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306" r:id="rId3"/>
    <p:sldId id="323" r:id="rId4"/>
    <p:sldId id="324" r:id="rId5"/>
    <p:sldId id="325" r:id="rId6"/>
    <p:sldId id="326" r:id="rId7"/>
    <p:sldId id="319" r:id="rId8"/>
    <p:sldId id="317" r:id="rId9"/>
    <p:sldId id="318" r:id="rId10"/>
    <p:sldId id="320" r:id="rId11"/>
    <p:sldId id="321" r:id="rId12"/>
    <p:sldId id="322" r:id="rId13"/>
    <p:sldId id="316" r:id="rId14"/>
    <p:sldId id="328" r:id="rId15"/>
    <p:sldId id="329" r:id="rId16"/>
    <p:sldId id="315" r:id="rId17"/>
    <p:sldId id="31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5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F7D0-E185-4487-8158-6FAD5F890F11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9510F-B0B8-48E6-A247-5C17B2ED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34ECF6-D74D-4C88-9E96-409BD421647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384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BFC2E1-7FC2-4BFC-A690-E305028025A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4628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FF9910-ADDC-4F0A-9117-216FA534F192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087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F934BE-7129-42E4-959B-418DB7F2AC2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4072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EBFB52B-E4EF-4C79-915B-2C621137D9A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229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EE629B-AE7A-4DB1-A083-6708E03D243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30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0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B664-3B3C-4739-B9E4-44D77CF2BF4D}" type="datetimeFigureOut">
              <a:rPr lang="en-US" smtClean="0"/>
              <a:t>10/29/2017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www.cdc.gov/pcd/issues/2013/images/12_0321_01_l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9555"/>
            <a:ext cx="6879846" cy="648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91217" y="2464179"/>
            <a:ext cx="2961565" cy="2183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89618"/>
          </a:xfrm>
        </p:spPr>
        <p:txBody>
          <a:bodyPr>
            <a:normAutofit/>
          </a:bodyPr>
          <a:lstStyle/>
          <a:p>
            <a:r>
              <a:rPr lang="en-US" dirty="0"/>
              <a:t>EPID 799C</a:t>
            </a:r>
          </a:p>
          <a:p>
            <a:r>
              <a:rPr lang="en-US" dirty="0"/>
              <a:t>Fall 2017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56095"/>
            <a:ext cx="7789460" cy="1653867"/>
          </a:xfrm>
        </p:spPr>
        <p:txBody>
          <a:bodyPr>
            <a:normAutofit/>
          </a:bodyPr>
          <a:lstStyle/>
          <a:p>
            <a:r>
              <a:rPr lang="en-US" dirty="0"/>
              <a:t>Maps 1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451531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0173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Geometry projection (.prj)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418761"/>
            <a:ext cx="8228160" cy="104976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The earth isn't flat, but maps are!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 smtClean="0"/>
              <a:t>How do the coordinates “stretch” to the earth?</a:t>
            </a:r>
            <a:endParaRPr lang="en-US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161" y="2950921"/>
            <a:ext cx="3198240" cy="343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2561" y="2730858"/>
            <a:ext cx="4248000" cy="323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431800" indent="-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 marL="863600" indent="-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Aft>
                <a:spcPts val="1293"/>
              </a:spcAft>
              <a:buSzPct val="45000"/>
            </a:pPr>
            <a:r>
              <a:rPr lang="en-US" altLang="en-US" sz="2903" b="1" dirty="0"/>
              <a:t>TWO Basic Types:</a:t>
            </a:r>
          </a:p>
          <a:p>
            <a:pPr>
              <a:spcAft>
                <a:spcPts val="1293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 dirty="0"/>
              <a:t>Geographic (“GPS”)</a:t>
            </a:r>
          </a:p>
          <a:p>
            <a:pPr lvl="1">
              <a:spcAft>
                <a:spcPts val="1032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altLang="en-US" sz="2540" dirty="0"/>
              <a:t>Latitude/longitude</a:t>
            </a:r>
          </a:p>
          <a:p>
            <a:pPr lvl="1">
              <a:spcAft>
                <a:spcPts val="1032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altLang="en-US" sz="2540" dirty="0"/>
              <a:t>Pseudo-spherical</a:t>
            </a:r>
          </a:p>
          <a:p>
            <a:pPr>
              <a:spcAft>
                <a:spcPts val="1293"/>
              </a:spcAft>
              <a:buSzPct val="45000"/>
              <a:buFont typeface="Wingdings" panose="05000000000000000000" pitchFamily="2" charset="2"/>
              <a:buChar char=""/>
            </a:pPr>
            <a:r>
              <a:rPr lang="en-US" altLang="en-US" sz="2903" dirty="0"/>
              <a:t>Projected (“Survey”)</a:t>
            </a:r>
          </a:p>
          <a:p>
            <a:pPr lvl="1">
              <a:spcAft>
                <a:spcPts val="1032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altLang="en-US" sz="2540" dirty="0"/>
              <a:t>Feet/meters</a:t>
            </a:r>
          </a:p>
          <a:p>
            <a:pPr lvl="1">
              <a:spcAft>
                <a:spcPts val="1032"/>
              </a:spcAft>
              <a:buSzPct val="75000"/>
              <a:buFont typeface="Symbol" panose="05050102010706020507" pitchFamily="18" charset="2"/>
              <a:buChar char=""/>
            </a:pPr>
            <a:r>
              <a:rPr lang="en-US" altLang="en-US" sz="2540" dirty="0"/>
              <a:t>Rectangular </a:t>
            </a:r>
          </a:p>
        </p:txBody>
      </p:sp>
    </p:spTree>
    <p:extLst>
      <p:ext uri="{BB962C8B-B14F-4D97-AF65-F5344CB8AC3E}">
        <p14:creationId xmlns:p14="http://schemas.microsoft.com/office/powerpoint/2010/main" val="3102109432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0173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Geometry attributes (.dbf)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228160" cy="104976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 smtClean="0"/>
              <a:t>Just a regular dataset</a:t>
            </a:r>
            <a:endParaRPr lang="en-US" altLang="en-US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 smtClean="0"/>
              <a:t>Each row is a </a:t>
            </a:r>
            <a:r>
              <a:rPr lang="en-US" altLang="en-US" dirty="0"/>
              <a:t>polygon in dataset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972839" y="3057179"/>
            <a:ext cx="8171161" cy="37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431800" indent="-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Aft>
                <a:spcPts val="1293"/>
              </a:spcAft>
              <a:buSzPct val="45000"/>
            </a:pPr>
            <a:r>
              <a:rPr lang="en-US" altLang="en-US" sz="2903" dirty="0"/>
              <a:t>ID			Area			Toxins			Cases			</a:t>
            </a:r>
          </a:p>
          <a:p>
            <a:pPr>
              <a:spcAft>
                <a:spcPts val="1293"/>
              </a:spcAft>
              <a:buSzPct val="45000"/>
            </a:pPr>
            <a:r>
              <a:rPr lang="en-US" altLang="en-US" sz="2903" dirty="0"/>
              <a:t>0			</a:t>
            </a:r>
            <a:r>
              <a:rPr lang="en-US" altLang="en-US" sz="2903" dirty="0" smtClean="0"/>
              <a:t>		12</a:t>
            </a:r>
            <a:r>
              <a:rPr lang="en-US" altLang="en-US" sz="2903" dirty="0"/>
              <a:t>				1000				10</a:t>
            </a:r>
          </a:p>
          <a:p>
            <a:pPr>
              <a:spcAft>
                <a:spcPts val="1293"/>
              </a:spcAft>
              <a:buSzPct val="45000"/>
            </a:pPr>
            <a:r>
              <a:rPr lang="en-US" altLang="en-US" sz="2903" dirty="0"/>
              <a:t>1			</a:t>
            </a:r>
            <a:r>
              <a:rPr lang="en-US" altLang="en-US" sz="2903" dirty="0" smtClean="0"/>
              <a:t>		99</a:t>
            </a:r>
            <a:r>
              <a:rPr lang="en-US" altLang="en-US" sz="2903" dirty="0"/>
              <a:t>				0					1</a:t>
            </a:r>
          </a:p>
          <a:p>
            <a:pPr>
              <a:spcAft>
                <a:spcPts val="1293"/>
              </a:spcAft>
              <a:buSzPct val="45000"/>
            </a:pPr>
            <a:r>
              <a:rPr lang="en-US" altLang="en-US" sz="2903" dirty="0"/>
              <a:t>2			</a:t>
            </a:r>
            <a:r>
              <a:rPr lang="en-US" altLang="en-US" sz="2903" dirty="0" smtClean="0"/>
              <a:t>		120</a:t>
            </a:r>
            <a:r>
              <a:rPr lang="en-US" altLang="en-US" sz="2903" dirty="0"/>
              <a:t>			200				5</a:t>
            </a:r>
          </a:p>
          <a:p>
            <a:pPr>
              <a:spcAft>
                <a:spcPts val="1293"/>
              </a:spcAft>
              <a:buSzPct val="45000"/>
            </a:pPr>
            <a:r>
              <a:rPr lang="en-US" altLang="en-US" sz="2903" dirty="0"/>
              <a:t>3			</a:t>
            </a:r>
            <a:r>
              <a:rPr lang="en-US" altLang="en-US" sz="2903" dirty="0" smtClean="0"/>
              <a:t>		54</a:t>
            </a:r>
            <a:r>
              <a:rPr lang="en-US" altLang="en-US" sz="2903" dirty="0"/>
              <a:t>				50					2</a:t>
            </a:r>
          </a:p>
          <a:p>
            <a:pPr>
              <a:spcAft>
                <a:spcPts val="1293"/>
              </a:spcAft>
              <a:buSzPct val="45000"/>
            </a:pPr>
            <a:endParaRPr lang="en-US" altLang="en-US" sz="2903" dirty="0"/>
          </a:p>
        </p:txBody>
      </p:sp>
    </p:spTree>
    <p:extLst>
      <p:ext uri="{BB962C8B-B14F-4D97-AF65-F5344CB8AC3E}">
        <p14:creationId xmlns:p14="http://schemas.microsoft.com/office/powerpoint/2010/main" val="1147867329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0173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 smtClean="0"/>
              <a:t>ESRI/ArcGIS </a:t>
            </a:r>
            <a:r>
              <a:rPr lang="en-US" altLang="en-US" dirty="0"/>
              <a:t>Junk </a:t>
            </a:r>
            <a:r>
              <a:rPr lang="en-US" altLang="en-US" dirty="0" smtClean="0"/>
              <a:t>    (</a:t>
            </a:r>
            <a:r>
              <a:rPr lang="en-US" altLang="en-US" i="1" dirty="0" smtClean="0"/>
              <a:t>don't </a:t>
            </a:r>
            <a:r>
              <a:rPr lang="en-US" altLang="en-US" i="1" dirty="0"/>
              <a:t>delete!</a:t>
            </a:r>
            <a:r>
              <a:rPr lang="en-US" altLang="en-US" dirty="0"/>
              <a:t>)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228160" cy="428400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Shapefile index (.</a:t>
            </a:r>
            <a:r>
              <a:rPr lang="en-US" altLang="en-US" dirty="0" err="1"/>
              <a:t>shx</a:t>
            </a:r>
            <a:r>
              <a:rPr lang="en-US" altLang="en-US" dirty="0"/>
              <a:t>)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Helps ArcGIS </a:t>
            </a:r>
            <a:r>
              <a:rPr lang="en-US" altLang="en-US" dirty="0" smtClean="0"/>
              <a:t>do queries faster</a:t>
            </a:r>
            <a:endParaRPr lang="en-US" altLang="en-US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Metadata (.shp.xml)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Data source, notes, etc.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Other </a:t>
            </a:r>
            <a:r>
              <a:rPr lang="en-US" altLang="en-US" dirty="0" smtClean="0"/>
              <a:t>(also in .shp</a:t>
            </a:r>
            <a:r>
              <a:rPr lang="en-US" altLang="en-US" dirty="0"/>
              <a:t>)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Presence of </a:t>
            </a:r>
            <a:r>
              <a:rPr lang="en-US" altLang="en-US" dirty="0" smtClean="0"/>
              <a:t>holes in features</a:t>
            </a:r>
            <a:endParaRPr lang="en-US" altLang="en-US" dirty="0"/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Bounding </a:t>
            </a:r>
            <a:r>
              <a:rPr lang="en-US" altLang="en-US" dirty="0" smtClean="0"/>
              <a:t>box (maximum map extent)</a:t>
            </a:r>
            <a:endParaRPr lang="en-US" altLang="en-US" dirty="0"/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Shape type (point, line, polygon)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 dirty="0"/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7063921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QGIS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 smtClean="0"/>
              <a:t>Point-and-click; nice </a:t>
            </a:r>
            <a:r>
              <a:rPr lang="en-US" altLang="en-US" dirty="0"/>
              <a:t>for making </a:t>
            </a:r>
            <a:r>
              <a:rPr lang="en-US" altLang="en-US" dirty="0" smtClean="0"/>
              <a:t>maps (</a:t>
            </a:r>
            <a:r>
              <a:rPr lang="en-US" altLang="en-US" dirty="0"/>
              <a:t>s</a:t>
            </a:r>
            <a:r>
              <a:rPr lang="en-US" altLang="en-US" dirty="0" smtClean="0"/>
              <a:t>tart in R)</a:t>
            </a:r>
          </a:p>
        </p:txBody>
      </p:sp>
      <p:pic>
        <p:nvPicPr>
          <p:cNvPr id="15364" name="Picture 4" descr="https://docs.qgis.org/2.14/en/_images/start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650" y="2483892"/>
            <a:ext cx="6580699" cy="394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38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0173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The sp package in R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228160" cy="4864320"/>
          </a:xfrm>
          <a:ln/>
        </p:spPr>
        <p:txBody>
          <a:bodyPr>
            <a:normAutofit lnSpcReduction="10000"/>
          </a:bodyPr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Packs GIS data into an addressable </a:t>
            </a:r>
            <a:r>
              <a:rPr lang="en-US" altLang="en-US" dirty="0" smtClean="0"/>
              <a:t>object (with @)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/>
            </a:r>
            <a:br>
              <a:rPr lang="en-US" altLang="en-US" dirty="0"/>
            </a:br>
            <a:endParaRPr lang="en-US" altLang="en-US" dirty="0"/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You can also use [ ] notation to subset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 dirty="0">
              <a:solidFill>
                <a:srgbClr val="009900"/>
              </a:solidFill>
            </a:endParaRP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 dirty="0">
              <a:solidFill>
                <a:srgbClr val="009900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986561" y="2677321"/>
            <a:ext cx="28195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SpatialPointsDataFrame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322721" y="3839401"/>
            <a:ext cx="116064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polygons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645441" y="3839401"/>
            <a:ext cx="5803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data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84641" y="3341161"/>
            <a:ext cx="140976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proj4string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884641" y="3839401"/>
            <a:ext cx="7459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bbox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6884641" y="4336201"/>
            <a:ext cx="116064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plotOrder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147201" y="4917961"/>
            <a:ext cx="5803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var1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5307841" y="4893481"/>
            <a:ext cx="5803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var2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>
            <a:off x="2901601" y="3234601"/>
            <a:ext cx="334080" cy="4982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976641" y="3234601"/>
            <a:ext cx="1440" cy="60336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>
            <a:off x="4394880" y="4313161"/>
            <a:ext cx="334080" cy="4982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5142241" y="4313161"/>
            <a:ext cx="331200" cy="4982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806080" y="3152521"/>
            <a:ext cx="829440" cy="74592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>
            <a:off x="5806080" y="3152521"/>
            <a:ext cx="829440" cy="33120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5806080" y="3152521"/>
            <a:ext cx="829440" cy="132768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11282" name="Text Box 18"/>
          <p:cNvSpPr txBox="1">
            <a:spLocks noChangeArrowheads="1"/>
          </p:cNvSpPr>
          <p:nvPr/>
        </p:nvSpPr>
        <p:spPr bwMode="auto">
          <a:xfrm>
            <a:off x="4561920" y="3259081"/>
            <a:ext cx="4147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@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737441" y="3234601"/>
            <a:ext cx="4147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@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220800" y="2903401"/>
            <a:ext cx="4147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@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4312801" y="4254121"/>
            <a:ext cx="4147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$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374080" y="4254121"/>
            <a:ext cx="414720" cy="3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872695483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0173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Working with spatial data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228160" cy="4284000"/>
          </a:xfrm>
          <a:ln/>
        </p:spPr>
        <p:txBody>
          <a:bodyPr/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With rgeos and rgdal installed, common data commands will be intuitively translated!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plot(myshape)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myshape$var1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myshape[1:2,]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myshape[myshape$var1==FALSE,]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Sp objects work like any other object: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mile3 &lt;- gbuffer(myshape,3*5280)</a:t>
            </a:r>
          </a:p>
          <a:p>
            <a:pPr marL="783372" lvl="1" indent="-293764">
              <a:buSzPct val="75000"/>
              <a:buFont typeface="Symbol" panose="05050102010706020507" pitchFamily="18" charset="2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/>
              <a:t>cents &lt;- gcentroid(myshape)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/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2430465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0228AA-6C00-41D1-8672-041049C5A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Side note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There’s a new structure in town!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3CB7A7B-A513-4C04-8B8B-29E192109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features (sf) spec – just a </a:t>
            </a:r>
            <a:r>
              <a:rPr lang="en-US" dirty="0" err="1"/>
              <a:t>dataframe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The spatial information is stored as another “variable’</a:t>
            </a:r>
            <a:endParaRPr lang="en-US" dirty="0"/>
          </a:p>
          <a:p>
            <a:r>
              <a:rPr lang="en-US" dirty="0"/>
              <a:t>Not quite as efficient in some ways, but easier to work with. Can eventually overload </a:t>
            </a:r>
            <a:r>
              <a:rPr lang="en-US" dirty="0" err="1"/>
              <a:t>dplyr</a:t>
            </a:r>
            <a:r>
              <a:rPr lang="en-US" dirty="0"/>
              <a:t> functions.</a:t>
            </a:r>
          </a:p>
        </p:txBody>
      </p:sp>
    </p:spTree>
    <p:extLst>
      <p:ext uri="{BB962C8B-B14F-4D97-AF65-F5344CB8AC3E}">
        <p14:creationId xmlns:p14="http://schemas.microsoft.com/office/powerpoint/2010/main" val="3266081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18690F-E2B1-4C64-9DFB-EDF097714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923E63-4E7C-4179-9B71-3C1B664FC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Prepare your county </a:t>
            </a:r>
            <a:r>
              <a:rPr lang="en-US" dirty="0" err="1"/>
              <a:t>tbl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98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6030E-AD73-4193-832F-9A046834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make maps (use GIS)?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770D97D-804F-41D9-BF8F-685B30BAA7C2}"/>
              </a:ext>
            </a:extLst>
          </p:cNvPr>
          <p:cNvSpPr txBox="1">
            <a:spLocks/>
          </p:cNvSpPr>
          <p:nvPr/>
        </p:nvSpPr>
        <p:spPr>
          <a:xfrm>
            <a:off x="628650" y="1799303"/>
            <a:ext cx="7886700" cy="4761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 Easy communication.</a:t>
            </a:r>
          </a:p>
          <a:p>
            <a:r>
              <a:rPr lang="en-US" sz="3600" dirty="0" smtClean="0"/>
              <a:t> Improv</a:t>
            </a:r>
            <a:r>
              <a:rPr lang="en-US" sz="3600" dirty="0" smtClean="0"/>
              <a:t>e models.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Link data.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2" y="3775825"/>
            <a:ext cx="8056788" cy="278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650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GIS Data – Points (1/4)</a:t>
            </a:r>
            <a:endParaRPr lang="en-US" dirty="0"/>
          </a:p>
        </p:txBody>
      </p:sp>
      <p:pic>
        <p:nvPicPr>
          <p:cNvPr id="2050" name="Picture 2" descr="https://tpwd.texas.gov/gis/data/baselayers/citypts/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95" y="1513268"/>
            <a:ext cx="6281492" cy="480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75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GIS Data - Lines (2/4)</a:t>
            </a:r>
            <a:endParaRPr lang="en-US" dirty="0"/>
          </a:p>
        </p:txBody>
      </p:sp>
      <p:pic>
        <p:nvPicPr>
          <p:cNvPr id="11272" name="Picture 8" descr="https://docs.qgis.org/2.6/en/_images/vector_overshoo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50" y="1690689"/>
            <a:ext cx="6678300" cy="448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47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GIS Data – Polygons (3/4)</a:t>
            </a:r>
            <a:endParaRPr lang="en-US" dirty="0"/>
          </a:p>
        </p:txBody>
      </p:sp>
      <p:pic>
        <p:nvPicPr>
          <p:cNvPr id="12290" name="Picture 2" descr="http://www1.udel.edu/johnmack/data_library/us_counties_20yr_popch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26" y="1690689"/>
            <a:ext cx="8460088" cy="4769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GIS Data – Raster (4/4)</a:t>
            </a:r>
            <a:endParaRPr lang="en-US" dirty="0"/>
          </a:p>
        </p:txBody>
      </p:sp>
      <p:pic>
        <p:nvPicPr>
          <p:cNvPr id="13314" name="Picture 2" descr="http://desktop.arcgis.com/en/arcmap/10.3/manage-data/raster-and-images/GUID-6754AF39-CDE9-4F9D-8C3A-D59D93059BDD-web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34" y="1690689"/>
            <a:ext cx="6795732" cy="426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77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ESRI (ArcGIS) = The SAS of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707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won’t use ArcGIS, but it is important to understand because:</a:t>
            </a:r>
          </a:p>
          <a:p>
            <a:r>
              <a:rPr lang="en-US" dirty="0" smtClean="0"/>
              <a:t>The most common GIS data format (shapefile) has been inherited from ArcGIS.</a:t>
            </a:r>
          </a:p>
          <a:p>
            <a:r>
              <a:rPr lang="en-US" dirty="0" smtClean="0"/>
              <a:t>QGIS (which we will use) is an open-source equivalent to ArcGIS.</a:t>
            </a:r>
          </a:p>
          <a:p>
            <a:r>
              <a:rPr lang="en-US" dirty="0" smtClean="0"/>
              <a:t>Due to marketing, investment, certification, etc. you will see a lot of work done in ArcGIS.</a:t>
            </a:r>
          </a:p>
          <a:p>
            <a:r>
              <a:rPr lang="en-US" dirty="0" smtClean="0"/>
              <a:t>The file format is a nice introduction to spatial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90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Shapefiles – 90’s relic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/>
              <a:t>Most common GIS data </a:t>
            </a:r>
            <a:r>
              <a:rPr lang="en-US" altLang="en-US" dirty="0" smtClean="0"/>
              <a:t>format</a:t>
            </a:r>
            <a:br>
              <a:rPr lang="en-US" altLang="en-US" dirty="0" smtClean="0"/>
            </a:br>
            <a:endParaRPr lang="en-US" altLang="en-US" dirty="0" smtClean="0"/>
          </a:p>
          <a:p>
            <a:pPr marL="431800" indent="-323850">
              <a:buSzPct val="45000"/>
              <a:buFont typeface="Wingdings" panose="05000000000000000000" pitchFamily="2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 smtClean="0"/>
              <a:t>Information stored across many files: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 smtClean="0"/>
              <a:t>.shp	geometry feature information (i.e. counties)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 smtClean="0"/>
              <a:t>.</a:t>
            </a:r>
            <a:r>
              <a:rPr lang="en-US" altLang="en-US" dirty="0" err="1" smtClean="0"/>
              <a:t>shx</a:t>
            </a:r>
            <a:r>
              <a:rPr lang="en-US" altLang="en-US" dirty="0" smtClean="0"/>
              <a:t>  </a:t>
            </a:r>
            <a:r>
              <a:rPr lang="en-US" altLang="en-US" dirty="0"/>
              <a:t>	index of features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/>
              <a:t>.</a:t>
            </a:r>
            <a:r>
              <a:rPr lang="en-US" altLang="en-US" dirty="0" smtClean="0"/>
              <a:t>dbf </a:t>
            </a:r>
            <a:r>
              <a:rPr lang="en-US" altLang="en-US" dirty="0"/>
              <a:t>	attributes of each geometry (i.e. population)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 smtClean="0"/>
              <a:t>.</a:t>
            </a:r>
            <a:r>
              <a:rPr lang="en-US" altLang="en-US" dirty="0" err="1"/>
              <a:t>prj</a:t>
            </a:r>
            <a:r>
              <a:rPr lang="en-US" altLang="en-US" dirty="0"/>
              <a:t>	</a:t>
            </a:r>
            <a:r>
              <a:rPr lang="en-US" altLang="en-US" dirty="0" smtClean="0"/>
              <a:t>	projection </a:t>
            </a:r>
            <a:r>
              <a:rPr lang="en-US" altLang="en-US" dirty="0"/>
              <a:t>information</a:t>
            </a:r>
          </a:p>
          <a:p>
            <a:pPr marL="863600" lvl="1" indent="-323850">
              <a:buSzPct val="75000"/>
              <a:buFont typeface="Symbol" panose="05050102010706020507" pitchFamily="18" charset="2"/>
              <a:buChar char="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dirty="0"/>
              <a:t>.shp.xml			    </a:t>
            </a:r>
            <a:r>
              <a:rPr lang="en-US" altLang="en-US" dirty="0" smtClean="0"/>
              <a:t>metadata (documentation)</a:t>
            </a:r>
            <a:br>
              <a:rPr lang="en-US" altLang="en-US" dirty="0" smtClean="0"/>
            </a:br>
            <a:endParaRPr lang="en-US" altLang="en-US" dirty="0"/>
          </a:p>
          <a:p>
            <a:pPr marL="107950" indent="0">
              <a:buSzPct val="4500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</a:tabLst>
            </a:pP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</a:rPr>
              <a:t>Imagine if Word </a:t>
            </a:r>
            <a:r>
              <a:rPr lang="en-US" altLang="en-US" i="1" dirty="0" smtClean="0">
                <a:solidFill>
                  <a:schemeClr val="bg1">
                    <a:lumMod val="50000"/>
                  </a:schemeClr>
                </a:solidFill>
              </a:rPr>
              <a:t>documents </a:t>
            </a:r>
            <a:r>
              <a:rPr lang="en-US" altLang="en-US" i="1" dirty="0">
                <a:solidFill>
                  <a:schemeClr val="bg1">
                    <a:lumMod val="50000"/>
                  </a:schemeClr>
                </a:solidFill>
              </a:rPr>
              <a:t>were split into 5 </a:t>
            </a:r>
            <a:r>
              <a:rPr lang="en-US" altLang="en-US" i="1" dirty="0" smtClean="0">
                <a:solidFill>
                  <a:schemeClr val="bg1">
                    <a:lumMod val="50000"/>
                  </a:schemeClr>
                </a:solidFill>
              </a:rPr>
              <a:t>files…</a:t>
            </a:r>
            <a:endParaRPr lang="en-US" altLang="en-US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http://history-of-foster-care-nj.org/wp-content/uploads/2014/07/Tamagotchi_0124_ubt-300x23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112" y="231964"/>
            <a:ext cx="28575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09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961"/>
            <a:ext cx="8228160" cy="1144800"/>
          </a:xfrm>
          <a:ln/>
        </p:spPr>
        <p:txBody>
          <a:bodyPr vert="horz" lIns="91440" tIns="30173" rIns="91440" bIns="45720" rtlCol="0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Geometry </a:t>
            </a:r>
            <a:r>
              <a:rPr lang="en-US" altLang="en-US" dirty="0" smtClean="0"/>
              <a:t>Features </a:t>
            </a:r>
            <a:r>
              <a:rPr lang="en-US" altLang="en-US" dirty="0"/>
              <a:t>(.shp)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6481" y="1604521"/>
            <a:ext cx="8228160" cy="1049760"/>
          </a:xfrm>
          <a:ln/>
        </p:spPr>
        <p:txBody>
          <a:bodyPr>
            <a:normAutofit/>
          </a:bodyPr>
          <a:lstStyle/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Actually just a list of coordinate sets</a:t>
            </a:r>
          </a:p>
          <a:p>
            <a:pPr marL="391686" indent="-293764">
              <a:buSzPct val="45000"/>
              <a:buFont typeface="Wingdings" panose="05000000000000000000" pitchFamily="2" charset="2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altLang="en-US" dirty="0"/>
              <a:t>Software connects each set into a </a:t>
            </a:r>
            <a:r>
              <a:rPr lang="en-US" altLang="en-US" dirty="0" smtClean="0"/>
              <a:t>polygon</a:t>
            </a:r>
            <a:endParaRPr lang="en-US" altLang="en-US" dirty="0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27680" y="3234600"/>
            <a:ext cx="3317760" cy="37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944" rIns="0" bIns="0"/>
          <a:lstStyle>
            <a:lvl1pPr marL="431800" indent="-3238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Aft>
                <a:spcPts val="1293"/>
              </a:spcAft>
              <a:buSzPct val="45000"/>
            </a:pPr>
            <a:r>
              <a:rPr lang="en-US" altLang="en-US" sz="2903"/>
              <a:t>X			Y</a:t>
            </a:r>
          </a:p>
          <a:p>
            <a:pPr>
              <a:spcAft>
                <a:spcPts val="1293"/>
              </a:spcAft>
              <a:buSzPct val="45000"/>
            </a:pPr>
            <a:r>
              <a:rPr lang="en-US" altLang="en-US" sz="2903"/>
              <a:t>0			0</a:t>
            </a:r>
          </a:p>
          <a:p>
            <a:pPr>
              <a:spcAft>
                <a:spcPts val="1293"/>
              </a:spcAft>
              <a:buSzPct val="45000"/>
            </a:pPr>
            <a:r>
              <a:rPr lang="en-US" altLang="en-US" sz="2903"/>
              <a:t>0			2</a:t>
            </a:r>
          </a:p>
          <a:p>
            <a:pPr>
              <a:spcAft>
                <a:spcPts val="1293"/>
              </a:spcAft>
              <a:buSzPct val="45000"/>
            </a:pPr>
            <a:r>
              <a:rPr lang="en-US" altLang="en-US" sz="2903"/>
              <a:t>1			3</a:t>
            </a:r>
          </a:p>
          <a:p>
            <a:pPr>
              <a:spcAft>
                <a:spcPts val="1293"/>
              </a:spcAft>
              <a:buSzPct val="45000"/>
            </a:pPr>
            <a:r>
              <a:rPr lang="en-US" altLang="en-US" sz="2903"/>
              <a:t>2			2</a:t>
            </a:r>
          </a:p>
          <a:p>
            <a:pPr>
              <a:spcAft>
                <a:spcPts val="1293"/>
              </a:spcAft>
              <a:buSzPct val="45000"/>
            </a:pPr>
            <a:endParaRPr lang="en-US" altLang="en-US" sz="2903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V="1">
            <a:off x="5806081" y="4087081"/>
            <a:ext cx="1440" cy="166176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5804641" y="3259081"/>
            <a:ext cx="832320" cy="82944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6634081" y="3257641"/>
            <a:ext cx="832320" cy="83232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5806080" y="4087081"/>
            <a:ext cx="1658880" cy="1661760"/>
          </a:xfrm>
          <a:prstGeom prst="line">
            <a:avLst/>
          </a:prstGeom>
          <a:noFill/>
          <a:ln w="9525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633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556961" y="5829481"/>
            <a:ext cx="663840" cy="308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(0,0)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976641" y="3862441"/>
            <a:ext cx="663840" cy="308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(0,2)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386401" y="2844361"/>
            <a:ext cx="663840" cy="308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(1,3)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7630561" y="3944521"/>
            <a:ext cx="663840" cy="308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fontAlgn="base" hangingPunct="0">
              <a:lnSpc>
                <a:spcPct val="9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en-US" altLang="en-US" sz="2177">
                <a:latin typeface="Times New Roman" panose="02020603050405020304" pitchFamily="18" charset="0"/>
                <a:ea typeface="DejaVu Sans" charset="0"/>
                <a:cs typeface="DejaVu Sans" charset="0"/>
              </a:rPr>
              <a:t>(2,2)</a:t>
            </a:r>
          </a:p>
        </p:txBody>
      </p:sp>
    </p:spTree>
    <p:extLst>
      <p:ext uri="{BB962C8B-B14F-4D97-AF65-F5344CB8AC3E}">
        <p14:creationId xmlns:p14="http://schemas.microsoft.com/office/powerpoint/2010/main" val="3206202636"/>
      </p:ext>
    </p:extLst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3775</TotalTime>
  <Words>439</Words>
  <Application>Microsoft Office PowerPoint</Application>
  <PresentationFormat>On-screen Show (4:3)</PresentationFormat>
  <Paragraphs>104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DejaVu Sans</vt:lpstr>
      <vt:lpstr>Droid Sans Fallback</vt:lpstr>
      <vt:lpstr>Symbol</vt:lpstr>
      <vt:lpstr>Times New Roman</vt:lpstr>
      <vt:lpstr>Wingdings</vt:lpstr>
      <vt:lpstr>Office Theme</vt:lpstr>
      <vt:lpstr>Maps 1</vt:lpstr>
      <vt:lpstr>Why make maps (use GIS)?</vt:lpstr>
      <vt:lpstr>Types of GIS Data – Points (1/4)</vt:lpstr>
      <vt:lpstr>Types of GIS Data - Lines (2/4)</vt:lpstr>
      <vt:lpstr>Types of GIS Data – Polygons (3/4)</vt:lpstr>
      <vt:lpstr>Types of GIS Data – Raster (4/4)</vt:lpstr>
      <vt:lpstr>ESRI (ArcGIS) = The SAS of GIS</vt:lpstr>
      <vt:lpstr>Shapefiles – 90’s relic</vt:lpstr>
      <vt:lpstr>Geometry Features (.shp)</vt:lpstr>
      <vt:lpstr>Geometry projection (.prj)</vt:lpstr>
      <vt:lpstr>Geometry attributes (.dbf)</vt:lpstr>
      <vt:lpstr>ESRI/ArcGIS Junk     (don't delete!)</vt:lpstr>
      <vt:lpstr>Using QGIS</vt:lpstr>
      <vt:lpstr>The sp package in R</vt:lpstr>
      <vt:lpstr>Working with spatial data</vt:lpstr>
      <vt:lpstr>Side note:  There’s a new structure in town!</vt:lpstr>
      <vt:lpstr>Let’s Try!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Linear Models (GLM) in R</dc:title>
  <dc:creator>Nathaniel MacNell</dc:creator>
  <cp:lastModifiedBy>Nathaniel MacNell</cp:lastModifiedBy>
  <cp:revision>93</cp:revision>
  <dcterms:created xsi:type="dcterms:W3CDTF">2017-10-01T20:55:07Z</dcterms:created>
  <dcterms:modified xsi:type="dcterms:W3CDTF">2017-10-29T22:45:08Z</dcterms:modified>
</cp:coreProperties>
</file>