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20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920" y="1599840"/>
            <a:ext cx="567144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920" y="1599840"/>
            <a:ext cx="567144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920" y="1599840"/>
            <a:ext cx="567144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920" y="1599840"/>
            <a:ext cx="567144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9/25/14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5B7624B-677F-4ED4-B692-6AE11949F531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9/25/14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42B327D-F3B9-4E41-ABB1-F81AEC30A1DD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Learn R! Data Management</a:t>
            </a:r>
            <a:r>
              <a:rPr lang="en-US" sz="44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4400">
                <a:solidFill>
                  <a:srgbClr val="000000"/>
                </a:solidFill>
                <a:latin typeface="Calibri"/>
              </a:rPr>
              <a:t>(&amp; Generalized Linear Models)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4642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8b8b8b"/>
                </a:solidFill>
                <a:latin typeface="Calibri"/>
              </a:rPr>
              <a:t>Nathaniel MacHardy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8b8b8b"/>
                </a:solidFill>
                <a:latin typeface="Calibri"/>
              </a:rPr>
              <a:t>Fall 2014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Recipe 4: Replacing Data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What if you want to recode part of an object?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Easy: subset the “destination” of &lt;-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x &lt;- c(1,NA,0,NA,3,NA,4,6)   # replace NA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x[is.na(x)] &lt;- 0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y &lt;- c(1,1,4,10,99,100)     # clip range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y[y&gt;10] &lt;- 10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9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Part II: Generalized Linear Models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Why care about Generalized Linear Models (GLMs)?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Almost all Epi models are GLMs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Odds ratios (logistic)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Risk ratios (log-binomial)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“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Fancy” models are usually just extensions of GLMs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GWR (geographically weighted regression) adds a “weights matrix”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MCMC (Markov Chain Monte Carlo) solves GLMs with priors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Basic Parts of GLMs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Y: Outcome, Dependent Variable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X: Predictor(s), Covariates, Exposure(s), Independent Variable(s)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Y = mX + b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</p:txBody>
      </p:sp>
      <p:sp>
        <p:nvSpPr>
          <p:cNvPr id="103" name="Line 3"/>
          <p:cNvSpPr/>
          <p:nvPr/>
        </p:nvSpPr>
        <p:spPr>
          <a:xfrm>
            <a:off x="4206240" y="3749040"/>
            <a:ext cx="0" cy="201168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04" name="Line 4"/>
          <p:cNvSpPr/>
          <p:nvPr/>
        </p:nvSpPr>
        <p:spPr>
          <a:xfrm flipH="1">
            <a:off x="4206240" y="5760720"/>
            <a:ext cx="310896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05" name="Line 5"/>
          <p:cNvSpPr/>
          <p:nvPr/>
        </p:nvSpPr>
        <p:spPr>
          <a:xfrm flipV="1">
            <a:off x="4206240" y="3552480"/>
            <a:ext cx="2926080" cy="173736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06" name="Line 6"/>
          <p:cNvSpPr/>
          <p:nvPr/>
        </p:nvSpPr>
        <p:spPr>
          <a:xfrm>
            <a:off x="6309360" y="4045680"/>
            <a:ext cx="0" cy="54864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07" name="Line 7"/>
          <p:cNvSpPr/>
          <p:nvPr/>
        </p:nvSpPr>
        <p:spPr>
          <a:xfrm flipH="1">
            <a:off x="5394960" y="4630320"/>
            <a:ext cx="914400" cy="0"/>
          </a:xfrm>
          <a:prstGeom prst="line">
            <a:avLst/>
          </a:prstGeom>
          <a:ln>
            <a:solidFill>
              <a:srgbClr val="000000"/>
            </a:solidFill>
          </a:ln>
        </p:spPr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Specifying a model in R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 “formula” with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Outcome on left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Exposures on right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R will fill in coefficients, intercept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Y ~ X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</p:txBody>
      </p:sp>
      <p:sp>
        <p:nvSpPr>
          <p:cNvPr id="110" name="Line 3"/>
          <p:cNvSpPr/>
          <p:nvPr/>
        </p:nvSpPr>
        <p:spPr>
          <a:xfrm>
            <a:off x="4206240" y="4289040"/>
            <a:ext cx="0" cy="201168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1" name="Line 4"/>
          <p:cNvSpPr/>
          <p:nvPr/>
        </p:nvSpPr>
        <p:spPr>
          <a:xfrm flipH="1">
            <a:off x="4206240" y="6300720"/>
            <a:ext cx="310896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2" name="Line 5"/>
          <p:cNvSpPr/>
          <p:nvPr/>
        </p:nvSpPr>
        <p:spPr>
          <a:xfrm flipV="1">
            <a:off x="4206240" y="4128480"/>
            <a:ext cx="2926080" cy="173736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3" name="Line 6"/>
          <p:cNvSpPr/>
          <p:nvPr/>
        </p:nvSpPr>
        <p:spPr>
          <a:xfrm>
            <a:off x="6309360" y="4621680"/>
            <a:ext cx="0" cy="54864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4" name="Line 7"/>
          <p:cNvSpPr/>
          <p:nvPr/>
        </p:nvSpPr>
        <p:spPr>
          <a:xfrm flipH="1">
            <a:off x="5394960" y="5206320"/>
            <a:ext cx="914400" cy="0"/>
          </a:xfrm>
          <a:prstGeom prst="line">
            <a:avLst/>
          </a:prstGeom>
          <a:ln>
            <a:solidFill>
              <a:srgbClr val="000000"/>
            </a:solidFill>
          </a:ln>
        </p:spPr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Example: Using glm() 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data(CO2);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attach(CO2)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glm(uptake ~ Type)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Call:  glm(formula = uptake ~ Type)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Coefficients: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(Intercept)  TypeMississippi 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          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33.54           -12.66 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Degrees of Freedom: 83 Total (i.e. Null);  82 Residual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Null Deviance: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    9707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Residual Deviance: 6341 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AIC: 607.6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Example: Using glm() 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data(CO2);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attach(CO2)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glm(uptake ~ type + conc)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Call:  glm(formula = uptake ~ Type + conc)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Coefficients: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(Intercept)  TypeMississippi             conc 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       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25.83005        -12.65952          0.01773 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Degrees of Freedom: 83 Total (i.e. Null);  81 Residual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Null Deviance: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    9707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Residual Deviance: 4056 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AIC: 572.1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More info: glm() object 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-334800" y="1600200"/>
            <a:ext cx="9387360" cy="4525560"/>
          </a:xfrm>
          <a:prstGeom prst="rect">
            <a:avLst/>
          </a:prstGeom>
        </p:spPr>
        <p:txBody>
          <a:bodyPr/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m1 &lt;- glm(uptake ~ type + conc)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summary(m1)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Coefficients: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                  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Estimate 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  Std. Error 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t value 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Pr(&gt;|t|)  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(intercept)  25.830052   1.579918  16.349  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&lt; 2e-16 ***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Mississippi -12.659524   1.544261  -8.198 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3.06e-12 ***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conc              0.017731   0.002625   6.755 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2.00e-09 ***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Signif. codes:  0 ‘***’ 0.001 ‘**’ 0.01 ‘*’ 0.05 ‘.’ 0.1 ‘ ’ 1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1737360"/>
            <a:ext cx="6400800" cy="21488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400">
                <a:latin typeface="Arial"/>
              </a:rPr>
              <a:t>&gt; confint(m1)</a:t>
            </a:r>
            <a:endParaRPr/>
          </a:p>
          <a:p>
            <a:r>
              <a:rPr lang="en-US" sz="2400">
                <a:latin typeface="Arial"/>
              </a:rPr>
              <a:t>Waiting for profiling to be done...</a:t>
            </a:r>
            <a:endParaRPr/>
          </a:p>
          <a:p>
            <a:r>
              <a:rPr lang="en-US" sz="2400">
                <a:latin typeface="Arial"/>
              </a:rPr>
              <a:t>                      </a:t>
            </a:r>
            <a:r>
              <a:rPr lang="en-US" sz="2400">
                <a:latin typeface="Arial"/>
              </a:rPr>
              <a:t>2.5 %      </a:t>
            </a:r>
            <a:r>
              <a:rPr lang="en-US" sz="2400">
                <a:latin typeface="Arial"/>
              </a:rPr>
              <a:t>	</a:t>
            </a:r>
            <a:r>
              <a:rPr lang="en-US" sz="2400">
                <a:latin typeface="Arial"/>
              </a:rPr>
              <a:t>	</a:t>
            </a:r>
            <a:r>
              <a:rPr lang="en-US" sz="2400">
                <a:latin typeface="Arial"/>
              </a:rPr>
              <a:t>	</a:t>
            </a:r>
            <a:r>
              <a:rPr lang="en-US" sz="2400">
                <a:latin typeface="Arial"/>
              </a:rPr>
              <a:t>97.5 %</a:t>
            </a:r>
            <a:endParaRPr/>
          </a:p>
          <a:p>
            <a:r>
              <a:rPr lang="en-US" sz="2400">
                <a:latin typeface="Arial"/>
              </a:rPr>
              <a:t>(Intercept)      22.7334700 </a:t>
            </a:r>
            <a:r>
              <a:rPr lang="en-US" sz="2400">
                <a:latin typeface="Arial"/>
              </a:rPr>
              <a:t>	</a:t>
            </a:r>
            <a:r>
              <a:rPr lang="en-US" sz="2400">
                <a:latin typeface="Arial"/>
              </a:rPr>
              <a:t>	</a:t>
            </a:r>
            <a:r>
              <a:rPr lang="en-US" sz="2400">
                <a:latin typeface="Arial"/>
              </a:rPr>
              <a:t>28.92663347</a:t>
            </a:r>
            <a:endParaRPr/>
          </a:p>
          <a:p>
            <a:r>
              <a:rPr lang="en-US" sz="2400">
                <a:latin typeface="Arial"/>
              </a:rPr>
              <a:t>TypeMississippi -15.6862201 -9.63282749</a:t>
            </a:r>
            <a:endParaRPr/>
          </a:p>
          <a:p>
            <a:r>
              <a:rPr lang="en-US" sz="2400">
                <a:latin typeface="Arial"/>
              </a:rPr>
              <a:t>conc              0.0125859  </a:t>
            </a:r>
            <a:r>
              <a:rPr lang="en-US" sz="2400">
                <a:latin typeface="Arial"/>
              </a:rPr>
              <a:t>	</a:t>
            </a:r>
            <a:r>
              <a:rPr lang="en-US" sz="2400">
                <a:latin typeface="Arial"/>
              </a:rPr>
              <a:t>	</a:t>
            </a:r>
            <a:r>
              <a:rPr lang="en-US" sz="2400">
                <a:latin typeface="Arial"/>
              </a:rPr>
              <a:t>0.02287528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45756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More info: glm() object </a:t>
            </a:r>
            <a:endParaRPr/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Getting Epidemiological Measures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365760" y="1554480"/>
            <a:ext cx="938736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Specify the family argument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glm(y~x) # default linear, risk difference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glm(y~x, family=binomial(“log”)  # risk ratio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glm(y~x, family=binomial(“logit”)  # odds ratio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For odds ratio and risk ratio, make sure to exponentiate the output with exp() first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R gives you the beta coefficient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endParaRPr/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Why care about data management?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Everything in R is technically data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“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classic” data: tables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Model Results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Functions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Lab: Practice with GLMs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365760" y="1554480"/>
            <a:ext cx="938736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You'll learn more about model-building in courses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What goes in the model (confounders)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Choosing a “best” model</a:t>
            </a:r>
            <a:endParaRPr/>
          </a:p>
          <a:p>
            <a:pPr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Practice data management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Preparing data for analyses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Formatting/extracting results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endParaRPr/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Cooking with Data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Simple recipes we’ll learn today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Subset according to some rule</a:t>
            </a:r>
            <a:endParaRPr/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Code a variable into simpler categories</a:t>
            </a:r>
            <a:endParaRPr/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Merge data on a key value (ID)</a:t>
            </a:r>
            <a:endParaRPr/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Recode particular values of a variable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Recipe 1: Subset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object.to.subset[subset instructions]</a:t>
            </a:r>
            <a:endParaRPr/>
          </a:p>
          <a:p>
            <a:endParaRPr/>
          </a:p>
          <a:p>
            <a:r>
              <a:rPr lang="en-US" sz="2400">
                <a:solidFill>
                  <a:srgbClr val="000000"/>
                </a:solidFill>
                <a:latin typeface="Calibri"/>
              </a:rPr>
              <a:t>By index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vector[ c(1,2,3) ]</a:t>
            </a:r>
            <a:endParaRPr/>
          </a:p>
          <a:p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data [ 2, 4 ]</a:t>
            </a:r>
            <a:endParaRPr/>
          </a:p>
          <a:p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data [ 3, ]</a:t>
            </a:r>
            <a:endParaRPr/>
          </a:p>
          <a:p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data [ , 2 ]</a:t>
            </a:r>
            <a:endParaRPr/>
          </a:p>
          <a:p>
            <a:r>
              <a:rPr lang="en-US" sz="2400">
                <a:solidFill>
                  <a:srgbClr val="000000"/>
                </a:solidFill>
                <a:latin typeface="Calibri"/>
              </a:rPr>
              <a:t>By name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cars[ c(“speed”,”dist”) ]</a:t>
            </a:r>
            <a:endParaRPr/>
          </a:p>
          <a:p>
            <a:r>
              <a:rPr lang="en-US" sz="2400">
                <a:solidFill>
                  <a:srgbClr val="000000"/>
                </a:solidFill>
                <a:latin typeface="Calibri"/>
              </a:rPr>
              <a:t>By logical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(1:3)[ c(TRUE,FALSE,TRUE) ]</a:t>
            </a:r>
            <a:endParaRPr/>
          </a:p>
          <a:p>
            <a:r>
              <a:rPr lang="en-US" sz="2400">
                <a:solidFill>
                  <a:srgbClr val="000000"/>
                </a:solidFill>
                <a:latin typeface="Calibri"/>
              </a:rPr>
              <a:t>By expression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cars$dist[ cars$speed== 7]</a:t>
            </a:r>
            <a:endParaRPr/>
          </a:p>
          <a:p>
            <a:r>
              <a:rPr lang="en-US" sz="2400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Operators: Generate TRUE/FALSE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Feed these into square brackets!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foods %in% c(“pizza”,”pie”)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age &gt; 18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eyecolor == “red”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Basic Functions: Combine/Transform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c()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combine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data.frame()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bind into data frame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rbind()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stack data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merge()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merge data by key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t()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swap rows/columns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Functions II: Shortcuts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values &lt;- rep(1:100,3)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# create some data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# the long way to classify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cat &lt;- rep(NA,length(cat))  # empty vector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cat[values&lt;30] &lt;- “high”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cat[values&gt;=30 &amp; values&lt;70] &lt;- “medium”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cat[values&gt;=70] &lt;- “high”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table(cat)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high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low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medium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90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90          120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Recipe 2: Classifying Data with Cut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cat &lt;- cut(values,c(0,30,70,100))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table(cat)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(0,30]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(30,70]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(70,100]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            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90      120  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90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cat &lt;- cut(values,c(0,30,70,100),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labels=c(“low”,”med”,”high”)) 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# if desired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Recipe 3: Merge Data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health &lt;- data.frame(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id=c(“a”,”b”,”c”), age=c(33,56,13) 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out &lt;- data.frame(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id=c(“b”,”c”,”a”), outcome=c(0,0,1))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merged &lt;- merge(health,out,by=“id”)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