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77" r:id="rId4"/>
    <p:sldId id="283" r:id="rId5"/>
    <p:sldId id="284" r:id="rId6"/>
    <p:sldId id="285" r:id="rId7"/>
    <p:sldId id="278" r:id="rId8"/>
    <p:sldId id="265" r:id="rId9"/>
    <p:sldId id="266" r:id="rId10"/>
    <p:sldId id="279" r:id="rId11"/>
    <p:sldId id="280" r:id="rId12"/>
    <p:sldId id="281" r:id="rId13"/>
    <p:sldId id="282" r:id="rId14"/>
    <p:sldId id="286" r:id="rId15"/>
    <p:sldId id="258" r:id="rId16"/>
    <p:sldId id="259" r:id="rId17"/>
    <p:sldId id="262" r:id="rId18"/>
    <p:sldId id="264" r:id="rId19"/>
    <p:sldId id="260" r:id="rId20"/>
    <p:sldId id="261" r:id="rId21"/>
    <p:sldId id="269" r:id="rId22"/>
    <p:sldId id="270" r:id="rId23"/>
    <p:sldId id="271" r:id="rId24"/>
    <p:sldId id="275" r:id="rId25"/>
    <p:sldId id="272" r:id="rId26"/>
    <p:sldId id="276" r:id="rId27"/>
    <p:sldId id="287" r:id="rId28"/>
    <p:sldId id="288" r:id="rId29"/>
    <p:sldId id="289" r:id="rId30"/>
    <p:sldId id="29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5FD15-F645-471D-B384-0A0906A81DA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D6261-CBAC-4817-B4EB-74055D74C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35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72A4-F41B-45B9-A25A-4A8495B174F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BB5-34C7-45F4-9298-D6D70DC8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4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72A4-F41B-45B9-A25A-4A8495B174F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BB5-34C7-45F4-9298-D6D70DC8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72A4-F41B-45B9-A25A-4A8495B174F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BB5-34C7-45F4-9298-D6D70DC8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6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72A4-F41B-45B9-A25A-4A8495B174F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BB5-34C7-45F4-9298-D6D70DC8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6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72A4-F41B-45B9-A25A-4A8495B174F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BB5-34C7-45F4-9298-D6D70DC8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8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72A4-F41B-45B9-A25A-4A8495B174F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BB5-34C7-45F4-9298-D6D70DC8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3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72A4-F41B-45B9-A25A-4A8495B174F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BB5-34C7-45F4-9298-D6D70DC8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1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72A4-F41B-45B9-A25A-4A8495B174F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BB5-34C7-45F4-9298-D6D70DC8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6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72A4-F41B-45B9-A25A-4A8495B174F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BB5-34C7-45F4-9298-D6D70DC8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7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72A4-F41B-45B9-A25A-4A8495B174F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BB5-34C7-45F4-9298-D6D70DC8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1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72A4-F41B-45B9-A25A-4A8495B174F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BB5-34C7-45F4-9298-D6D70DC8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9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572A4-F41B-45B9-A25A-4A8495B174F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85BB5-34C7-45F4-9298-D6D70DC8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 R!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Nathaniel </a:t>
            </a:r>
            <a:r>
              <a:rPr lang="en-US" dirty="0" err="1" smtClean="0"/>
              <a:t>MacHardy</a:t>
            </a:r>
            <a:endParaRPr lang="en-US" dirty="0" smtClean="0"/>
          </a:p>
          <a:p>
            <a:r>
              <a:rPr lang="en-US" dirty="0" smtClean="0"/>
              <a:t>Fall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439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Inspecting/Using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</a:p>
          <a:p>
            <a:r>
              <a:rPr lang="en-US" dirty="0"/>
              <a:t>l</a:t>
            </a:r>
            <a:r>
              <a:rPr lang="en-US" dirty="0" smtClean="0"/>
              <a:t>evels(x)</a:t>
            </a:r>
          </a:p>
          <a:p>
            <a:r>
              <a:rPr lang="en-US" dirty="0"/>
              <a:t>l</a:t>
            </a:r>
            <a:r>
              <a:rPr lang="en-US" dirty="0" smtClean="0"/>
              <a:t>abels(x)</a:t>
            </a:r>
          </a:p>
          <a:p>
            <a:r>
              <a:rPr lang="en-US" dirty="0" smtClean="0"/>
              <a:t>length(x)</a:t>
            </a:r>
          </a:p>
          <a:p>
            <a:r>
              <a:rPr lang="en-US" dirty="0" smtClean="0"/>
              <a:t>plot(x)</a:t>
            </a:r>
          </a:p>
          <a:p>
            <a:r>
              <a:rPr lang="en-US" dirty="0" smtClean="0"/>
              <a:t>Lab examples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057400"/>
            <a:ext cx="3238500" cy="323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550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List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Like a vector, but more flexible</a:t>
            </a:r>
          </a:p>
          <a:p>
            <a:pPr lvl="1"/>
            <a:r>
              <a:rPr lang="en-US" dirty="0" smtClean="0"/>
              <a:t>Can be any length</a:t>
            </a:r>
          </a:p>
          <a:p>
            <a:pPr lvl="1"/>
            <a:r>
              <a:rPr lang="en-US" dirty="0" smtClean="0"/>
              <a:t>Can have mixed types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mylist</a:t>
            </a:r>
            <a:r>
              <a:rPr lang="en-US" dirty="0" smtClean="0"/>
              <a:t> &lt;- list(“Apple”,123,0.99,TRUE,”Banana”,NA)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list[1]		“Apple”</a:t>
            </a:r>
          </a:p>
          <a:p>
            <a:pPr marL="457200" lvl="1" indent="0">
              <a:buNone/>
            </a:pPr>
            <a:r>
              <a:rPr lang="en-US" dirty="0" smtClean="0"/>
              <a:t>List[3]		0.99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806961"/>
              </p:ext>
            </p:extLst>
          </p:nvPr>
        </p:nvGraphicFramePr>
        <p:xfrm>
          <a:off x="990600" y="35052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1938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“Apple”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“Banana”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646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Example: A List of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for text entry fields</a:t>
            </a:r>
          </a:p>
          <a:p>
            <a:pPr lvl="3"/>
            <a:endParaRPr lang="en-US" dirty="0"/>
          </a:p>
          <a:p>
            <a:pPr marL="2743200" lvl="6" indent="0">
              <a:buNone/>
            </a:pPr>
            <a:r>
              <a:rPr lang="en-US" dirty="0" smtClean="0"/>
              <a:t>	diagnosis</a:t>
            </a:r>
          </a:p>
          <a:p>
            <a:pPr marL="514350" lvl="1" indent="0">
              <a:buNone/>
            </a:pPr>
            <a:r>
              <a:rPr lang="en-US" sz="2400" dirty="0" smtClean="0"/>
              <a:t>1</a:t>
            </a:r>
            <a:br>
              <a:rPr lang="en-US" sz="2400" dirty="0" smtClean="0"/>
            </a:br>
            <a:r>
              <a:rPr lang="en-US" sz="2400" dirty="0" smtClean="0"/>
              <a:t>2</a:t>
            </a:r>
          </a:p>
          <a:p>
            <a:pPr marL="514350" lvl="1" indent="0">
              <a:buNone/>
            </a:pPr>
            <a:r>
              <a:rPr lang="en-US" sz="2400" dirty="0" smtClean="0"/>
              <a:t>3</a:t>
            </a:r>
          </a:p>
          <a:p>
            <a:pPr marL="514350" lvl="1" indent="0">
              <a:buNone/>
            </a:pPr>
            <a:endParaRPr lang="en-US" sz="2400" dirty="0"/>
          </a:p>
          <a:p>
            <a:pPr marL="514350" lvl="1" indent="0">
              <a:buNone/>
            </a:pPr>
            <a:r>
              <a:rPr lang="en-US" sz="2400" dirty="0"/>
              <a:t>d</a:t>
            </a:r>
            <a:r>
              <a:rPr lang="en-US" sz="2400" dirty="0" smtClean="0"/>
              <a:t>iagnosis[1]	“CVD”	“HTN” “ISCH”</a:t>
            </a:r>
          </a:p>
          <a:p>
            <a:pPr marL="514350" lvl="1" indent="0">
              <a:buNone/>
            </a:pPr>
            <a:r>
              <a:rPr lang="en-US" sz="2400" dirty="0" smtClean="0"/>
              <a:t>Diagnosis[3]	“HTN”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885024"/>
              </p:ext>
            </p:extLst>
          </p:nvPr>
        </p:nvGraphicFramePr>
        <p:xfrm>
          <a:off x="1371600" y="2971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HTN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161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Inspecting / Using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mylist</a:t>
            </a:r>
            <a:endParaRPr lang="en-US" dirty="0" smtClean="0"/>
          </a:p>
          <a:p>
            <a:r>
              <a:rPr lang="en-US" dirty="0" smtClean="0"/>
              <a:t>diagnosis[1][1]</a:t>
            </a:r>
          </a:p>
          <a:p>
            <a:r>
              <a:rPr lang="en-US" dirty="0" err="1"/>
              <a:t>b</a:t>
            </a:r>
            <a:r>
              <a:rPr lang="en-US" dirty="0" err="1" smtClean="0"/>
              <a:t>iglist</a:t>
            </a:r>
            <a:r>
              <a:rPr lang="en-US" dirty="0" smtClean="0"/>
              <a:t> &lt;- c(list1,list2)</a:t>
            </a:r>
          </a:p>
          <a:p>
            <a:r>
              <a:rPr lang="en-US" dirty="0" smtClean="0"/>
              <a:t>aggregate(outcome,</a:t>
            </a:r>
          </a:p>
          <a:p>
            <a:pPr marL="0" indent="0">
              <a:buNone/>
            </a:pPr>
            <a:r>
              <a:rPr lang="en-US" dirty="0" smtClean="0"/>
              <a:t>		    by=list(“sex”,”</a:t>
            </a:r>
            <a:r>
              <a:rPr lang="en-US" dirty="0" err="1" smtClean="0"/>
              <a:t>agecat</a:t>
            </a:r>
            <a:r>
              <a:rPr lang="en-US" dirty="0" smtClean="0"/>
              <a:t>”)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FUN=mean)</a:t>
            </a:r>
          </a:p>
          <a:p>
            <a:pPr lvl="1"/>
            <a:r>
              <a:rPr lang="en-US" dirty="0" smtClean="0"/>
              <a:t>Lab examples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46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II: Useful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Getting data into R</a:t>
            </a:r>
          </a:p>
          <a:p>
            <a:pPr lvl="1"/>
            <a:r>
              <a:rPr lang="en-US" dirty="0" smtClean="0"/>
              <a:t>Set Working directory</a:t>
            </a:r>
          </a:p>
          <a:p>
            <a:pPr lvl="1"/>
            <a:r>
              <a:rPr lang="en-US" dirty="0" smtClean="0"/>
              <a:t>Import Data</a:t>
            </a:r>
          </a:p>
          <a:p>
            <a:pPr lvl="1"/>
            <a:r>
              <a:rPr lang="en-US" dirty="0" smtClean="0"/>
              <a:t>Save in Native R format</a:t>
            </a:r>
          </a:p>
        </p:txBody>
      </p:sp>
    </p:spTree>
    <p:extLst>
      <p:ext uri="{BB962C8B-B14F-4D97-AF65-F5344CB8AC3E}">
        <p14:creationId xmlns:p14="http://schemas.microsoft.com/office/powerpoint/2010/main" val="668283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II: Useful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Getting Data into R</a:t>
            </a:r>
          </a:p>
          <a:p>
            <a:pPr lvl="1"/>
            <a:r>
              <a:rPr lang="en-US" dirty="0" smtClean="0"/>
              <a:t>Prepare </a:t>
            </a:r>
            <a:r>
              <a:rPr lang="en-US" dirty="0" smtClean="0"/>
              <a:t>your data</a:t>
            </a:r>
          </a:p>
          <a:p>
            <a:pPr lvl="2"/>
            <a:r>
              <a:rPr lang="en-US" dirty="0" smtClean="0"/>
              <a:t>Plan A: Save as a .csv file</a:t>
            </a:r>
          </a:p>
          <a:p>
            <a:pPr lvl="2"/>
            <a:r>
              <a:rPr lang="en-US" dirty="0" smtClean="0"/>
              <a:t>Plan B: Find a package to import it</a:t>
            </a:r>
          </a:p>
          <a:p>
            <a:pPr lvl="3"/>
            <a:r>
              <a:rPr lang="en-US" dirty="0" smtClean="0"/>
              <a:t>GIS, SAS, SPSS, Stata, Access databases, etc.</a:t>
            </a:r>
          </a:p>
          <a:p>
            <a:pPr lvl="1"/>
            <a:r>
              <a:rPr lang="en-US" dirty="0" smtClean="0"/>
              <a:t>Establish working directory</a:t>
            </a:r>
          </a:p>
          <a:p>
            <a:pPr lvl="1"/>
            <a:r>
              <a:rPr lang="en-US" dirty="0" smtClean="0"/>
              <a:t>Run an import command</a:t>
            </a:r>
          </a:p>
          <a:p>
            <a:pPr lvl="2"/>
            <a:r>
              <a:rPr lang="en-US" dirty="0" smtClean="0"/>
              <a:t>Plan A: read.csv</a:t>
            </a:r>
          </a:p>
          <a:p>
            <a:pPr lvl="1"/>
            <a:r>
              <a:rPr lang="en-US" dirty="0" smtClean="0"/>
              <a:t>Save as a native .</a:t>
            </a:r>
            <a:r>
              <a:rPr lang="en-US" dirty="0" err="1" smtClean="0"/>
              <a:t>RData</a:t>
            </a:r>
            <a:r>
              <a:rPr lang="en-US" dirty="0" smtClean="0"/>
              <a:t> file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6037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.CSV?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CSV = Comma Separated Values</a:t>
            </a:r>
          </a:p>
          <a:p>
            <a:pPr lvl="1"/>
            <a:r>
              <a:rPr lang="en-US" dirty="0" smtClean="0"/>
              <a:t>Standardized, simple </a:t>
            </a:r>
          </a:p>
          <a:p>
            <a:pPr lvl="2"/>
            <a:r>
              <a:rPr lang="en-US" dirty="0" smtClean="0"/>
              <a:t>View as spreadsheet in excel</a:t>
            </a:r>
          </a:p>
          <a:p>
            <a:pPr lvl="2"/>
            <a:r>
              <a:rPr lang="en-US" dirty="0" smtClean="0"/>
              <a:t>View raw text in notepad</a:t>
            </a:r>
          </a:p>
          <a:p>
            <a:pPr lvl="1"/>
            <a:r>
              <a:rPr lang="en-US" dirty="0" smtClean="0"/>
              <a:t>Universal </a:t>
            </a:r>
            <a:r>
              <a:rPr lang="en-US" dirty="0"/>
              <a:t>s</a:t>
            </a:r>
            <a:r>
              <a:rPr lang="en-US" dirty="0" smtClean="0"/>
              <a:t>upport</a:t>
            </a:r>
          </a:p>
          <a:p>
            <a:pPr lvl="2"/>
            <a:r>
              <a:rPr lang="en-US" dirty="0" smtClean="0"/>
              <a:t>Export/import: SAS, SPSS, STATA, Excel, Access, etc.</a:t>
            </a:r>
          </a:p>
        </p:txBody>
      </p:sp>
    </p:spTree>
    <p:extLst>
      <p:ext uri="{BB962C8B-B14F-4D97-AF65-F5344CB8AC3E}">
        <p14:creationId xmlns:p14="http://schemas.microsoft.com/office/powerpoint/2010/main" val="411387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9144000" cy="605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06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Content of .csv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09800"/>
            <a:ext cx="4881465" cy="3276600"/>
          </a:xfrm>
        </p:spPr>
      </p:pic>
    </p:spTree>
    <p:extLst>
      <p:ext uri="{BB962C8B-B14F-4D97-AF65-F5344CB8AC3E}">
        <p14:creationId xmlns:p14="http://schemas.microsoft.com/office/powerpoint/2010/main" val="832664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a Working </a:t>
            </a:r>
            <a:r>
              <a:rPr lang="en-US" dirty="0" smtClean="0"/>
              <a:t>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R is looking in your file structure</a:t>
            </a:r>
          </a:p>
          <a:p>
            <a:r>
              <a:rPr lang="en-US" dirty="0" smtClean="0"/>
              <a:t>Get using </a:t>
            </a:r>
            <a:r>
              <a:rPr lang="en-US" dirty="0" err="1" smtClean="0"/>
              <a:t>getwd</a:t>
            </a:r>
            <a:r>
              <a:rPr lang="en-US" dirty="0" smtClean="0"/>
              <a:t>()</a:t>
            </a:r>
          </a:p>
          <a:p>
            <a:r>
              <a:rPr lang="en-US" dirty="0" smtClean="0"/>
              <a:t>Set using </a:t>
            </a:r>
            <a:r>
              <a:rPr lang="en-US" dirty="0" err="1" smtClean="0"/>
              <a:t>setwd</a:t>
            </a:r>
            <a:r>
              <a:rPr lang="en-US" dirty="0" smtClean="0"/>
              <a:t>(“D:/example/”)</a:t>
            </a:r>
          </a:p>
          <a:p>
            <a:r>
              <a:rPr lang="en-US" dirty="0" smtClean="0"/>
              <a:t>Allows use of relative paths</a:t>
            </a:r>
          </a:p>
          <a:p>
            <a:pPr marL="457200" lvl="1" indent="0">
              <a:buNone/>
            </a:pPr>
            <a:r>
              <a:rPr lang="en-US" dirty="0" err="1" smtClean="0"/>
              <a:t>somedata</a:t>
            </a:r>
            <a:r>
              <a:rPr lang="en-US" dirty="0" smtClean="0"/>
              <a:t> &lt;- read.csv(“D:/example/file.csv”)</a:t>
            </a:r>
          </a:p>
          <a:p>
            <a:pPr marL="457200" lvl="1" indent="0">
              <a:buNone/>
            </a:pPr>
            <a:r>
              <a:rPr lang="en-US" dirty="0" err="1" smtClean="0"/>
              <a:t>anotherway</a:t>
            </a:r>
            <a:r>
              <a:rPr lang="en-US" dirty="0" smtClean="0"/>
              <a:t> &lt;- read.csv(“file.csv”)</a:t>
            </a:r>
          </a:p>
        </p:txBody>
      </p:sp>
    </p:spTree>
    <p:extLst>
      <p:ext uri="{BB962C8B-B14F-4D97-AF65-F5344CB8AC3E}">
        <p14:creationId xmlns:p14="http://schemas.microsoft.com/office/powerpoint/2010/main" val="345485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I: “functional” data types</a:t>
            </a:r>
            <a:endParaRPr lang="en-US" dirty="0" smtClean="0"/>
          </a:p>
          <a:p>
            <a:pPr lvl="1"/>
            <a:r>
              <a:rPr lang="en-US" dirty="0" smtClean="0"/>
              <a:t>Logical, Factor, List</a:t>
            </a:r>
          </a:p>
          <a:p>
            <a:r>
              <a:rPr lang="en-US" dirty="0" smtClean="0"/>
              <a:t>Part II: Useful Functions</a:t>
            </a:r>
            <a:endParaRPr lang="en-US" dirty="0" smtClean="0"/>
          </a:p>
          <a:p>
            <a:pPr lvl="1"/>
            <a:r>
              <a:rPr lang="en-US" dirty="0" smtClean="0"/>
              <a:t>Getting data into </a:t>
            </a:r>
            <a:r>
              <a:rPr lang="en-US" dirty="0" smtClean="0"/>
              <a:t>R</a:t>
            </a:r>
          </a:p>
          <a:p>
            <a:r>
              <a:rPr lang="en-US" dirty="0" smtClean="0"/>
              <a:t>Part III: Getting More Functions!</a:t>
            </a:r>
          </a:p>
          <a:p>
            <a:pPr lvl="1"/>
            <a:r>
              <a:rPr lang="en-US" dirty="0" smtClean="0"/>
              <a:t>Packages</a:t>
            </a:r>
            <a:endParaRPr lang="en-US" dirty="0"/>
          </a:p>
          <a:p>
            <a:pPr lvl="1"/>
            <a:r>
              <a:rPr lang="en-US" dirty="0" smtClean="0"/>
              <a:t>Writing </a:t>
            </a:r>
            <a:r>
              <a:rPr lang="en-US" dirty="0" smtClean="0"/>
              <a:t>Functions</a:t>
            </a:r>
            <a:endParaRPr lang="en-US" dirty="0"/>
          </a:p>
          <a:p>
            <a:r>
              <a:rPr lang="en-US" dirty="0" smtClean="0"/>
              <a:t>Lab: Basic </a:t>
            </a:r>
            <a:r>
              <a:rPr lang="en-US" dirty="0" smtClean="0"/>
              <a:t>bivariate </a:t>
            </a:r>
            <a:r>
              <a:rPr lang="en-US" dirty="0" smtClean="0"/>
              <a:t>analysis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1070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read.csv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Default: </a:t>
            </a:r>
            <a:r>
              <a:rPr lang="en-US" dirty="0" smtClean="0"/>
              <a:t>		</a:t>
            </a:r>
            <a:r>
              <a:rPr lang="en-US" dirty="0" err="1" smtClean="0"/>
              <a:t>mydata</a:t>
            </a:r>
            <a:r>
              <a:rPr lang="en-US" dirty="0" smtClean="0"/>
              <a:t> &lt;- read.csv</a:t>
            </a:r>
            <a:r>
              <a:rPr lang="en-US" dirty="0" smtClean="0"/>
              <a:t>(“somefile.csv</a:t>
            </a:r>
            <a:r>
              <a:rPr lang="en-US" dirty="0" smtClean="0"/>
              <a:t>”)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Imports characters as type “factor”</a:t>
            </a:r>
          </a:p>
          <a:p>
            <a:pPr lvl="2"/>
            <a:r>
              <a:rPr lang="en-US" dirty="0" smtClean="0"/>
              <a:t>Good if your data is ready for analysis</a:t>
            </a:r>
          </a:p>
          <a:p>
            <a:pPr lvl="2"/>
            <a:r>
              <a:rPr lang="en-US" dirty="0" smtClean="0"/>
              <a:t>Easy to make data management </a:t>
            </a:r>
            <a:r>
              <a:rPr lang="en-US" dirty="0" smtClean="0"/>
              <a:t>errors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Useful argument</a:t>
            </a:r>
            <a:r>
              <a:rPr lang="en-US" dirty="0" smtClean="0"/>
              <a:t>: </a:t>
            </a:r>
            <a:r>
              <a:rPr lang="en-US" dirty="0" smtClean="0"/>
              <a:t>		</a:t>
            </a:r>
            <a:r>
              <a:rPr lang="en-US" dirty="0" err="1" smtClean="0"/>
              <a:t>stringsAsFactors</a:t>
            </a:r>
            <a:r>
              <a:rPr lang="en-US" dirty="0" smtClean="0"/>
              <a:t> </a:t>
            </a:r>
            <a:r>
              <a:rPr lang="en-US" dirty="0" smtClean="0"/>
              <a:t>=</a:t>
            </a:r>
            <a:r>
              <a:rPr lang="en-US" dirty="0" smtClean="0"/>
              <a:t>FALSE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i.e. read.csv(“somefile.csv”,</a:t>
            </a:r>
            <a:r>
              <a:rPr lang="en-US" dirty="0" err="1" smtClean="0"/>
              <a:t>stringsAsFactors</a:t>
            </a:r>
            <a:r>
              <a:rPr lang="en-US" dirty="0" smtClean="0"/>
              <a:t>=FALSE)</a:t>
            </a:r>
          </a:p>
          <a:p>
            <a:pPr lvl="1"/>
            <a:r>
              <a:rPr lang="en-US" dirty="0" smtClean="0"/>
              <a:t>imports </a:t>
            </a:r>
            <a:r>
              <a:rPr lang="en-US" dirty="0" smtClean="0"/>
              <a:t>strings (text) as </a:t>
            </a:r>
            <a:r>
              <a:rPr lang="en-US" dirty="0" smtClean="0"/>
              <a:t>character</a:t>
            </a:r>
          </a:p>
          <a:p>
            <a:pPr lvl="2"/>
            <a:r>
              <a:rPr lang="en-US" dirty="0" smtClean="0"/>
              <a:t>Good if you need to do more processing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434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III: </a:t>
            </a:r>
            <a:r>
              <a:rPr lang="en-US" dirty="0" smtClean="0"/>
              <a:t>More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Packages</a:t>
            </a:r>
            <a:endParaRPr lang="en-US" dirty="0" smtClean="0"/>
          </a:p>
          <a:p>
            <a:pPr lvl="1"/>
            <a:r>
              <a:rPr lang="en-US" dirty="0" smtClean="0"/>
              <a:t>Each is a bundle of related functions</a:t>
            </a:r>
          </a:p>
          <a:p>
            <a:pPr lvl="2"/>
            <a:r>
              <a:rPr lang="en-US" dirty="0" smtClean="0"/>
              <a:t>Example: maps, Bayesian stuff, etc.</a:t>
            </a:r>
          </a:p>
          <a:p>
            <a:pPr lvl="1"/>
            <a:r>
              <a:rPr lang="en-US" dirty="0" smtClean="0"/>
              <a:t>Two-step process:</a:t>
            </a:r>
          </a:p>
          <a:p>
            <a:pPr lvl="2"/>
            <a:r>
              <a:rPr lang="en-US" dirty="0" smtClean="0"/>
              <a:t>Install package (once per computer)</a:t>
            </a:r>
          </a:p>
          <a:p>
            <a:pPr lvl="2"/>
            <a:r>
              <a:rPr lang="en-US" dirty="0" smtClean="0"/>
              <a:t>Load package (once per R session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65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Install Packages (once)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Easiest </a:t>
            </a:r>
            <a:r>
              <a:rPr lang="en-US" dirty="0" smtClean="0"/>
              <a:t>way</a:t>
            </a:r>
            <a:r>
              <a:rPr lang="en-US" dirty="0" smtClean="0"/>
              <a:t>: use menus</a:t>
            </a:r>
          </a:p>
          <a:p>
            <a:pPr lvl="1"/>
            <a:r>
              <a:rPr lang="en-US" dirty="0" smtClean="0"/>
              <a:t>Tools </a:t>
            </a:r>
            <a:r>
              <a:rPr lang="en-US" dirty="0" smtClean="0"/>
              <a:t>&gt; </a:t>
            </a:r>
            <a:r>
              <a:rPr lang="en-US" dirty="0" smtClean="0"/>
              <a:t>install packages (</a:t>
            </a:r>
            <a:r>
              <a:rPr lang="en-US" dirty="0" err="1" smtClean="0"/>
              <a:t>Rstudio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Packages </a:t>
            </a:r>
            <a:r>
              <a:rPr lang="en-US" dirty="0" smtClean="0"/>
              <a:t>&gt; </a:t>
            </a:r>
            <a:r>
              <a:rPr lang="en-US" dirty="0" smtClean="0"/>
              <a:t>install package (Basic </a:t>
            </a:r>
            <a:r>
              <a:rPr lang="en-US" dirty="0" err="1" smtClean="0"/>
              <a:t>Rgui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Alternate way: use </a:t>
            </a:r>
            <a:r>
              <a:rPr lang="en-US" dirty="0" err="1" smtClean="0"/>
              <a:t>install.packages</a:t>
            </a:r>
            <a:r>
              <a:rPr lang="en-US" dirty="0" smtClean="0"/>
              <a:t>(“maps”)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86200"/>
            <a:ext cx="9092999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23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Load package (each session)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ibrary(maps)</a:t>
            </a:r>
          </a:p>
          <a:p>
            <a:r>
              <a:rPr lang="en-US" dirty="0" smtClean="0"/>
              <a:t>Typically at the top of the script</a:t>
            </a:r>
          </a:p>
          <a:p>
            <a:r>
              <a:rPr lang="en-US" dirty="0" smtClean="0"/>
              <a:t>Find package help using ??</a:t>
            </a:r>
          </a:p>
          <a:p>
            <a:pPr lvl="1"/>
            <a:r>
              <a:rPr lang="en-US" dirty="0" smtClean="0"/>
              <a:t>??maps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02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Examples (from ?map)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map() # low resolution map of the world 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map('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usa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 # national boundaries 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map('county', 'new jersey') # county map map('state', region = c('new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york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</a:p>
          <a:p>
            <a:pPr marL="400050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'new jersey', '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penn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')) </a:t>
            </a:r>
          </a:p>
          <a:p>
            <a:pPr marL="400050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map of three states 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map("state", ".*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dakota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myborder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0) </a:t>
            </a:r>
          </a:p>
          <a:p>
            <a:pPr marL="400050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map of the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dakotas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400050" lvl="1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map.axes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400050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show the effect of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myborder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1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Try something!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ap()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 right!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0" y="1261110"/>
            <a:ext cx="4343400" cy="433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0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write functions yourself</a:t>
            </a:r>
          </a:p>
          <a:p>
            <a:pPr lvl="1"/>
            <a:r>
              <a:rPr lang="en-US" dirty="0" smtClean="0"/>
              <a:t>Simplify tasks</a:t>
            </a:r>
          </a:p>
          <a:p>
            <a:pPr lvl="1"/>
            <a:r>
              <a:rPr lang="en-US" dirty="0" smtClean="0"/>
              <a:t>Build complex projects</a:t>
            </a:r>
          </a:p>
          <a:p>
            <a:pPr lvl="1"/>
            <a:r>
              <a:rPr lang="en-US" dirty="0" smtClean="0"/>
              <a:t>Share/re-use code</a:t>
            </a:r>
          </a:p>
          <a:p>
            <a:r>
              <a:rPr lang="en-US" dirty="0" smtClean="0"/>
              <a:t>Indistinguishable from other R functions!</a:t>
            </a:r>
          </a:p>
          <a:p>
            <a:pPr lvl="1"/>
            <a:r>
              <a:rPr lang="en-US" dirty="0" smtClean="0"/>
              <a:t>No other macro language to learn</a:t>
            </a:r>
          </a:p>
          <a:p>
            <a:pPr lvl="2"/>
            <a:r>
              <a:rPr lang="en-US" dirty="0" smtClean="0"/>
              <a:t>Just need to learn the construction syntax</a:t>
            </a:r>
          </a:p>
          <a:p>
            <a:pPr lvl="1"/>
            <a:r>
              <a:rPr lang="en-US" dirty="0" smtClean="0"/>
              <a:t>Most of R is actually written in 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296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function </a:t>
            </a:r>
            <a:r>
              <a:rPr lang="en-US" dirty="0" err="1"/>
              <a:t>f</a:t>
            </a:r>
            <a:r>
              <a:rPr lang="en-US" dirty="0" err="1" smtClean="0"/>
              <a:t>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natsfunction</a:t>
            </a:r>
            <a:r>
              <a:rPr lang="en-US" dirty="0" smtClean="0"/>
              <a:t> &lt;- function(x, y)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result &lt;- x*y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return(result)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natsfunction</a:t>
            </a:r>
            <a:r>
              <a:rPr lang="en-US" dirty="0" smtClean="0"/>
              <a:t>(12,10)</a:t>
            </a:r>
          </a:p>
          <a:p>
            <a:pPr marL="0" indent="0">
              <a:buNone/>
            </a:pPr>
            <a:r>
              <a:rPr lang="en-US" dirty="0" err="1"/>
              <a:t>n</a:t>
            </a:r>
            <a:r>
              <a:rPr lang="en-US" dirty="0" err="1" smtClean="0"/>
              <a:t>atsfunction</a:t>
            </a:r>
            <a:r>
              <a:rPr lang="en-US" dirty="0" smtClean="0"/>
              <a:t>(x=12,y=10)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63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a shortcut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natplot</a:t>
            </a:r>
            <a:r>
              <a:rPr lang="en-US" dirty="0"/>
              <a:t> &lt;- </a:t>
            </a:r>
            <a:r>
              <a:rPr lang="en-US" dirty="0" smtClean="0"/>
              <a:t>function(data, </a:t>
            </a:r>
            <a:r>
              <a:rPr lang="en-US" dirty="0"/>
              <a:t>...)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data </a:t>
            </a:r>
            <a:r>
              <a:rPr lang="en-US" dirty="0"/>
              <a:t>&lt;- </a:t>
            </a:r>
            <a:r>
              <a:rPr lang="en-US" dirty="0" smtClean="0"/>
              <a:t>data^2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plot(data, </a:t>
            </a:r>
            <a:r>
              <a:rPr lang="en-US" dirty="0"/>
              <a:t>..., col="</a:t>
            </a:r>
            <a:r>
              <a:rPr lang="en-US" dirty="0" err="1"/>
              <a:t>red",main</a:t>
            </a:r>
            <a:r>
              <a:rPr lang="en-US" dirty="0"/>
              <a:t>="</a:t>
            </a:r>
            <a:r>
              <a:rPr lang="en-US" dirty="0" err="1"/>
              <a:t>nat’s</a:t>
            </a:r>
            <a:r>
              <a:rPr lang="en-US" dirty="0"/>
              <a:t> plot")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natplot</a:t>
            </a:r>
            <a:r>
              <a:rPr lang="en-US" dirty="0"/>
              <a:t>(1:10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99" y="3429000"/>
            <a:ext cx="3505201" cy="349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19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Tips: Writing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Executing the function “body” prepares the function</a:t>
            </a:r>
          </a:p>
          <a:p>
            <a:pPr lvl="1"/>
            <a:r>
              <a:rPr lang="en-US" dirty="0" smtClean="0"/>
              <a:t>Can then be used by name as much as you want</a:t>
            </a:r>
          </a:p>
          <a:p>
            <a:pPr lvl="1"/>
            <a:r>
              <a:rPr lang="en-US" dirty="0" smtClean="0"/>
              <a:t>Needs to be re-run each time you run R</a:t>
            </a:r>
          </a:p>
          <a:p>
            <a:r>
              <a:rPr lang="en-US" dirty="0" smtClean="0"/>
              <a:t>My approach: put functions in a another file (or several) e.g. </a:t>
            </a:r>
            <a:r>
              <a:rPr lang="en-US" dirty="0" err="1" smtClean="0"/>
              <a:t>functions.R</a:t>
            </a:r>
            <a:endParaRPr lang="en-US" dirty="0" smtClean="0"/>
          </a:p>
          <a:p>
            <a:pPr lvl="1"/>
            <a:r>
              <a:rPr lang="en-US" dirty="0" smtClean="0"/>
              <a:t>Run the file from your current script using source(“</a:t>
            </a:r>
            <a:r>
              <a:rPr lang="en-US" dirty="0" err="1" smtClean="0"/>
              <a:t>functions.R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Makes it easy to re-use common shortcuts</a:t>
            </a:r>
          </a:p>
        </p:txBody>
      </p:sp>
    </p:spTree>
    <p:extLst>
      <p:ext uri="{BB962C8B-B14F-4D97-AF65-F5344CB8AC3E}">
        <p14:creationId xmlns:p14="http://schemas.microsoft.com/office/powerpoint/2010/main" val="3660759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result &lt;- </a:t>
            </a:r>
            <a:r>
              <a:rPr lang="en-US" dirty="0" err="1" smtClean="0"/>
              <a:t>rnorm</a:t>
            </a:r>
            <a:r>
              <a:rPr lang="en-US" dirty="0" smtClean="0"/>
              <a:t>(mean=0,sd=1,n=100)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7600" y="3078480"/>
            <a:ext cx="20574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19550" y="3814792"/>
            <a:ext cx="1333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r</a:t>
            </a:r>
            <a:r>
              <a:rPr lang="en-US" sz="3200" dirty="0" err="1" smtClean="0"/>
              <a:t>norm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077200" y="3704420"/>
            <a:ext cx="1333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result</a:t>
            </a:r>
            <a:endParaRPr lang="en-US" sz="32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943600" y="3996807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447800" y="32766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447800" y="4149207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447800" y="49530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71650" y="2768025"/>
            <a:ext cx="1333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mean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095500" y="3606225"/>
            <a:ext cx="1333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sd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4419600"/>
            <a:ext cx="1333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81050" y="2920425"/>
            <a:ext cx="666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3834825"/>
            <a:ext cx="1333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47700" y="4648200"/>
            <a:ext cx="1333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100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475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Lab: Bivariate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 with new types</a:t>
            </a:r>
          </a:p>
          <a:p>
            <a:pPr lvl="1"/>
            <a:r>
              <a:rPr lang="en-US" dirty="0" smtClean="0"/>
              <a:t>Logical</a:t>
            </a:r>
          </a:p>
          <a:p>
            <a:pPr lvl="1"/>
            <a:r>
              <a:rPr lang="en-US" dirty="0" smtClean="0"/>
              <a:t>Factor</a:t>
            </a:r>
          </a:p>
          <a:p>
            <a:pPr lvl="1"/>
            <a:r>
              <a:rPr lang="en-US" dirty="0" smtClean="0"/>
              <a:t>List</a:t>
            </a:r>
          </a:p>
          <a:p>
            <a:r>
              <a:rPr lang="en-US" dirty="0" smtClean="0"/>
              <a:t>Import data</a:t>
            </a:r>
          </a:p>
          <a:p>
            <a:r>
              <a:rPr lang="en-US" dirty="0" smtClean="0"/>
              <a:t>Load a package</a:t>
            </a:r>
          </a:p>
          <a:p>
            <a:r>
              <a:rPr lang="en-US" dirty="0" smtClean="0"/>
              <a:t>Write shortcut functions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483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Other Atoms: Numeric, Character</a:t>
            </a:r>
          </a:p>
          <a:p>
            <a:r>
              <a:rPr lang="en-US" dirty="0" smtClean="0"/>
              <a:t>Logical Atoms  are TRUE or FALSE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r.is.easy</a:t>
            </a:r>
            <a:r>
              <a:rPr lang="en-US" dirty="0" smtClean="0"/>
              <a:t> &lt;- TRUE</a:t>
            </a:r>
          </a:p>
          <a:p>
            <a:pPr marL="0" indent="0">
              <a:buNone/>
            </a:pPr>
            <a:r>
              <a:rPr lang="en-US" dirty="0" smtClean="0"/>
              <a:t>	if(</a:t>
            </a:r>
            <a:r>
              <a:rPr lang="en-US" dirty="0" err="1" smtClean="0"/>
              <a:t>r.is.easy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cat(“R is easy!”)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plot(x, axes=FALSE)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86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Logical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 can evaluate tests (more on cheat sheet)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age &lt; 18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sex==“F”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==		is equal to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&lt;=		less than / equal to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&gt;=		greater / equal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!=		NOT equal to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%in%		is in the set 		(lab example)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23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TRUE &amp; TRUE		TRUE		(AND)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TRUE | FALSE		TRUE		(OR)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!FALSE			TRUE		(NOT)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(age &gt; 18) &amp; !(sex==“M”)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7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“Functional” data types: Factors &amp;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for functions</a:t>
            </a:r>
          </a:p>
          <a:p>
            <a:pPr lvl="1"/>
            <a:r>
              <a:rPr lang="en-US" dirty="0" smtClean="0"/>
              <a:t>Factors </a:t>
            </a:r>
          </a:p>
          <a:p>
            <a:pPr lvl="2"/>
            <a:r>
              <a:rPr lang="en-US" dirty="0" smtClean="0"/>
              <a:t>Categories</a:t>
            </a:r>
          </a:p>
          <a:p>
            <a:pPr lvl="1"/>
            <a:r>
              <a:rPr lang="en-US" dirty="0" smtClean="0"/>
              <a:t>Lists </a:t>
            </a:r>
          </a:p>
          <a:p>
            <a:pPr lvl="2"/>
            <a:r>
              <a:rPr lang="en-US" dirty="0" smtClean="0"/>
              <a:t>Mixed types</a:t>
            </a:r>
          </a:p>
          <a:p>
            <a:pPr lvl="2"/>
            <a:r>
              <a:rPr lang="en-US" dirty="0" smtClean="0"/>
              <a:t>Flexible length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752600"/>
            <a:ext cx="3238500" cy="323281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683911"/>
              </p:ext>
            </p:extLst>
          </p:nvPr>
        </p:nvGraphicFramePr>
        <p:xfrm>
          <a:off x="1600200" y="5257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DIAG_1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DIAG_2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DIAG_3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B243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H="1">
            <a:off x="762000" y="5105400"/>
            <a:ext cx="7162800" cy="1752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4985418"/>
            <a:ext cx="7467600" cy="16439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772400" y="2171700"/>
            <a:ext cx="152400" cy="2667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924800" y="1676400"/>
            <a:ext cx="914400" cy="7620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62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Factor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Like a vector, but numeric AND character</a:t>
            </a:r>
            <a:endParaRPr lang="en-US" dirty="0" smtClean="0"/>
          </a:p>
          <a:p>
            <a:r>
              <a:rPr lang="en-US" dirty="0" smtClean="0"/>
              <a:t>Discrete “levels” (</a:t>
            </a:r>
            <a:r>
              <a:rPr lang="en-US" dirty="0" err="1" smtClean="0"/>
              <a:t>num</a:t>
            </a:r>
            <a:r>
              <a:rPr lang="en-US" dirty="0" smtClean="0"/>
              <a:t>), </a:t>
            </a:r>
            <a:r>
              <a:rPr lang="en-US" dirty="0" smtClean="0"/>
              <a:t>with </a:t>
            </a:r>
            <a:r>
              <a:rPr lang="en-US" dirty="0" smtClean="0"/>
              <a:t>“labels” (char)</a:t>
            </a:r>
          </a:p>
          <a:p>
            <a:r>
              <a:rPr lang="en-US" dirty="0" smtClean="0"/>
              <a:t>Example: low=1, med=2, high=3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113873"/>
              </p:ext>
            </p:extLst>
          </p:nvPr>
        </p:nvGraphicFramePr>
        <p:xfrm>
          <a:off x="1524000" y="36576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Label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“low”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“low”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“high”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“med”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“med”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60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Easy to build manually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x &lt;- c(1,2,2,1,3,1)</a:t>
            </a:r>
          </a:p>
          <a:p>
            <a:pPr marL="457200" lvl="1" indent="0">
              <a:buNone/>
            </a:pPr>
            <a:r>
              <a:rPr lang="en-US" dirty="0" smtClean="0"/>
              <a:t>f &lt;- factor( x,</a:t>
            </a:r>
          </a:p>
          <a:p>
            <a:pPr marL="457200" lvl="1" indent="0">
              <a:buNone/>
            </a:pPr>
            <a:r>
              <a:rPr lang="en-US" dirty="0" smtClean="0"/>
              <a:t>		  levels=c(1,2,3),</a:t>
            </a:r>
          </a:p>
          <a:p>
            <a:pPr marL="457200" lvl="1" indent="0">
              <a:buNone/>
            </a:pPr>
            <a:r>
              <a:rPr lang="en-US" dirty="0" smtClean="0"/>
              <a:t>		  labels=c(“</a:t>
            </a:r>
            <a:r>
              <a:rPr lang="en-US" dirty="0" err="1" smtClean="0"/>
              <a:t>low”,”med”,”high</a:t>
            </a:r>
            <a:r>
              <a:rPr lang="en-US" dirty="0" smtClean="0"/>
              <a:t>”)  )</a:t>
            </a:r>
          </a:p>
          <a:p>
            <a:pPr marL="514350" indent="-457200"/>
            <a:r>
              <a:rPr lang="en-US" dirty="0" smtClean="0"/>
              <a:t>R can also construct on the fly</a:t>
            </a:r>
          </a:p>
          <a:p>
            <a:pPr marL="457200" lvl="1" indent="0">
              <a:buNone/>
            </a:pPr>
            <a:r>
              <a:rPr lang="en-US" dirty="0" smtClean="0"/>
              <a:t>y &lt;- c(“</a:t>
            </a:r>
            <a:r>
              <a:rPr lang="en-US" dirty="0" err="1" smtClean="0"/>
              <a:t>low”,”med”,”med”,”low”,”high”,”low</a:t>
            </a:r>
            <a:r>
              <a:rPr lang="en-US" dirty="0" smtClean="0"/>
              <a:t>”)</a:t>
            </a:r>
          </a:p>
          <a:p>
            <a:pPr marL="457200" lvl="1" indent="0">
              <a:buNone/>
            </a:pPr>
            <a:r>
              <a:rPr lang="en-US" dirty="0" smtClean="0"/>
              <a:t>f &lt;- factor(y)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25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8000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8000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767</Words>
  <Application>Microsoft Office PowerPoint</Application>
  <PresentationFormat>On-screen Show (4:3)</PresentationFormat>
  <Paragraphs>255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Learn R! Functions</vt:lpstr>
      <vt:lpstr>Overview</vt:lpstr>
      <vt:lpstr>Review of Functions</vt:lpstr>
      <vt:lpstr>Logical Atoms</vt:lpstr>
      <vt:lpstr>Creating Logical Atoms</vt:lpstr>
      <vt:lpstr>Boolean Expressions</vt:lpstr>
      <vt:lpstr>“Functional” data types: Factors &amp; Lists</vt:lpstr>
      <vt:lpstr>The Factor Type</vt:lpstr>
      <vt:lpstr>Building Factors</vt:lpstr>
      <vt:lpstr>Inspecting/Using Factors</vt:lpstr>
      <vt:lpstr>The List Type</vt:lpstr>
      <vt:lpstr>Usage Example: A List of Vectors</vt:lpstr>
      <vt:lpstr>Inspecting / Using Lists</vt:lpstr>
      <vt:lpstr>Part II: Useful Functions</vt:lpstr>
      <vt:lpstr>Part II: Useful Functions</vt:lpstr>
      <vt:lpstr>Why .CSV?</vt:lpstr>
      <vt:lpstr>PowerPoint Presentation</vt:lpstr>
      <vt:lpstr>Actual Content of .csv</vt:lpstr>
      <vt:lpstr>Setting a Working Directory</vt:lpstr>
      <vt:lpstr>Using read.csv</vt:lpstr>
      <vt:lpstr>Part III: More Functions</vt:lpstr>
      <vt:lpstr>Step 1: Install Packages (once)</vt:lpstr>
      <vt:lpstr>Step 2: Load package (each session)</vt:lpstr>
      <vt:lpstr>Step 3: Try it!</vt:lpstr>
      <vt:lpstr>Step 3: Try something!</vt:lpstr>
      <vt:lpstr>Writing Functions</vt:lpstr>
      <vt:lpstr>Using the function function</vt:lpstr>
      <vt:lpstr>Another example: a shortcut</vt:lpstr>
      <vt:lpstr>Tips: Writing Functions</vt:lpstr>
      <vt:lpstr>Lab: Bivariate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 R! Functions</dc:title>
  <dc:creator>Nat</dc:creator>
  <cp:lastModifiedBy>Nat</cp:lastModifiedBy>
  <cp:revision>26</cp:revision>
  <dcterms:created xsi:type="dcterms:W3CDTF">2014-09-17T14:36:07Z</dcterms:created>
  <dcterms:modified xsi:type="dcterms:W3CDTF">2014-09-18T16:05:11Z</dcterms:modified>
</cp:coreProperties>
</file>