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17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4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2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4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F60AC-A4CB-4537-B125-32A1400067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ED5F-AA05-4DB9-992D-B5E8FFBD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R!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Nathaniel </a:t>
            </a:r>
            <a:r>
              <a:rPr lang="en-US" dirty="0" err="1" smtClean="0"/>
              <a:t>MacHardy</a:t>
            </a:r>
            <a:endParaRPr lang="en-US" dirty="0" smtClean="0"/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my publisher/boss/advisor asks for something other than pdf?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pdf figure looking great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GIMP (GNU Image Manipulation Program; free/better </a:t>
            </a:r>
            <a:r>
              <a:rPr lang="en-US" dirty="0" err="1" smtClean="0"/>
              <a:t>photoshop</a:t>
            </a:r>
            <a:r>
              <a:rPr lang="en-US" dirty="0" smtClean="0"/>
              <a:t>) to import the pdf and export in the correct format</a:t>
            </a:r>
          </a:p>
          <a:p>
            <a:pPr lvl="1"/>
            <a:r>
              <a:rPr lang="en-US" dirty="0" smtClean="0"/>
              <a:t>Any format, Any DPI</a:t>
            </a:r>
          </a:p>
          <a:p>
            <a:pPr lvl="1"/>
            <a:r>
              <a:rPr lang="en-US" dirty="0" smtClean="0"/>
              <a:t>User-friendly interface</a:t>
            </a:r>
          </a:p>
          <a:p>
            <a:pPr lvl="1"/>
            <a:endParaRPr lang="en-US" dirty="0"/>
          </a:p>
          <a:p>
            <a:r>
              <a:rPr lang="en-US" dirty="0" smtClean="0"/>
              <a:t>Exception: stone-age print shops often ask for CMYK figures; use </a:t>
            </a:r>
            <a:r>
              <a:rPr lang="en-US" dirty="0" err="1" smtClean="0"/>
              <a:t>Krita</a:t>
            </a:r>
            <a:r>
              <a:rPr lang="en-US" dirty="0" smtClean="0"/>
              <a:t> (also free) to do this easily</a:t>
            </a:r>
          </a:p>
          <a:p>
            <a:pPr marL="914400" lvl="1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04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www.gimp.org</a:t>
            </a:r>
            <a:endParaRPr lang="en-US" dirty="0"/>
          </a:p>
        </p:txBody>
      </p:sp>
      <p:pic>
        <p:nvPicPr>
          <p:cNvPr id="6148" name="Picture 4" descr="http://gimp-win.sourceforge.net/images/gimp2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80" y="1870551"/>
            <a:ext cx="6111240" cy="398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97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rita.org</a:t>
            </a:r>
            <a:endParaRPr lang="en-US" dirty="0"/>
          </a:p>
        </p:txBody>
      </p:sp>
      <p:pic>
        <p:nvPicPr>
          <p:cNvPr id="7170" name="Picture 2" descr="http://www.davidrevoy.com/data/images/blog/2011/10/krita/krita-screen_01_davidrevo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5" y="1600200"/>
            <a:ext cx="749933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36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Reports with R Markdown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Simple, fast</a:t>
            </a:r>
          </a:p>
          <a:p>
            <a:r>
              <a:rPr lang="en-US" dirty="0" smtClean="0"/>
              <a:t>Generates MS word file (.doc)</a:t>
            </a:r>
          </a:p>
          <a:p>
            <a:r>
              <a:rPr lang="en-US" dirty="0" smtClean="0"/>
              <a:t>Less control over style/layout than </a:t>
            </a:r>
            <a:r>
              <a:rPr lang="en-US" dirty="0" err="1" smtClean="0"/>
              <a:t>Sweave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Rstudio</a:t>
            </a:r>
            <a:r>
              <a:rPr lang="en-US" dirty="0" smtClean="0"/>
              <a:t>, go to file &gt; New &gt; R Markdown…</a:t>
            </a:r>
          </a:p>
          <a:p>
            <a:r>
              <a:rPr lang="en-US" dirty="0" err="1" smtClean="0"/>
              <a:t>RStudio</a:t>
            </a:r>
            <a:r>
              <a:rPr lang="en-US" dirty="0" smtClean="0"/>
              <a:t> will generate an example header</a:t>
            </a:r>
          </a:p>
          <a:p>
            <a:r>
              <a:rPr lang="en-US" dirty="0" smtClean="0"/>
              <a:t>Save your file with the .</a:t>
            </a:r>
            <a:r>
              <a:rPr lang="en-US" dirty="0" err="1" smtClean="0"/>
              <a:t>Rmd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Press Knit!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2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Markdown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---</a:t>
            </a:r>
          </a:p>
          <a:p>
            <a:pPr marL="0" indent="0">
              <a:buNone/>
            </a:pPr>
            <a:r>
              <a:rPr lang="en-US" dirty="0" smtClean="0"/>
              <a:t>title: "Example"</a:t>
            </a:r>
          </a:p>
          <a:p>
            <a:pPr marL="0" indent="0">
              <a:buNone/>
            </a:pPr>
            <a:r>
              <a:rPr lang="en-US" dirty="0" smtClean="0"/>
              <a:t>author: "Nat"</a:t>
            </a:r>
          </a:p>
          <a:p>
            <a:pPr marL="0" indent="0">
              <a:buNone/>
            </a:pPr>
            <a:r>
              <a:rPr lang="en-US" dirty="0" smtClean="0"/>
              <a:t>date: “Friday, October 31, 2014"</a:t>
            </a:r>
          </a:p>
          <a:p>
            <a:pPr marL="0" indent="0">
              <a:buNone/>
            </a:pPr>
            <a:r>
              <a:rPr lang="en-US" dirty="0" smtClean="0"/>
              <a:t>output: </a:t>
            </a:r>
            <a:r>
              <a:rPr lang="en-US" dirty="0" err="1" smtClean="0"/>
              <a:t>word_document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is my cool report. This is just some text - see figure below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```{r, echo=FALSE}</a:t>
            </a:r>
          </a:p>
          <a:p>
            <a:pPr marL="0" indent="0">
              <a:buNone/>
            </a:pPr>
            <a:r>
              <a:rPr lang="en-US" dirty="0" smtClean="0"/>
              <a:t># R code here will be run and the results pasted into the document</a:t>
            </a:r>
          </a:p>
          <a:p>
            <a:pPr marL="0" indent="0">
              <a:buNone/>
            </a:pPr>
            <a:r>
              <a:rPr lang="en-US" dirty="0" smtClean="0"/>
              <a:t>plot(1:10)</a:t>
            </a:r>
          </a:p>
          <a:p>
            <a:pPr marL="0" indent="0">
              <a:buNone/>
            </a:pPr>
            <a:r>
              <a:rPr lang="en-US" dirty="0" smtClean="0"/>
              <a:t>```</a:t>
            </a:r>
          </a:p>
        </p:txBody>
      </p:sp>
    </p:spTree>
    <p:extLst>
      <p:ext uri="{BB962C8B-B14F-4D97-AF65-F5344CB8AC3E}">
        <p14:creationId xmlns:p14="http://schemas.microsoft.com/office/powerpoint/2010/main" val="340680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Markup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*italic* **bold**</a:t>
            </a:r>
          </a:p>
          <a:p>
            <a:pPr marL="0" indent="0">
              <a:buNone/>
            </a:pPr>
            <a:r>
              <a:rPr lang="en-US" dirty="0" smtClean="0"/>
              <a:t># Header 1 </a:t>
            </a:r>
          </a:p>
          <a:p>
            <a:pPr marL="0" indent="0">
              <a:buNone/>
            </a:pPr>
            <a:r>
              <a:rPr lang="en-US" dirty="0" smtClean="0"/>
              <a:t>## Header 2 </a:t>
            </a:r>
          </a:p>
          <a:p>
            <a:pPr marL="0" indent="0">
              <a:buNone/>
            </a:pPr>
            <a:r>
              <a:rPr lang="en-US" dirty="0" smtClean="0"/>
              <a:t>### Header 3</a:t>
            </a:r>
          </a:p>
          <a:p>
            <a:pPr marL="514350" indent="-514350">
              <a:buAutoNum type="arabicPeriod"/>
            </a:pPr>
            <a:r>
              <a:rPr lang="pt-BR" dirty="0" smtClean="0"/>
              <a:t>Item 1 </a:t>
            </a:r>
          </a:p>
          <a:p>
            <a:pPr marL="514350" indent="-514350">
              <a:buAutoNum type="arabicPeriod"/>
            </a:pPr>
            <a:r>
              <a:rPr lang="pt-BR" dirty="0" smtClean="0"/>
              <a:t>Item 2 </a:t>
            </a:r>
          </a:p>
          <a:p>
            <a:pPr marL="514350" indent="-514350">
              <a:buAutoNum type="arabicPeriod"/>
            </a:pPr>
            <a:r>
              <a:rPr lang="pt-BR" dirty="0" smtClean="0"/>
              <a:t>Item 3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+ Item 3a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+ Item 3b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Markup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```{r}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summary(</a:t>
            </a:r>
            <a:r>
              <a:rPr lang="en-US" dirty="0" err="1" smtClean="0"/>
              <a:t>cars$dist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summary(</a:t>
            </a:r>
            <a:r>
              <a:rPr lang="en-US" dirty="0" err="1" smtClean="0"/>
              <a:t>cars$speed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```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were `r </a:t>
            </a:r>
            <a:r>
              <a:rPr lang="en-US" dirty="0" err="1" smtClean="0"/>
              <a:t>nrow</a:t>
            </a:r>
            <a:r>
              <a:rPr lang="en-US" dirty="0" smtClean="0"/>
              <a:t>(cars)` cars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57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First Header | Second Header </a:t>
            </a:r>
          </a:p>
          <a:p>
            <a:pPr marL="0" indent="0">
              <a:buNone/>
            </a:pPr>
            <a:r>
              <a:rPr lang="en-US" sz="2800" dirty="0" smtClean="0"/>
              <a:t>------------- | ------------- </a:t>
            </a:r>
          </a:p>
          <a:p>
            <a:pPr marL="0" indent="0">
              <a:buNone/>
            </a:pPr>
            <a:r>
              <a:rPr lang="en-US" sz="2800" dirty="0" smtClean="0"/>
              <a:t>Content Cell | Content Cell </a:t>
            </a:r>
          </a:p>
          <a:p>
            <a:pPr marL="0" indent="0">
              <a:buNone/>
            </a:pPr>
            <a:r>
              <a:rPr lang="en-US" sz="2800" dirty="0" smtClean="0"/>
              <a:t>Content Cell | Content Cell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```{r results="</a:t>
            </a:r>
            <a:r>
              <a:rPr lang="en-US" sz="2800" dirty="0" err="1" smtClean="0"/>
              <a:t>asis</a:t>
            </a:r>
            <a:r>
              <a:rPr lang="en-US" sz="2800" dirty="0" smtClean="0"/>
              <a:t>",echo=FALSE}</a:t>
            </a:r>
          </a:p>
          <a:p>
            <a:pPr marL="0" indent="0">
              <a:buNone/>
            </a:pPr>
            <a:r>
              <a:rPr lang="en-US" sz="2800" dirty="0" smtClean="0"/>
              <a:t>library(</a:t>
            </a:r>
            <a:r>
              <a:rPr lang="en-US" sz="2800" dirty="0" err="1" smtClean="0"/>
              <a:t>knitr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err="1" smtClean="0"/>
              <a:t>kable</a:t>
            </a:r>
            <a:r>
              <a:rPr lang="en-US" sz="2800" dirty="0" smtClean="0"/>
              <a:t>(head(iris[,1:3]), format = "markdown")</a:t>
            </a:r>
          </a:p>
          <a:p>
            <a:pPr marL="0" indent="0">
              <a:buNone/>
            </a:pPr>
            <a:r>
              <a:rPr lang="en-US" sz="2800" dirty="0" smtClean="0"/>
              <a:t>```</a:t>
            </a:r>
          </a:p>
        </p:txBody>
      </p:sp>
    </p:spTree>
    <p:extLst>
      <p:ext uri="{BB962C8B-B14F-4D97-AF65-F5344CB8AC3E}">
        <p14:creationId xmlns:p14="http://schemas.microsoft.com/office/powerpoint/2010/main" val="3880027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LaTeX</a:t>
            </a:r>
            <a:r>
              <a:rPr lang="en-US" dirty="0" smtClean="0"/>
              <a:t> with </a:t>
            </a:r>
            <a:r>
              <a:rPr lang="en-US" dirty="0" err="1" smtClean="0"/>
              <a:t>Sweave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Takes more time to code than R Markdown</a:t>
            </a:r>
          </a:p>
          <a:p>
            <a:r>
              <a:rPr lang="en-US" dirty="0" smtClean="0"/>
              <a:t>Greater control of style, format, etc.</a:t>
            </a:r>
          </a:p>
          <a:p>
            <a:r>
              <a:rPr lang="en-US" dirty="0" smtClean="0"/>
              <a:t>Good for long documents</a:t>
            </a:r>
          </a:p>
          <a:p>
            <a:pPr lvl="1"/>
            <a:r>
              <a:rPr lang="en-US" dirty="0" smtClean="0"/>
              <a:t>I did my master’s paper in </a:t>
            </a:r>
            <a:r>
              <a:rPr lang="en-US" dirty="0" err="1" smtClean="0"/>
              <a:t>LaTeX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First, install </a:t>
            </a:r>
            <a:r>
              <a:rPr lang="en-US" dirty="0" err="1" smtClean="0"/>
              <a:t>LaTeX</a:t>
            </a:r>
            <a:endParaRPr lang="en-US" dirty="0" smtClean="0"/>
          </a:p>
          <a:p>
            <a:r>
              <a:rPr lang="en-US" dirty="0" smtClean="0"/>
              <a:t>Go to file &gt; new S Weave, then save as .</a:t>
            </a:r>
            <a:r>
              <a:rPr lang="en-US" dirty="0" err="1" smtClean="0"/>
              <a:t>Snw</a:t>
            </a:r>
            <a:endParaRPr lang="en-US" dirty="0" smtClean="0"/>
          </a:p>
          <a:p>
            <a:r>
              <a:rPr lang="en-US" dirty="0" smtClean="0"/>
              <a:t>Click Compile Pdf when </a:t>
            </a:r>
            <a:r>
              <a:rPr lang="en-US" dirty="0" err="1" smtClean="0"/>
              <a:t>donw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58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Sweave</a:t>
            </a:r>
            <a:r>
              <a:rPr lang="en-US" dirty="0" smtClean="0"/>
              <a:t>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\</a:t>
            </a:r>
            <a:r>
              <a:rPr lang="en-US" dirty="0" err="1" smtClean="0"/>
              <a:t>documentclass</a:t>
            </a:r>
            <a:r>
              <a:rPr lang="en-US" dirty="0" smtClean="0"/>
              <a:t>{article}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\begin{document}</a:t>
            </a:r>
          </a:p>
          <a:p>
            <a:pPr marL="0" indent="0">
              <a:buNone/>
            </a:pPr>
            <a:r>
              <a:rPr lang="en-US" dirty="0" smtClean="0"/>
              <a:t>\</a:t>
            </a:r>
            <a:r>
              <a:rPr lang="en-US" dirty="0" err="1" smtClean="0"/>
              <a:t>SweaveOpts</a:t>
            </a:r>
            <a:r>
              <a:rPr lang="en-US" dirty="0" smtClean="0"/>
              <a:t>{concordance=TRUE}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cool \</a:t>
            </a:r>
            <a:r>
              <a:rPr lang="en-US" dirty="0" err="1" smtClean="0"/>
              <a:t>LaTeX</a:t>
            </a:r>
            <a:r>
              <a:rPr lang="en-US" dirty="0" smtClean="0"/>
              <a:t> document.</a:t>
            </a:r>
          </a:p>
          <a:p>
            <a:pPr marL="0" indent="0">
              <a:buNone/>
            </a:pPr>
            <a:r>
              <a:rPr lang="en-US" dirty="0" smtClean="0"/>
              <a:t>Backslashes </a:t>
            </a:r>
            <a:r>
              <a:rPr lang="en-US" dirty="0" err="1" smtClean="0"/>
              <a:t>anc</a:t>
            </a:r>
            <a:r>
              <a:rPr lang="en-US" dirty="0" smtClean="0"/>
              <a:t> curly brackets are used for control sequences.</a:t>
            </a:r>
          </a:p>
          <a:p>
            <a:pPr marL="0" indent="0">
              <a:buNone/>
            </a:pPr>
            <a:r>
              <a:rPr lang="en-US" dirty="0" smtClean="0"/>
              <a:t>The junk below calls R code.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&lt;&lt;fig=TRUE&gt;&gt;=</a:t>
            </a:r>
          </a:p>
          <a:p>
            <a:pPr marL="0" indent="0">
              <a:buNone/>
            </a:pPr>
            <a:r>
              <a:rPr lang="en-US" dirty="0" smtClean="0"/>
              <a:t># this is an R code chunk</a:t>
            </a:r>
          </a:p>
          <a:p>
            <a:pPr marL="0" indent="0">
              <a:buNone/>
            </a:pPr>
            <a:r>
              <a:rPr lang="en-US" dirty="0" smtClean="0"/>
              <a:t>plot(1:100)</a:t>
            </a:r>
          </a:p>
          <a:p>
            <a:pPr marL="0" indent="0">
              <a:buNone/>
            </a:pPr>
            <a:r>
              <a:rPr lang="en-US" dirty="0" smtClean="0"/>
              <a:t>@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\end{document}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Methods for Figures</a:t>
            </a:r>
          </a:p>
          <a:p>
            <a:pPr lvl="1"/>
            <a:r>
              <a:rPr lang="en-US" dirty="0" smtClean="0"/>
              <a:t>Screenshots</a:t>
            </a:r>
          </a:p>
          <a:p>
            <a:pPr lvl="1"/>
            <a:r>
              <a:rPr lang="en-US" dirty="0" smtClean="0"/>
              <a:t>Export…</a:t>
            </a:r>
          </a:p>
          <a:p>
            <a:pPr lvl="1"/>
            <a:r>
              <a:rPr lang="en-US" dirty="0" smtClean="0"/>
              <a:t>Graphics devices</a:t>
            </a:r>
          </a:p>
          <a:p>
            <a:r>
              <a:rPr lang="en-US" dirty="0" smtClean="0"/>
              <a:t>R Markdown</a:t>
            </a:r>
          </a:p>
          <a:p>
            <a:r>
              <a:rPr lang="en-US" dirty="0" err="1" smtClean="0"/>
              <a:t>Sweave</a:t>
            </a:r>
            <a:r>
              <a:rPr lang="en-US" dirty="0" smtClean="0"/>
              <a:t> (</a:t>
            </a:r>
            <a:r>
              <a:rPr lang="en-US" dirty="0" err="1" smtClean="0"/>
              <a:t>LaTeX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21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419457"/>
            <a:ext cx="5981700" cy="601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3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Print Screen Key, paste into MS Paint</a:t>
            </a:r>
          </a:p>
          <a:p>
            <a:pPr lvl="1"/>
            <a:r>
              <a:rPr lang="en-US" dirty="0" smtClean="0"/>
              <a:t>Quick, universal, great for presentations, WORKS</a:t>
            </a:r>
          </a:p>
          <a:p>
            <a:pPr lvl="1"/>
            <a:r>
              <a:rPr lang="en-US" dirty="0" smtClean="0"/>
              <a:t>Terrible quality, inconsistent, annoying to re-do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29087"/>
            <a:ext cx="6426200" cy="36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91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Image (</a:t>
            </a:r>
            <a:r>
              <a:rPr lang="en-US" dirty="0" err="1" smtClean="0"/>
              <a:t>RStudio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Export… on plot window</a:t>
            </a:r>
          </a:p>
          <a:p>
            <a:pPr lvl="1"/>
            <a:r>
              <a:rPr lang="en-US" dirty="0" smtClean="0"/>
              <a:t>Must manually click through dialog each time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815" y="2911459"/>
            <a:ext cx="5236369" cy="394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32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Vector!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24400" y="13716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Raster</a:t>
            </a:r>
          </a:p>
          <a:p>
            <a:r>
              <a:rPr lang="en-US" dirty="0" smtClean="0"/>
              <a:t>.bmp, .jpg, .</a:t>
            </a:r>
            <a:r>
              <a:rPr lang="en-US" dirty="0" err="1" smtClean="0"/>
              <a:t>png</a:t>
            </a:r>
            <a:r>
              <a:rPr lang="en-US" dirty="0" smtClean="0"/>
              <a:t>, .gif</a:t>
            </a:r>
          </a:p>
          <a:p>
            <a:r>
              <a:rPr lang="en-US" dirty="0" smtClean="0"/>
              <a:t>Grid of pixels</a:t>
            </a:r>
          </a:p>
          <a:p>
            <a:r>
              <a:rPr lang="en-US" dirty="0" smtClean="0"/>
              <a:t>Gets blocky if zoomed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Vector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svg</a:t>
            </a:r>
            <a:r>
              <a:rPr lang="en-US" dirty="0" smtClean="0"/>
              <a:t>, .pdf</a:t>
            </a:r>
          </a:p>
          <a:p>
            <a:r>
              <a:rPr lang="en-US" dirty="0" smtClean="0"/>
              <a:t>Drawing instructions</a:t>
            </a:r>
          </a:p>
          <a:p>
            <a:r>
              <a:rPr lang="en-US" dirty="0" smtClean="0"/>
              <a:t>“Infinite” resolution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apogeesigns.com/wp-content/uploads/2013/02/vector_ra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7236532" cy="283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7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Compress!</a:t>
            </a:r>
            <a:endParaRPr lang="en-US" dirty="0"/>
          </a:p>
        </p:txBody>
      </p:sp>
      <p:pic>
        <p:nvPicPr>
          <p:cNvPr id="4098" name="Picture 2" descr="http://4.bp.blogspot.com/-lAGoii0gyiI/UTHjfMOZAuI/AAAAAAABQNc/LgHIqmYnIrE/s1600/png-vs-jpg%5B1%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971800"/>
            <a:ext cx="65913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2082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png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133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.jpg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48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Hierarchy of Computer-Generated Image Conversion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752600"/>
            <a:ext cx="39624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Vector: 	.pdf, .</a:t>
            </a:r>
            <a:r>
              <a:rPr lang="en-US" sz="3600" dirty="0" err="1" smtClean="0"/>
              <a:t>svg</a:t>
            </a:r>
            <a:endParaRPr lang="en-US" sz="36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3429000"/>
            <a:ext cx="5334000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Lossless Raster: .bmp, .</a:t>
            </a:r>
            <a:r>
              <a:rPr lang="en-US" sz="3600" dirty="0" err="1" smtClean="0"/>
              <a:t>png</a:t>
            </a:r>
            <a:endParaRPr lang="en-US" sz="36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5029200"/>
            <a:ext cx="5715000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Compressed Raster: .jpeg, .gif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438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28457" y="4191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Graphics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pdf(“figure1.pdf”)</a:t>
            </a:r>
          </a:p>
          <a:p>
            <a:pPr marL="0" indent="0">
              <a:buNone/>
            </a:pPr>
            <a:r>
              <a:rPr lang="en-US" dirty="0" smtClean="0"/>
              <a:t>	plot(1:10)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more commands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ev.off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# Most useful Options</a:t>
            </a:r>
            <a:r>
              <a:rPr lang="en-US" b="1" dirty="0"/>
              <a:t>: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pdf(“options1.pdf”, </a:t>
            </a:r>
          </a:p>
          <a:p>
            <a:pPr marL="0" indent="0">
              <a:buNone/>
            </a:pPr>
            <a:r>
              <a:rPr lang="en-US" dirty="0" smtClean="0"/>
              <a:t>	width=7, height=7)</a:t>
            </a:r>
          </a:p>
          <a:p>
            <a:pPr marL="0" indent="0">
              <a:buNone/>
            </a:pPr>
            <a:r>
              <a:rPr lang="en-US" dirty="0" err="1" smtClean="0"/>
              <a:t>dev.off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# Other Devices</a:t>
            </a:r>
          </a:p>
          <a:p>
            <a:pPr marL="0" indent="0">
              <a:buNone/>
            </a:pPr>
            <a:r>
              <a:rPr lang="en-US" dirty="0" smtClean="0"/>
              <a:t>bmp()</a:t>
            </a:r>
          </a:p>
          <a:p>
            <a:pPr marL="0" indent="0">
              <a:buNone/>
            </a:pPr>
            <a:r>
              <a:rPr lang="en-US" dirty="0" err="1" smtClean="0"/>
              <a:t>svg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jpeg()</a:t>
            </a:r>
          </a:p>
          <a:p>
            <a:pPr marL="0" indent="0">
              <a:buNone/>
            </a:pPr>
            <a:r>
              <a:rPr lang="en-US" dirty="0" smtClean="0"/>
              <a:t>bmp()</a:t>
            </a:r>
          </a:p>
          <a:p>
            <a:pPr marL="0" indent="0">
              <a:buNone/>
            </a:pPr>
            <a:r>
              <a:rPr lang="en-US" dirty="0" smtClean="0"/>
              <a:t>tiff()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5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ALWAYS USE PDF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Pdf can be converted to anything without loss!</a:t>
            </a:r>
          </a:p>
        </p:txBody>
      </p:sp>
      <p:pic>
        <p:nvPicPr>
          <p:cNvPr id="5122" name="Picture 2" descr="http://www.imedicalapps.com/wp-content/uploads/2014/03/P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799"/>
            <a:ext cx="403860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80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524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Learn R! Reports</vt:lpstr>
      <vt:lpstr>Overview</vt:lpstr>
      <vt:lpstr>Screenshots</vt:lpstr>
      <vt:lpstr>Export Image (RStudio)</vt:lpstr>
      <vt:lpstr>Choose Vector!</vt:lpstr>
      <vt:lpstr>Don’t Compress!</vt:lpstr>
      <vt:lpstr>Hierarchy of Computer-Generated Image Conversion</vt:lpstr>
      <vt:lpstr>R Graphics Devices</vt:lpstr>
      <vt:lpstr>ALWAYS USE PDF</vt:lpstr>
      <vt:lpstr>What if my publisher/boss/advisor asks for something other than pdf?</vt:lpstr>
      <vt:lpstr>www.gimp.org</vt:lpstr>
      <vt:lpstr>krita.org</vt:lpstr>
      <vt:lpstr>Writing Reports with R Markdown</vt:lpstr>
      <vt:lpstr>Sample Markdown Document</vt:lpstr>
      <vt:lpstr>Markdown Markup 1</vt:lpstr>
      <vt:lpstr>Markdown Markup 2</vt:lpstr>
      <vt:lpstr>Markdown Tables</vt:lpstr>
      <vt:lpstr>LaTeX with Sweave</vt:lpstr>
      <vt:lpstr>Sample Sweave 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R! Reports</dc:title>
  <dc:creator>Nat</dc:creator>
  <cp:lastModifiedBy>Nat</cp:lastModifiedBy>
  <cp:revision>10</cp:revision>
  <dcterms:created xsi:type="dcterms:W3CDTF">2014-10-30T17:17:48Z</dcterms:created>
  <dcterms:modified xsi:type="dcterms:W3CDTF">2014-10-30T18:30:40Z</dcterms:modified>
</cp:coreProperties>
</file>