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47" d="100"/>
          <a:sy n="47" d="100"/>
        </p:scale>
        <p:origin x="-1272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3310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8800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690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266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0411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52968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24887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6701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62184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975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9416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233E4-893B-4830-B5A2-3BB3FD635E9E}" type="datetimeFigureOut">
              <a:rPr lang="en-US" smtClean="0"/>
              <a:t>11/20/2014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413B0-96BF-4777-A9BF-598765018F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490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Learn R! Social Network Analysis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Fall 2014</a:t>
            </a:r>
          </a:p>
          <a:p>
            <a:r>
              <a:rPr lang="en-US" dirty="0" smtClean="0"/>
              <a:t>Nathaniel </a:t>
            </a:r>
            <a:r>
              <a:rPr lang="en-US" smtClean="0"/>
              <a:t>MacNell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0473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Node Properties </a:t>
            </a:r>
            <a:br>
              <a:rPr lang="en-US" dirty="0" smtClean="0"/>
            </a:br>
            <a:r>
              <a:rPr lang="en-US" dirty="0" smtClean="0"/>
              <a:t>(Put network into regression)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Centrality (“importance” to network)</a:t>
            </a:r>
          </a:p>
          <a:p>
            <a:pPr lvl="1"/>
            <a:r>
              <a:rPr lang="en-US" dirty="0" err="1" smtClean="0"/>
              <a:t>Betweenness</a:t>
            </a:r>
            <a:r>
              <a:rPr lang="en-US" dirty="0" smtClean="0"/>
              <a:t> (% middleperson in shortest path)</a:t>
            </a:r>
          </a:p>
          <a:p>
            <a:pPr lvl="1"/>
            <a:r>
              <a:rPr lang="en-US" dirty="0" smtClean="0"/>
              <a:t>Closeness (sum all shortest path)</a:t>
            </a:r>
          </a:p>
          <a:p>
            <a:pPr lvl="1"/>
            <a:r>
              <a:rPr lang="en-US" dirty="0" smtClean="0"/>
              <a:t>Eigenvector (Google </a:t>
            </a:r>
            <a:r>
              <a:rPr lang="en-US" dirty="0" err="1" smtClean="0"/>
              <a:t>Pagerank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Degree (number of neighbors)</a:t>
            </a:r>
          </a:p>
          <a:p>
            <a:pPr lvl="1"/>
            <a:r>
              <a:rPr lang="en-US" dirty="0" smtClean="0"/>
              <a:t>Lots of others</a:t>
            </a:r>
          </a:p>
          <a:p>
            <a:r>
              <a:rPr lang="en-US" dirty="0" smtClean="0"/>
              <a:t>Clustering Coefficient (local transitivity)</a:t>
            </a:r>
          </a:p>
          <a:p>
            <a:pPr lvl="1"/>
            <a:r>
              <a:rPr lang="en-US" dirty="0" smtClean="0"/>
              <a:t>Are all of your friends, friends?</a:t>
            </a:r>
          </a:p>
        </p:txBody>
      </p:sp>
    </p:spTree>
    <p:extLst>
      <p:ext uri="{BB962C8B-B14F-4D97-AF65-F5344CB8AC3E}">
        <p14:creationId xmlns:p14="http://schemas.microsoft.com/office/powerpoint/2010/main" val="41296547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/ Regression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Predicting Ties from nodes</a:t>
            </a:r>
          </a:p>
          <a:p>
            <a:pPr lvl="1"/>
            <a:r>
              <a:rPr lang="en-US" dirty="0" err="1" smtClean="0"/>
              <a:t>Homophily</a:t>
            </a:r>
            <a:r>
              <a:rPr lang="en-US" dirty="0" smtClean="0"/>
              <a:t> / </a:t>
            </a:r>
            <a:r>
              <a:rPr lang="en-US" dirty="0" err="1" smtClean="0"/>
              <a:t>Assortativity</a:t>
            </a:r>
            <a:endParaRPr lang="en-US" dirty="0" smtClean="0"/>
          </a:p>
          <a:p>
            <a:pPr lvl="2"/>
            <a:r>
              <a:rPr lang="en-US" dirty="0" smtClean="0"/>
              <a:t>More similar nodes more linked?</a:t>
            </a:r>
          </a:p>
          <a:p>
            <a:pPr lvl="1"/>
            <a:r>
              <a:rPr lang="en-US" dirty="0" smtClean="0"/>
              <a:t>Logistic regression</a:t>
            </a:r>
          </a:p>
          <a:p>
            <a:pPr lvl="2"/>
            <a:r>
              <a:rPr lang="en-US" dirty="0" smtClean="0"/>
              <a:t>Tie exists: outcome 1</a:t>
            </a:r>
          </a:p>
          <a:p>
            <a:pPr lvl="2"/>
            <a:r>
              <a:rPr lang="en-US" dirty="0" smtClean="0"/>
              <a:t>Tie absent: outcome 0</a:t>
            </a:r>
          </a:p>
          <a:p>
            <a:r>
              <a:rPr lang="en-US" dirty="0" smtClean="0"/>
              <a:t>Predicting node properties from ties</a:t>
            </a:r>
          </a:p>
          <a:p>
            <a:r>
              <a:rPr lang="en-US" dirty="0" smtClean="0"/>
              <a:t>Predicting clustering other node properties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2306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 data into a network object</a:t>
            </a:r>
          </a:p>
          <a:p>
            <a:r>
              <a:rPr lang="en-US" dirty="0" smtClean="0"/>
              <a:t>Visualize network objects</a:t>
            </a:r>
          </a:p>
          <a:p>
            <a:r>
              <a:rPr lang="en-US" dirty="0" smtClean="0"/>
              <a:t>Calculate some basic network properties</a:t>
            </a:r>
          </a:p>
          <a:p>
            <a:endParaRPr lang="en-US" dirty="0"/>
          </a:p>
          <a:p>
            <a:r>
              <a:rPr lang="en-US" dirty="0" smtClean="0"/>
              <a:t>Once you’re figured out the structure of network objects, its really easy to look up specific procedures you’re interested in!</a:t>
            </a:r>
          </a:p>
          <a:p>
            <a:pPr lvl="1"/>
            <a:r>
              <a:rPr lang="en-US" dirty="0" smtClean="0"/>
              <a:t>Typically plug network object into a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8701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 you do when you have relational data/processes:</a:t>
            </a:r>
          </a:p>
          <a:p>
            <a:pPr lvl="1"/>
            <a:r>
              <a:rPr lang="en-US" dirty="0" smtClean="0"/>
              <a:t>Infectious diseases</a:t>
            </a:r>
          </a:p>
          <a:p>
            <a:pPr lvl="1"/>
            <a:r>
              <a:rPr lang="en-US" dirty="0" smtClean="0"/>
              <a:t>Learned behaviors</a:t>
            </a:r>
          </a:p>
          <a:p>
            <a:pPr lvl="1"/>
            <a:r>
              <a:rPr lang="en-US" dirty="0" smtClean="0"/>
              <a:t>Power/exploitative structures</a:t>
            </a:r>
          </a:p>
          <a:p>
            <a:r>
              <a:rPr lang="en-US" dirty="0" smtClean="0"/>
              <a:t>Visualization, regressions, modeling</a:t>
            </a:r>
          </a:p>
          <a:p>
            <a:pPr lvl="1"/>
            <a:r>
              <a:rPr lang="en-US" dirty="0" smtClean="0"/>
              <a:t>Much like GIS without locations (only relations)</a:t>
            </a:r>
          </a:p>
          <a:p>
            <a:r>
              <a:rPr lang="en-US" dirty="0" smtClean="0"/>
              <a:t>Lab: Basic network objects in R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3353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Social Networks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en-US" dirty="0" smtClean="0"/>
              <a:t>Starting point: Nodes/Vertices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3352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0" y="3352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5257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52578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0" y="35110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3516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54160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54218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4926764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Nodes/Vertices have data!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2418042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Exposure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Outcome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Covariate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100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32004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3886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5334000" y="5791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3200400" y="57912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3352800" y="40444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486400" y="4050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3352800" y="59494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59552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3187433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it Relational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3200400" y="2438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334000" y="2438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5334000" y="4343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3200400" y="4343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352800" y="25966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5486400" y="2602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3352800" y="45016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86400" y="4507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3" name="Straight Connector 12"/>
          <p:cNvCxnSpPr>
            <a:stCxn id="4" idx="6"/>
            <a:endCxn id="5" idx="2"/>
          </p:cNvCxnSpPr>
          <p:nvPr/>
        </p:nvCxnSpPr>
        <p:spPr>
          <a:xfrm>
            <a:off x="3810000" y="27813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7" idx="0"/>
            <a:endCxn id="4" idx="4"/>
          </p:cNvCxnSpPr>
          <p:nvPr/>
        </p:nvCxnSpPr>
        <p:spPr>
          <a:xfrm flipV="1">
            <a:off x="3505200" y="31242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4" idx="5"/>
            <a:endCxn id="6" idx="1"/>
          </p:cNvCxnSpPr>
          <p:nvPr/>
        </p:nvCxnSpPr>
        <p:spPr>
          <a:xfrm>
            <a:off x="3720726" y="3023767"/>
            <a:ext cx="1702548" cy="142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>
            <a:stCxn id="6" idx="2"/>
            <a:endCxn id="7" idx="6"/>
          </p:cNvCxnSpPr>
          <p:nvPr/>
        </p:nvCxnSpPr>
        <p:spPr>
          <a:xfrm flipH="1">
            <a:off x="3810000" y="46863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76880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Edges/Links/Ties have data too!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0203581"/>
              </p:ext>
            </p:extLst>
          </p:nvPr>
        </p:nvGraphicFramePr>
        <p:xfrm>
          <a:off x="457200" y="1600200"/>
          <a:ext cx="82296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Tie</a:t>
                      </a:r>
                      <a:r>
                        <a:rPr lang="en-US" baseline="0" dirty="0" smtClean="0"/>
                        <a:t> ID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From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To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004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val 6"/>
          <p:cNvSpPr/>
          <p:nvPr/>
        </p:nvSpPr>
        <p:spPr>
          <a:xfrm>
            <a:off x="3200400" y="3962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5334000" y="3962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334000" y="586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200400" y="5867400"/>
            <a:ext cx="609600" cy="6858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3352800" y="41206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486400" y="4126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2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352800" y="6025634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486400" y="6031468"/>
            <a:ext cx="304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4</a:t>
            </a:r>
          </a:p>
        </p:txBody>
      </p:sp>
      <p:cxnSp>
        <p:nvCxnSpPr>
          <p:cNvPr id="15" name="Straight Connector 14"/>
          <p:cNvCxnSpPr>
            <a:stCxn id="7" idx="6"/>
            <a:endCxn id="8" idx="2"/>
          </p:cNvCxnSpPr>
          <p:nvPr/>
        </p:nvCxnSpPr>
        <p:spPr>
          <a:xfrm>
            <a:off x="3810000" y="43053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>
            <a:stCxn id="10" idx="0"/>
            <a:endCxn id="7" idx="4"/>
          </p:cNvCxnSpPr>
          <p:nvPr/>
        </p:nvCxnSpPr>
        <p:spPr>
          <a:xfrm flipV="1">
            <a:off x="3505200" y="4648200"/>
            <a:ext cx="0" cy="12192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>
            <a:stCxn id="7" idx="5"/>
            <a:endCxn id="9" idx="1"/>
          </p:cNvCxnSpPr>
          <p:nvPr/>
        </p:nvCxnSpPr>
        <p:spPr>
          <a:xfrm>
            <a:off x="3720726" y="4547767"/>
            <a:ext cx="1702548" cy="142006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>
            <a:stCxn id="9" idx="2"/>
            <a:endCxn id="10" idx="6"/>
          </p:cNvCxnSpPr>
          <p:nvPr/>
        </p:nvCxnSpPr>
        <p:spPr>
          <a:xfrm flipH="1">
            <a:off x="3810000" y="6210300"/>
            <a:ext cx="1524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4343400" y="3935968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001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971800" y="507313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002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495800" y="4876800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229100" y="6232071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004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90207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Notes about Tie 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Typically sorted by from/to field (not always)</a:t>
            </a:r>
          </a:p>
          <a:p>
            <a:r>
              <a:rPr lang="en-US" dirty="0" smtClean="0"/>
              <a:t>Plenty of bells/whistles (really just extra variables in the tie dataset)</a:t>
            </a:r>
          </a:p>
          <a:p>
            <a:pPr lvl="1"/>
            <a:r>
              <a:rPr lang="en-US" dirty="0" smtClean="0"/>
              <a:t>Tie direction (or lack of direction or reciprocity)</a:t>
            </a:r>
          </a:p>
          <a:p>
            <a:pPr lvl="1"/>
            <a:r>
              <a:rPr lang="en-US" dirty="0" err="1" smtClean="0"/>
              <a:t>Multiplexity</a:t>
            </a:r>
            <a:r>
              <a:rPr lang="en-US" dirty="0" smtClean="0"/>
              <a:t> (number of different overlapping ties)</a:t>
            </a:r>
          </a:p>
          <a:p>
            <a:pPr lvl="1"/>
            <a:r>
              <a:rPr lang="en-US" dirty="0" smtClean="0"/>
              <a:t>Tie strength</a:t>
            </a:r>
          </a:p>
          <a:p>
            <a:pPr lvl="2"/>
            <a:r>
              <a:rPr lang="en-US" dirty="0" smtClean="0"/>
              <a:t>Sometimes split up into multiple variables</a:t>
            </a:r>
          </a:p>
          <a:p>
            <a:pPr lvl="1"/>
            <a:r>
              <a:rPr lang="en-US" dirty="0" smtClean="0"/>
              <a:t>Etc.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58031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to do with network data?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Visualize it / present cool graphs</a:t>
            </a:r>
          </a:p>
          <a:p>
            <a:r>
              <a:rPr lang="en-US" dirty="0" smtClean="0"/>
              <a:t>Compare network-wide network properties</a:t>
            </a:r>
          </a:p>
          <a:p>
            <a:r>
              <a:rPr lang="en-US" dirty="0" smtClean="0"/>
              <a:t>Find node-specific network properties</a:t>
            </a:r>
          </a:p>
          <a:p>
            <a:r>
              <a:rPr lang="en-US" dirty="0" smtClean="0"/>
              <a:t>Various regression/model frameworks</a:t>
            </a:r>
          </a:p>
          <a:p>
            <a:pPr lvl="1"/>
            <a:r>
              <a:rPr lang="en-US" dirty="0" smtClean="0"/>
              <a:t>Predicting node attributes</a:t>
            </a:r>
          </a:p>
          <a:p>
            <a:pPr lvl="1"/>
            <a:r>
              <a:rPr lang="en-US" dirty="0" smtClean="0"/>
              <a:t>Predicting ties / tie attributes</a:t>
            </a:r>
          </a:p>
          <a:p>
            <a:pPr lvl="1"/>
            <a:r>
              <a:rPr lang="en-US" dirty="0" smtClean="0"/>
              <a:t>Predicting clustering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6999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Network Properties </a:t>
            </a:r>
            <a:br>
              <a:rPr lang="en-US" dirty="0" smtClean="0"/>
            </a:br>
            <a:r>
              <a:rPr lang="en-US" dirty="0" smtClean="0"/>
              <a:t>(Comparing Networks)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Network Density</a:t>
            </a:r>
          </a:p>
          <a:p>
            <a:pPr lvl="1"/>
            <a:r>
              <a:rPr lang="en-US" dirty="0" smtClean="0"/>
              <a:t>Actual ties vs. Potential ties</a:t>
            </a:r>
          </a:p>
          <a:p>
            <a:r>
              <a:rPr lang="en-US" dirty="0" smtClean="0"/>
              <a:t>Transitivity/Closure</a:t>
            </a:r>
          </a:p>
          <a:p>
            <a:pPr lvl="1"/>
            <a:r>
              <a:rPr lang="en-US" dirty="0" smtClean="0"/>
              <a:t>If A&amp;B and B&amp;C are friends, what about A&amp;C?</a:t>
            </a:r>
          </a:p>
          <a:p>
            <a:r>
              <a:rPr lang="en-US" dirty="0" smtClean="0"/>
              <a:t>Size/distance</a:t>
            </a:r>
          </a:p>
          <a:p>
            <a:pPr lvl="1"/>
            <a:r>
              <a:rPr lang="en-US" dirty="0" smtClean="0"/>
              <a:t>Maximum degrees of separation</a:t>
            </a:r>
          </a:p>
          <a:p>
            <a:r>
              <a:rPr lang="en-US" dirty="0" smtClean="0"/>
              <a:t>Cohesion</a:t>
            </a:r>
          </a:p>
          <a:p>
            <a:pPr lvl="1"/>
            <a:r>
              <a:rPr lang="en-US" dirty="0" smtClean="0"/>
              <a:t>Number of nodes removed to break network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69832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8000"/>
      </a:dk1>
      <a:lt1>
        <a:sysClr val="window" lastClr="000000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379</Words>
  <Application>Microsoft Office PowerPoint</Application>
  <PresentationFormat>On-screen Show (4:3)</PresentationFormat>
  <Paragraphs>121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Learn R! Social Network Analysis</vt:lpstr>
      <vt:lpstr>Why?</vt:lpstr>
      <vt:lpstr>Social Networks</vt:lpstr>
      <vt:lpstr>Nodes/Vertices have data!</vt:lpstr>
      <vt:lpstr>Making it Relational</vt:lpstr>
      <vt:lpstr>Edges/Links/Ties have data too!</vt:lpstr>
      <vt:lpstr>Notes about Tie Data</vt:lpstr>
      <vt:lpstr>What to do with network data? </vt:lpstr>
      <vt:lpstr>Network Properties  (Comparing Networks)</vt:lpstr>
      <vt:lpstr>Node Properties  (Put network into regression)</vt:lpstr>
      <vt:lpstr>Modeling / Regression</vt:lpstr>
      <vt:lpstr>Lab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 R! Social Network Analysis</dc:title>
  <dc:creator>Nat</dc:creator>
  <cp:lastModifiedBy>Nat</cp:lastModifiedBy>
  <cp:revision>13</cp:revision>
  <dcterms:created xsi:type="dcterms:W3CDTF">2014-11-20T18:24:39Z</dcterms:created>
  <dcterms:modified xsi:type="dcterms:W3CDTF">2014-11-20T19:14:19Z</dcterms:modified>
</cp:coreProperties>
</file>