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71" r:id="rId5"/>
    <p:sldId id="266" r:id="rId6"/>
    <p:sldId id="265" r:id="rId7"/>
    <p:sldId id="267" r:id="rId8"/>
    <p:sldId id="262" r:id="rId9"/>
    <p:sldId id="272" r:id="rId10"/>
    <p:sldId id="276" r:id="rId11"/>
    <p:sldId id="268" r:id="rId12"/>
    <p:sldId id="273" r:id="rId13"/>
    <p:sldId id="278" r:id="rId14"/>
    <p:sldId id="260" r:id="rId15"/>
    <p:sldId id="269" r:id="rId16"/>
    <p:sldId id="274" r:id="rId17"/>
    <p:sldId id="270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/>
    <p:restoredTop sz="90180"/>
  </p:normalViewPr>
  <p:slideViewPr>
    <p:cSldViewPr snapToGrid="0" snapToObjects="1">
      <p:cViewPr varScale="1">
        <p:scale>
          <a:sx n="85" d="100"/>
          <a:sy n="85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77AD1-D0D6-2844-A950-D6862B7187E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93027-984C-BF48-A3CA-58C1B8BB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63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5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8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9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1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4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6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7385-53EF-8149-B6EA-DA6A76F6D4C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Hmisc/Hmisc.pdf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Hmisc/Hmisc.pdf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ran.r-project.org/web/packages/dplyr/index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an.r-project.org/web/packages/lubridate/vignettes/lubridate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8677"/>
            <a:ext cx="9144000" cy="1081558"/>
          </a:xfrm>
        </p:spPr>
        <p:txBody>
          <a:bodyPr/>
          <a:lstStyle/>
          <a:p>
            <a:r>
              <a:rPr lang="en-US" b="1" dirty="0" smtClean="0"/>
              <a:t>Numerical Descriptives in 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6148"/>
            <a:ext cx="9144000" cy="1194814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EPID 799C</a:t>
            </a:r>
          </a:p>
          <a:p>
            <a:r>
              <a:rPr lang="en-US" sz="3000" b="1" dirty="0" smtClean="0"/>
              <a:t>Monday, Sept. 11, 2017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365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16655"/>
            <a:ext cx="12192000" cy="1325563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Summary() is </a:t>
            </a:r>
            <a:r>
              <a:rPr lang="en-US" sz="4200" b="1" smtClean="0"/>
              <a:t>flexible &amp; takes different </a:t>
            </a:r>
            <a:r>
              <a:rPr lang="en-US" sz="4200" b="1" dirty="0" smtClean="0"/>
              <a:t>classes of objects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0126" y="1319876"/>
            <a:ext cx="4047344" cy="2800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Backing up: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Factor variables are an important class in R and useful for producing summary statistics, plots, and regression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48" y="1208909"/>
            <a:ext cx="8159853" cy="1129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18" y="2658271"/>
            <a:ext cx="7624577" cy="1129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88" y="4107634"/>
            <a:ext cx="8605565" cy="36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0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0" y="0"/>
            <a:ext cx="10904095" cy="1325563"/>
          </a:xfrm>
        </p:spPr>
        <p:txBody>
          <a:bodyPr/>
          <a:lstStyle/>
          <a:p>
            <a:r>
              <a:rPr lang="en-US" b="1" smtClean="0"/>
              <a:t>Key Functions for Multiple Summary Measures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85" y="1136077"/>
            <a:ext cx="10670812" cy="9175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escribe() from the </a:t>
            </a:r>
            <a:r>
              <a:rPr lang="en-US" dirty="0" smtClean="0">
                <a:hlinkClick r:id="rId3"/>
              </a:rPr>
              <a:t>Hmisc package</a:t>
            </a:r>
            <a:r>
              <a:rPr lang="en-US" dirty="0" smtClean="0"/>
              <a:t> is another generic method for summarizing a vector, matrix, or </a:t>
            </a:r>
            <a:r>
              <a:rPr lang="en-US" dirty="0" err="1" smtClean="0"/>
              <a:t>dataframe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8" y="2141172"/>
            <a:ext cx="3113118" cy="320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8" y="2549160"/>
            <a:ext cx="1900004" cy="301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7" y="2953257"/>
            <a:ext cx="11298193" cy="19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0" y="0"/>
            <a:ext cx="10904095" cy="1325563"/>
          </a:xfrm>
        </p:spPr>
        <p:txBody>
          <a:bodyPr/>
          <a:lstStyle/>
          <a:p>
            <a:r>
              <a:rPr lang="en-US" b="1" smtClean="0"/>
              <a:t>Key Functions for Multiple Summary Measures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85" y="1136077"/>
            <a:ext cx="10670812" cy="9175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escribe() from the </a:t>
            </a:r>
            <a:r>
              <a:rPr lang="en-US" dirty="0" smtClean="0">
                <a:hlinkClick r:id="rId3"/>
              </a:rPr>
              <a:t>Hmisc package</a:t>
            </a:r>
            <a:r>
              <a:rPr lang="en-US" dirty="0" smtClean="0"/>
              <a:t> is another generic method for summarizing a vector, matrix, or </a:t>
            </a:r>
            <a:r>
              <a:rPr lang="en-US" dirty="0" err="1" smtClean="0"/>
              <a:t>dataframe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5" y="2053652"/>
            <a:ext cx="10740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1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1" y="5364"/>
            <a:ext cx="11977141" cy="1325563"/>
          </a:xfrm>
        </p:spPr>
        <p:txBody>
          <a:bodyPr/>
          <a:lstStyle/>
          <a:p>
            <a:r>
              <a:rPr lang="en-US" b="1" dirty="0" smtClean="0"/>
              <a:t>Summary() and Describe() with Categorical Variables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01" y="13309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of these functions is not limited to </a:t>
            </a:r>
            <a:r>
              <a:rPr lang="en-US" smtClean="0"/>
              <a:t>numeric variables: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2299961"/>
            <a:ext cx="5829508" cy="111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3746072"/>
            <a:ext cx="5726244" cy="29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125285"/>
            <a:ext cx="11817246" cy="1325563"/>
          </a:xfrm>
        </p:spPr>
        <p:txBody>
          <a:bodyPr/>
          <a:lstStyle/>
          <a:p>
            <a:r>
              <a:rPr lang="en-US" b="1" dirty="0" smtClean="0"/>
              <a:t>Summarizing Multiple </a:t>
            </a:r>
            <a:r>
              <a:rPr lang="en-US" b="1" smtClean="0"/>
              <a:t>Variables: The </a:t>
            </a:r>
            <a:r>
              <a:rPr lang="en-US" b="1" dirty="0" smtClean="0"/>
              <a:t>Apply() Family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210" y="1255998"/>
            <a:ext cx="10515600" cy="5819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Using the </a:t>
            </a:r>
            <a:r>
              <a:rPr lang="en-US" u="sng" dirty="0" err="1" smtClean="0"/>
              <a:t>sapply</a:t>
            </a:r>
            <a:r>
              <a:rPr lang="en-US" u="sng" dirty="0" smtClean="0"/>
              <a:t> function to get summary statistics: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Calculates means for all variables in births dataset (excludes missing values and returns NA for non-numeric variables)</a:t>
            </a:r>
            <a:endParaRPr lang="en-US" i="1" dirty="0"/>
          </a:p>
          <a:p>
            <a:pPr marL="0" indent="0">
              <a:buNone/>
            </a:pPr>
            <a:endParaRPr lang="en-US" sz="900" u="sng" dirty="0" smtClean="0"/>
          </a:p>
          <a:p>
            <a:pPr marL="0" indent="0">
              <a:buNone/>
            </a:pPr>
            <a:r>
              <a:rPr lang="en-US" u="sng" dirty="0" smtClean="0"/>
              <a:t>Using the </a:t>
            </a:r>
            <a:r>
              <a:rPr lang="en-US" u="sng" dirty="0" err="1"/>
              <a:t>l</a:t>
            </a:r>
            <a:r>
              <a:rPr lang="en-US" u="sng" dirty="0" err="1" smtClean="0"/>
              <a:t>apply</a:t>
            </a:r>
            <a:r>
              <a:rPr lang="en-US" u="sng" dirty="0" smtClean="0"/>
              <a:t> function to get summary statistics: 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Get mean, min, max, and sample size for specified variables, and bind together in a </a:t>
            </a:r>
            <a:r>
              <a:rPr lang="en-US" i="1" dirty="0" err="1" smtClean="0"/>
              <a:t>dataframe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97" y="1738859"/>
            <a:ext cx="4828498" cy="350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97" y="3609740"/>
            <a:ext cx="9097292" cy="24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4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Summary Statistics by Subset or Group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532436"/>
          </a:xfrm>
        </p:spPr>
        <p:txBody>
          <a:bodyPr/>
          <a:lstStyle/>
          <a:p>
            <a:r>
              <a:rPr lang="en-US" dirty="0" smtClean="0"/>
              <a:t>Use indexing within the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tapply</a:t>
            </a:r>
            <a:r>
              <a:rPr lang="en-US" dirty="0" smtClean="0"/>
              <a:t>(Summary Variable, Group Variable, Function)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259"/>
            <a:ext cx="6286084" cy="1548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28641"/>
            <a:ext cx="6851754" cy="21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Summary Statistics by Subset or Group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532436"/>
          </a:xfrm>
        </p:spPr>
        <p:txBody>
          <a:bodyPr/>
          <a:lstStyle/>
          <a:p>
            <a:r>
              <a:rPr lang="en-US" dirty="0" smtClean="0"/>
              <a:t>Many other ways to do this!</a:t>
            </a:r>
          </a:p>
          <a:p>
            <a:endParaRPr lang="en-US" dirty="0" smtClean="0"/>
          </a:p>
          <a:p>
            <a:r>
              <a:rPr lang="en-US" dirty="0" smtClean="0"/>
              <a:t>My favorite: using the </a:t>
            </a:r>
            <a:r>
              <a:rPr lang="en-US" dirty="0" smtClean="0">
                <a:hlinkClick r:id="rId3"/>
              </a:rPr>
              <a:t>dplyr package </a:t>
            </a:r>
            <a:r>
              <a:rPr lang="en-US" dirty="0" smtClean="0"/>
              <a:t>(more on this soon)</a:t>
            </a:r>
          </a:p>
        </p:txBody>
      </p:sp>
    </p:spTree>
    <p:extLst>
      <p:ext uri="{BB962C8B-B14F-4D97-AF65-F5344CB8AC3E}">
        <p14:creationId xmlns:p14="http://schemas.microsoft.com/office/powerpoint/2010/main" val="119074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0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Descriptive Statistics for 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968"/>
            <a:ext cx="10515600" cy="46329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the </a:t>
            </a:r>
            <a:r>
              <a:rPr lang="en-US" dirty="0" smtClean="0">
                <a:hlinkClick r:id="rId2"/>
              </a:rPr>
              <a:t>lubridate package</a:t>
            </a:r>
            <a:r>
              <a:rPr lang="en-US" dirty="0" smtClean="0"/>
              <a:t> to work with dates/times</a:t>
            </a:r>
          </a:p>
          <a:p>
            <a:r>
              <a:rPr lang="en-US" dirty="0" smtClean="0"/>
              <a:t>In your homework: recode the </a:t>
            </a:r>
            <a:r>
              <a:rPr lang="en-US" dirty="0" err="1" smtClean="0"/>
              <a:t>dob</a:t>
            </a:r>
            <a:r>
              <a:rPr lang="en-US" dirty="0" smtClean="0"/>
              <a:t> string variable so that R recognizes it as a date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Once R recognizes this variable as a date, you can use the same descriptive statistic functions to evaluate and summarize the date values in your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3017811"/>
            <a:ext cx="8004747" cy="1262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5918562"/>
            <a:ext cx="8468797" cy="7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with Descriptive Statistics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exercises are posted to the course website</a:t>
            </a:r>
          </a:p>
          <a:p>
            <a:pPr lvl="1"/>
            <a:r>
              <a:rPr lang="en-US" dirty="0" smtClean="0"/>
              <a:t>All questions focus on the births dataset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ork as a group on the descriptive statistics exercises</a:t>
            </a:r>
          </a:p>
          <a:p>
            <a:pPr lvl="1"/>
            <a:r>
              <a:rPr lang="en-US" dirty="0" smtClean="0"/>
              <a:t>Apply the functions we’ve introduced today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R veterans, try out the challenge questions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ill require some pre-processing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8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Lecture: </a:t>
            </a:r>
            <a:r>
              <a:rPr lang="en-US" dirty="0" smtClean="0"/>
              <a:t>Basic descriptive statistics in R</a:t>
            </a:r>
          </a:p>
          <a:p>
            <a:endParaRPr lang="en-US" dirty="0" smtClean="0"/>
          </a:p>
          <a:p>
            <a:r>
              <a:rPr lang="en-US" b="1" dirty="0" smtClean="0"/>
              <a:t>Practice:</a:t>
            </a:r>
            <a:r>
              <a:rPr lang="en-US" dirty="0" smtClean="0"/>
              <a:t> Group </a:t>
            </a:r>
            <a:r>
              <a:rPr lang="en-US" dirty="0" smtClean="0"/>
              <a:t>exercises </a:t>
            </a:r>
            <a:r>
              <a:rPr lang="en-US" dirty="0" smtClean="0"/>
              <a:t>with the births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2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 smtClean="0"/>
              <a:t>Key Functions for Numerical </a:t>
            </a:r>
            <a:r>
              <a:rPr lang="en-US" b="1" smtClean="0"/>
              <a:t>Summary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Measures of Centrality</a:t>
            </a:r>
          </a:p>
          <a:p>
            <a:pPr marL="0" indent="0">
              <a:buNone/>
            </a:pPr>
            <a:r>
              <a:rPr lang="en-US" dirty="0" smtClean="0"/>
              <a:t>mean()</a:t>
            </a:r>
          </a:p>
          <a:p>
            <a:pPr marL="0" indent="0">
              <a:buNone/>
            </a:pPr>
            <a:r>
              <a:rPr lang="en-US" dirty="0" smtClean="0"/>
              <a:t>median()</a:t>
            </a:r>
          </a:p>
          <a:p>
            <a:pPr marL="0" indent="0">
              <a:buNone/>
            </a:pPr>
            <a:r>
              <a:rPr lang="en-US" dirty="0" smtClean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Measures of Spread</a:t>
            </a:r>
          </a:p>
          <a:p>
            <a:pPr marL="0" indent="0">
              <a:buNone/>
            </a:pPr>
            <a:r>
              <a:rPr lang="en-US" dirty="0" smtClean="0"/>
              <a:t>min()		max()	</a:t>
            </a:r>
          </a:p>
          <a:p>
            <a:pPr marL="0" indent="0">
              <a:buNone/>
            </a:pPr>
            <a:r>
              <a:rPr lang="en-US" dirty="0" smtClean="0"/>
              <a:t>quantile()	range()</a:t>
            </a:r>
          </a:p>
          <a:p>
            <a:pPr marL="0" indent="0">
              <a:buNone/>
            </a:pPr>
            <a:r>
              <a:rPr lang="en-US" dirty="0" err="1" smtClean="0"/>
              <a:t>sd</a:t>
            </a:r>
            <a:r>
              <a:rPr lang="en-US" dirty="0" smtClean="0"/>
              <a:t>()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 smtClean="0"/>
              <a:t>Key Functions for Numerical </a:t>
            </a:r>
            <a:r>
              <a:rPr lang="en-US" b="1" smtClean="0"/>
              <a:t>Summary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Measures of Centrality</a:t>
            </a:r>
          </a:p>
          <a:p>
            <a:pPr marL="0" indent="0">
              <a:buNone/>
            </a:pPr>
            <a:r>
              <a:rPr lang="en-US" dirty="0" smtClean="0"/>
              <a:t>mean()</a:t>
            </a:r>
          </a:p>
          <a:p>
            <a:pPr marL="0" indent="0">
              <a:buNone/>
            </a:pPr>
            <a:r>
              <a:rPr lang="en-US" dirty="0" smtClean="0"/>
              <a:t>median()</a:t>
            </a:r>
          </a:p>
          <a:p>
            <a:pPr marL="0" indent="0">
              <a:buNone/>
            </a:pPr>
            <a:r>
              <a:rPr lang="en-US" dirty="0" smtClean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Measures of Spread</a:t>
            </a:r>
          </a:p>
          <a:p>
            <a:pPr marL="0" indent="0">
              <a:buNone/>
            </a:pPr>
            <a:r>
              <a:rPr lang="en-US" dirty="0" smtClean="0"/>
              <a:t>min()		max()	</a:t>
            </a:r>
          </a:p>
          <a:p>
            <a:pPr marL="0" indent="0">
              <a:buNone/>
            </a:pPr>
            <a:r>
              <a:rPr lang="en-US" dirty="0" smtClean="0"/>
              <a:t>quantile()	range()</a:t>
            </a:r>
          </a:p>
          <a:p>
            <a:pPr marL="0" indent="0">
              <a:buNone/>
            </a:pPr>
            <a:r>
              <a:rPr lang="en-US" dirty="0" err="1" smtClean="0"/>
              <a:t>sd</a:t>
            </a:r>
            <a:r>
              <a:rPr lang="en-US" dirty="0" smtClean="0"/>
              <a:t>()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332157" y="1825625"/>
            <a:ext cx="554636" cy="4215411"/>
          </a:xfrm>
          <a:prstGeom prst="rightBrace">
            <a:avLst>
              <a:gd name="adj1" fmla="val 116441"/>
              <a:gd name="adj2" fmla="val 48933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310" y="2809945"/>
            <a:ext cx="6280879" cy="2246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General syntax:</a:t>
            </a:r>
          </a:p>
          <a:p>
            <a:pPr algn="ctr"/>
            <a:r>
              <a:rPr lang="en-US" sz="2800" dirty="0" smtClean="0"/>
              <a:t>function(</a:t>
            </a:r>
            <a:r>
              <a:rPr lang="en-US" sz="2800" dirty="0" err="1" smtClean="0"/>
              <a:t>dataset$variable</a:t>
            </a:r>
            <a:r>
              <a:rPr lang="en-US" sz="2800" dirty="0" smtClean="0"/>
              <a:t>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Example:</a:t>
            </a:r>
          </a:p>
          <a:p>
            <a:pPr algn="ctr"/>
            <a:r>
              <a:rPr lang="en-US" sz="2800" dirty="0" smtClean="0"/>
              <a:t>mean(</a:t>
            </a:r>
            <a:r>
              <a:rPr lang="en-US" sz="2800" dirty="0" err="1" smtClean="0"/>
              <a:t>births$mage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293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 smtClean="0"/>
              <a:t>Key Functions for Numerical </a:t>
            </a:r>
            <a:r>
              <a:rPr lang="en-US" b="1" smtClean="0"/>
              <a:t>Summary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Measures of Centrality</a:t>
            </a:r>
          </a:p>
          <a:p>
            <a:pPr marL="0" indent="0">
              <a:buNone/>
            </a:pPr>
            <a:r>
              <a:rPr lang="en-US" dirty="0" smtClean="0"/>
              <a:t>mean()</a:t>
            </a:r>
          </a:p>
          <a:p>
            <a:pPr marL="0" indent="0">
              <a:buNone/>
            </a:pPr>
            <a:r>
              <a:rPr lang="en-US" dirty="0" smtClean="0"/>
              <a:t>median()</a:t>
            </a:r>
          </a:p>
          <a:p>
            <a:pPr marL="0" indent="0">
              <a:buNone/>
            </a:pPr>
            <a:r>
              <a:rPr lang="en-US" dirty="0" smtClean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Measures of Spread</a:t>
            </a:r>
          </a:p>
          <a:p>
            <a:pPr marL="0" indent="0">
              <a:buNone/>
            </a:pPr>
            <a:r>
              <a:rPr lang="en-US" dirty="0" smtClean="0"/>
              <a:t>min()		max()	</a:t>
            </a:r>
          </a:p>
          <a:p>
            <a:pPr marL="0" indent="0">
              <a:buNone/>
            </a:pPr>
            <a:r>
              <a:rPr lang="en-US" dirty="0" smtClean="0"/>
              <a:t>quantile()	range()</a:t>
            </a:r>
          </a:p>
          <a:p>
            <a:pPr marL="0" indent="0">
              <a:buNone/>
            </a:pPr>
            <a:r>
              <a:rPr lang="en-US" dirty="0" err="1" smtClean="0"/>
              <a:t>sd</a:t>
            </a:r>
            <a:r>
              <a:rPr lang="en-US" dirty="0" smtClean="0"/>
              <a:t>()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332157" y="1825625"/>
            <a:ext cx="554636" cy="4215411"/>
          </a:xfrm>
          <a:prstGeom prst="rightBrace">
            <a:avLst>
              <a:gd name="adj1" fmla="val 116441"/>
              <a:gd name="adj2" fmla="val 48933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310" y="2809945"/>
            <a:ext cx="6280879" cy="2246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What happened?</a:t>
            </a:r>
          </a:p>
          <a:p>
            <a:pPr algn="ctr"/>
            <a:endParaRPr lang="en-US" sz="2800" u="sng" dirty="0"/>
          </a:p>
          <a:p>
            <a:pPr algn="ctr"/>
            <a:endParaRPr lang="en-US" sz="2800" u="sng" dirty="0" smtClean="0"/>
          </a:p>
          <a:p>
            <a:pPr algn="ctr"/>
            <a:endParaRPr lang="en-US" sz="2800" u="sng" dirty="0" smtClean="0"/>
          </a:p>
          <a:p>
            <a:pPr algn="ctr"/>
            <a:endParaRPr lang="en-US" sz="28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27" y="3635491"/>
            <a:ext cx="3405646" cy="7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 smtClean="0"/>
              <a:t>Key Functions for Numerical </a:t>
            </a:r>
            <a:r>
              <a:rPr lang="en-US" b="1" smtClean="0"/>
              <a:t>Summary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Measures of Centrality</a:t>
            </a:r>
          </a:p>
          <a:p>
            <a:pPr marL="0" indent="0">
              <a:buNone/>
            </a:pPr>
            <a:r>
              <a:rPr lang="en-US" dirty="0" smtClean="0"/>
              <a:t>mean()</a:t>
            </a:r>
          </a:p>
          <a:p>
            <a:pPr marL="0" indent="0">
              <a:buNone/>
            </a:pPr>
            <a:r>
              <a:rPr lang="en-US" dirty="0" smtClean="0"/>
              <a:t>median()</a:t>
            </a:r>
          </a:p>
          <a:p>
            <a:pPr marL="0" indent="0">
              <a:buNone/>
            </a:pPr>
            <a:r>
              <a:rPr lang="en-US" dirty="0" smtClean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Measures of Spread</a:t>
            </a:r>
          </a:p>
          <a:p>
            <a:pPr marL="0" indent="0">
              <a:buNone/>
            </a:pPr>
            <a:r>
              <a:rPr lang="en-US" dirty="0" smtClean="0"/>
              <a:t>min()		max()	</a:t>
            </a:r>
          </a:p>
          <a:p>
            <a:pPr marL="0" indent="0">
              <a:buNone/>
            </a:pPr>
            <a:r>
              <a:rPr lang="en-US" dirty="0" smtClean="0"/>
              <a:t>quantile()	range()</a:t>
            </a:r>
          </a:p>
          <a:p>
            <a:pPr marL="0" indent="0">
              <a:buNone/>
            </a:pPr>
            <a:r>
              <a:rPr lang="en-US" dirty="0" err="1" smtClean="0"/>
              <a:t>sd</a:t>
            </a:r>
            <a:r>
              <a:rPr lang="en-US" dirty="0" smtClean="0"/>
              <a:t>()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332157" y="1825625"/>
            <a:ext cx="554636" cy="4215411"/>
          </a:xfrm>
          <a:prstGeom prst="rightBrace">
            <a:avLst>
              <a:gd name="adj1" fmla="val 116441"/>
              <a:gd name="adj2" fmla="val 48933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310" y="2809945"/>
            <a:ext cx="6280879" cy="2246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General syntax:</a:t>
            </a:r>
          </a:p>
          <a:p>
            <a:pPr algn="ctr"/>
            <a:r>
              <a:rPr lang="en-US" sz="2800" dirty="0" smtClean="0"/>
              <a:t>function(</a:t>
            </a:r>
            <a:r>
              <a:rPr lang="en-US" sz="2800" dirty="0" err="1" smtClean="0"/>
              <a:t>dataset$variable</a:t>
            </a:r>
            <a:r>
              <a:rPr lang="en-US" sz="2800" dirty="0" smtClean="0"/>
              <a:t>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u="sng" dirty="0" smtClean="0"/>
              <a:t>If there is missing data:</a:t>
            </a:r>
          </a:p>
          <a:p>
            <a:pPr algn="ctr"/>
            <a:r>
              <a:rPr lang="en-US" sz="2800" dirty="0" smtClean="0"/>
              <a:t>function(</a:t>
            </a:r>
            <a:r>
              <a:rPr lang="en-US" sz="2800" dirty="0" err="1" smtClean="0"/>
              <a:t>dataset$variable</a:t>
            </a:r>
            <a:r>
              <a:rPr lang="en-US" sz="2800" dirty="0" smtClean="0"/>
              <a:t>, </a:t>
            </a:r>
            <a:r>
              <a:rPr lang="en-US" sz="2800" dirty="0" err="1" smtClean="0"/>
              <a:t>na.rm</a:t>
            </a:r>
            <a:r>
              <a:rPr lang="en-US" sz="2800" dirty="0" smtClean="0"/>
              <a:t> = TRUE)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23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8" y="260195"/>
            <a:ext cx="11123952" cy="1325563"/>
          </a:xfrm>
        </p:spPr>
        <p:txBody>
          <a:bodyPr/>
          <a:lstStyle/>
          <a:p>
            <a:r>
              <a:rPr lang="en-US" b="1" dirty="0" smtClean="0"/>
              <a:t>Key Functions for Numerical </a:t>
            </a:r>
            <a:r>
              <a:rPr lang="en-US" b="1" smtClean="0"/>
              <a:t>Summary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Measures of Centrality</a:t>
            </a:r>
          </a:p>
          <a:p>
            <a:pPr marL="0" indent="0">
              <a:buNone/>
            </a:pPr>
            <a:r>
              <a:rPr lang="en-US" dirty="0" smtClean="0"/>
              <a:t>mean()</a:t>
            </a:r>
          </a:p>
          <a:p>
            <a:pPr marL="0" indent="0">
              <a:buNone/>
            </a:pPr>
            <a:r>
              <a:rPr lang="en-US" dirty="0" smtClean="0"/>
              <a:t>median()</a:t>
            </a:r>
          </a:p>
          <a:p>
            <a:pPr marL="0" indent="0">
              <a:buNone/>
            </a:pPr>
            <a:r>
              <a:rPr lang="en-US" dirty="0" smtClean="0"/>
              <a:t>mode()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Measures of Spread</a:t>
            </a:r>
          </a:p>
          <a:p>
            <a:pPr marL="0" indent="0">
              <a:buNone/>
            </a:pPr>
            <a:r>
              <a:rPr lang="en-US" dirty="0" smtClean="0"/>
              <a:t>min()		max()	</a:t>
            </a:r>
          </a:p>
          <a:p>
            <a:pPr marL="0" indent="0">
              <a:buNone/>
            </a:pPr>
            <a:r>
              <a:rPr lang="en-US" dirty="0" smtClean="0"/>
              <a:t>quantile()	range()</a:t>
            </a:r>
          </a:p>
          <a:p>
            <a:pPr marL="0" indent="0">
              <a:buNone/>
            </a:pPr>
            <a:r>
              <a:rPr lang="en-US" dirty="0" err="1" smtClean="0"/>
              <a:t>sd</a:t>
            </a:r>
            <a:r>
              <a:rPr lang="en-US" dirty="0" smtClean="0"/>
              <a:t>()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332157" y="1825625"/>
            <a:ext cx="554636" cy="4215411"/>
          </a:xfrm>
          <a:prstGeom prst="rightBrace">
            <a:avLst>
              <a:gd name="adj1" fmla="val 116441"/>
              <a:gd name="adj2" fmla="val 48933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0310" y="2809945"/>
            <a:ext cx="6280879" cy="2246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23" y="3234725"/>
            <a:ext cx="4593851" cy="1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0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3" y="18255"/>
            <a:ext cx="10764187" cy="1325563"/>
          </a:xfrm>
        </p:spPr>
        <p:txBody>
          <a:bodyPr/>
          <a:lstStyle/>
          <a:p>
            <a:r>
              <a:rPr lang="en-US" b="1" dirty="0" smtClean="0"/>
              <a:t>Key Functions for </a:t>
            </a:r>
            <a:r>
              <a:rPr lang="en-US" b="1" smtClean="0"/>
              <a:t>Multiple Summary Measures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13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ummary() is a generic function that produces result summaries depending on the class of the first argument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8" y="3100324"/>
            <a:ext cx="10218295" cy="3843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252129"/>
            <a:ext cx="533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16655"/>
            <a:ext cx="12192000" cy="1325563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Summary() is </a:t>
            </a:r>
            <a:r>
              <a:rPr lang="en-US" sz="4200" b="1" smtClean="0"/>
              <a:t>flexible &amp; takes different </a:t>
            </a:r>
            <a:r>
              <a:rPr lang="en-US" sz="4200" b="1" dirty="0" smtClean="0"/>
              <a:t>classes of objects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55" y="1913445"/>
            <a:ext cx="4047344" cy="280098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Looking ahead:</a:t>
            </a:r>
          </a:p>
          <a:p>
            <a:pPr marL="0" indent="0" algn="ctr">
              <a:buNone/>
            </a:pPr>
            <a:r>
              <a:rPr lang="en-US" dirty="0" smtClean="0"/>
              <a:t>summary() helps you look at and summarize your regression model output!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0" y="1078695"/>
            <a:ext cx="7181540" cy="57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70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538</Words>
  <Application>Microsoft Macintosh PowerPoint</Application>
  <PresentationFormat>Widescreen</PresentationFormat>
  <Paragraphs>138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Numerical Descriptives in R</vt:lpstr>
      <vt:lpstr>Today’s Overview</vt:lpstr>
      <vt:lpstr>Key Functions for Numerical Summary Measures</vt:lpstr>
      <vt:lpstr>Key Functions for Numerical Summary Measures</vt:lpstr>
      <vt:lpstr>Key Functions for Numerical Summary Measures</vt:lpstr>
      <vt:lpstr>Key Functions for Numerical Summary Measures</vt:lpstr>
      <vt:lpstr>Key Functions for Numerical Summary Measures</vt:lpstr>
      <vt:lpstr>Key Functions for Multiple Summary Measures </vt:lpstr>
      <vt:lpstr>Summary() is flexible &amp; takes different classes of objects</vt:lpstr>
      <vt:lpstr>Summary() is flexible &amp; takes different classes of objects</vt:lpstr>
      <vt:lpstr>Key Functions for Multiple Summary Measures</vt:lpstr>
      <vt:lpstr>Key Functions for Multiple Summary Measures</vt:lpstr>
      <vt:lpstr>Summary() and Describe() with Categorical Variables</vt:lpstr>
      <vt:lpstr>Summarizing Multiple Variables: The Apply() Family</vt:lpstr>
      <vt:lpstr>Summary Statistics by Subset or Group</vt:lpstr>
      <vt:lpstr>Summary Statistics by Subset or Group</vt:lpstr>
      <vt:lpstr>Descriptive Statistics for Dates</vt:lpstr>
      <vt:lpstr>Practice with Descriptive Statistics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Descriptives in R</dc:title>
  <dc:creator>Sara Levintow</dc:creator>
  <cp:lastModifiedBy>Sara Levintow</cp:lastModifiedBy>
  <cp:revision>30</cp:revision>
  <dcterms:created xsi:type="dcterms:W3CDTF">2017-09-08T12:37:11Z</dcterms:created>
  <dcterms:modified xsi:type="dcterms:W3CDTF">2017-09-11T12:57:15Z</dcterms:modified>
</cp:coreProperties>
</file>