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95" r:id="rId4"/>
    <p:sldId id="300" r:id="rId5"/>
    <p:sldId id="302" r:id="rId6"/>
    <p:sldId id="261" r:id="rId7"/>
    <p:sldId id="303" r:id="rId8"/>
    <p:sldId id="304" r:id="rId9"/>
    <p:sldId id="307" r:id="rId10"/>
    <p:sldId id="312" r:id="rId11"/>
    <p:sldId id="311" r:id="rId12"/>
    <p:sldId id="292" r:id="rId13"/>
    <p:sldId id="277" r:id="rId14"/>
    <p:sldId id="308" r:id="rId15"/>
    <p:sldId id="310" r:id="rId16"/>
    <p:sldId id="313" r:id="rId17"/>
    <p:sldId id="294" r:id="rId18"/>
    <p:sldId id="279" r:id="rId19"/>
    <p:sldId id="281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7" r:id="rId32"/>
    <p:sldId id="29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03" autoAdjust="0"/>
    <p:restoredTop sz="90180"/>
  </p:normalViewPr>
  <p:slideViewPr>
    <p:cSldViewPr snapToGrid="0" snapToObjects="1">
      <p:cViewPr varScale="1">
        <p:scale>
          <a:sx n="51" d="100"/>
          <a:sy n="51" d="100"/>
        </p:scale>
        <p:origin x="6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77AD1-D0D6-2844-A950-D6862B7187E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93027-984C-BF48-A3CA-58C1B8BB2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2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6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9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0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93027-984C-BF48-A3CA-58C1B8BB25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0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5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8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0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2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4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7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1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7385-53EF-8149-B6EA-DA6A76F6D4C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6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7385-53EF-8149-B6EA-DA6A76F6D4C7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59995-563D-504C-A013-732E51D72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1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studio-pubs-static.s3.amazonaws.com/7953_4e3efd5b9415444ca065b1167862c349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interpointer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colorbrewer2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98677"/>
            <a:ext cx="9144000" cy="108155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Graphical </a:t>
            </a:r>
            <a:r>
              <a:rPr lang="en-US" b="1" dirty="0" err="1"/>
              <a:t>Descriptives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in (Base) 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6148"/>
            <a:ext cx="9144000" cy="1194814"/>
          </a:xfrm>
        </p:spPr>
        <p:txBody>
          <a:bodyPr>
            <a:normAutofit/>
          </a:bodyPr>
          <a:lstStyle/>
          <a:p>
            <a:r>
              <a:rPr lang="en-US" sz="3000" b="1" dirty="0"/>
              <a:t>EPID 799C</a:t>
            </a:r>
          </a:p>
          <a:p>
            <a:r>
              <a:rPr lang="en-US" sz="3000" b="1" dirty="0"/>
              <a:t>Wed Sep 12 2017</a:t>
            </a:r>
          </a:p>
        </p:txBody>
      </p:sp>
    </p:spTree>
    <p:extLst>
      <p:ext uri="{BB962C8B-B14F-4D97-AF65-F5344CB8AC3E}">
        <p14:creationId xmlns:p14="http://schemas.microsoft.com/office/powerpoint/2010/main" val="28365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#.............................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# Graphical Exploration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#.............................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# Base R graphical Experiments...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plot(</a:t>
            </a:r>
            <a:r>
              <a:rPr lang="en-US" sz="1600" dirty="0" err="1"/>
              <a:t>births$mage</a:t>
            </a:r>
            <a:r>
              <a:rPr lang="en-US" sz="1600" dirty="0"/>
              <a:t>, </a:t>
            </a:r>
            <a:r>
              <a:rPr lang="en-US" sz="1600" dirty="0" err="1"/>
              <a:t>births$wksgest</a:t>
            </a:r>
            <a:r>
              <a:rPr lang="en-US" sz="16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plot(jitter(</a:t>
            </a:r>
            <a:r>
              <a:rPr lang="en-US" sz="1600" dirty="0" err="1"/>
              <a:t>births$mage</a:t>
            </a:r>
            <a:r>
              <a:rPr lang="en-US" sz="1600" dirty="0"/>
              <a:t>), jitter(</a:t>
            </a:r>
            <a:r>
              <a:rPr lang="en-US" sz="1600" dirty="0" err="1"/>
              <a:t>births$wksgest</a:t>
            </a:r>
            <a:r>
              <a:rPr lang="en-US" sz="1600" dirty="0"/>
              <a:t>), </a:t>
            </a:r>
            <a:r>
              <a:rPr lang="en-US" sz="1600" dirty="0" err="1"/>
              <a:t>pch</a:t>
            </a:r>
            <a:r>
              <a:rPr lang="en-US" sz="1600" dirty="0"/>
              <a:t>=".")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cig_color</a:t>
            </a:r>
            <a:r>
              <a:rPr lang="en-US" sz="1600" dirty="0"/>
              <a:t> = rep(NA, </a:t>
            </a:r>
            <a:r>
              <a:rPr lang="en-US" sz="1600" dirty="0" err="1"/>
              <a:t>nrow</a:t>
            </a:r>
            <a:r>
              <a:rPr lang="en-US" sz="1600" dirty="0"/>
              <a:t>(births))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cig_color</a:t>
            </a:r>
            <a:r>
              <a:rPr lang="en-US" sz="1600" dirty="0"/>
              <a:t>[</a:t>
            </a:r>
            <a:r>
              <a:rPr lang="en-US" sz="1600" dirty="0" err="1"/>
              <a:t>births$cigdur</a:t>
            </a:r>
            <a:r>
              <a:rPr lang="en-US" sz="1600" dirty="0"/>
              <a:t> == "Y"] = "red"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cig_color</a:t>
            </a:r>
            <a:r>
              <a:rPr lang="en-US" sz="1600" dirty="0"/>
              <a:t>[</a:t>
            </a:r>
            <a:r>
              <a:rPr lang="en-US" sz="1600" dirty="0" err="1"/>
              <a:t>births$cigdur</a:t>
            </a:r>
            <a:r>
              <a:rPr lang="en-US" sz="1600" dirty="0"/>
              <a:t> == "N"] = "blue"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plot(jitter(</a:t>
            </a:r>
            <a:r>
              <a:rPr lang="en-US" sz="1600" dirty="0" err="1"/>
              <a:t>births$mage</a:t>
            </a:r>
            <a:r>
              <a:rPr lang="en-US" sz="1600" dirty="0"/>
              <a:t>), jitter(</a:t>
            </a:r>
            <a:r>
              <a:rPr lang="en-US" sz="1600" dirty="0" err="1"/>
              <a:t>births$wksgest</a:t>
            </a:r>
            <a:r>
              <a:rPr lang="en-US" sz="1600" dirty="0"/>
              <a:t>), </a:t>
            </a:r>
            <a:r>
              <a:rPr lang="en-US" sz="1600" dirty="0" err="1"/>
              <a:t>pch</a:t>
            </a:r>
            <a:r>
              <a:rPr lang="en-US" sz="1600" dirty="0"/>
              <a:t>=".", col=</a:t>
            </a:r>
            <a:r>
              <a:rPr lang="en-US" sz="1600" dirty="0" err="1"/>
              <a:t>cig_color</a:t>
            </a:r>
            <a:r>
              <a:rPr lang="en-US" sz="16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points(mean(</a:t>
            </a:r>
            <a:r>
              <a:rPr lang="en-US" sz="1600" dirty="0" err="1"/>
              <a:t>births$mage</a:t>
            </a:r>
            <a:r>
              <a:rPr lang="en-US" sz="1600" dirty="0"/>
              <a:t>, na.rm=T), mean(</a:t>
            </a:r>
            <a:r>
              <a:rPr lang="en-US" sz="1600" dirty="0" err="1"/>
              <a:t>births$wksgest</a:t>
            </a:r>
            <a:r>
              <a:rPr lang="en-US" sz="1600" dirty="0"/>
              <a:t>, na.rm=T))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abline</a:t>
            </a:r>
            <a:r>
              <a:rPr lang="en-US" sz="1600" dirty="0"/>
              <a:t>(v=mean(</a:t>
            </a:r>
            <a:r>
              <a:rPr lang="en-US" sz="1600" dirty="0" err="1"/>
              <a:t>births$mage</a:t>
            </a:r>
            <a:r>
              <a:rPr lang="en-US" sz="1600" dirty="0"/>
              <a:t>, na.rm=T));</a:t>
            </a:r>
            <a:r>
              <a:rPr lang="en-US" sz="1600" dirty="0" err="1"/>
              <a:t>abline</a:t>
            </a:r>
            <a:r>
              <a:rPr lang="en-US" sz="1600" dirty="0"/>
              <a:t>(h=mean(</a:t>
            </a:r>
            <a:r>
              <a:rPr lang="en-US" sz="1600" dirty="0" err="1"/>
              <a:t>births$wksgest</a:t>
            </a:r>
            <a:r>
              <a:rPr lang="en-US" sz="1600" dirty="0"/>
              <a:t>, na.rm=T))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boxplot(</a:t>
            </a:r>
            <a:r>
              <a:rPr lang="en-US" sz="1600" dirty="0" err="1"/>
              <a:t>births$mage</a:t>
            </a:r>
            <a:r>
              <a:rPr lang="en-US" sz="16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hist</a:t>
            </a:r>
            <a:r>
              <a:rPr lang="en-US" sz="1600" dirty="0"/>
              <a:t>(</a:t>
            </a:r>
            <a:r>
              <a:rPr lang="en-US" sz="1600" dirty="0" err="1"/>
              <a:t>births$mdif</a:t>
            </a:r>
            <a:r>
              <a:rPr lang="en-US" sz="16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hist</a:t>
            </a:r>
            <a:r>
              <a:rPr lang="en-US" sz="1600" dirty="0"/>
              <a:t>(</a:t>
            </a:r>
            <a:r>
              <a:rPr lang="en-US" sz="1600" dirty="0" err="1"/>
              <a:t>births$mdif</a:t>
            </a:r>
            <a:r>
              <a:rPr lang="en-US" sz="1600" dirty="0"/>
              <a:t>, breaks = 0:100)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table(</a:t>
            </a:r>
            <a:r>
              <a:rPr lang="en-US" sz="1600" dirty="0" err="1"/>
              <a:t>births$cigdur</a:t>
            </a:r>
            <a:r>
              <a:rPr lang="en-US" sz="1600" dirty="0"/>
              <a:t>, births$pnc5_f)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cig_tbl</a:t>
            </a:r>
            <a:r>
              <a:rPr lang="en-US" sz="1600" dirty="0"/>
              <a:t> = table(</a:t>
            </a:r>
            <a:r>
              <a:rPr lang="en-US" sz="1600" dirty="0" err="1"/>
              <a:t>births$cigdur</a:t>
            </a:r>
            <a:r>
              <a:rPr lang="en-US" sz="1600" dirty="0"/>
              <a:t>, births$pnc5_f)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plot(</a:t>
            </a:r>
            <a:r>
              <a:rPr lang="en-US" sz="1600" dirty="0" err="1"/>
              <a:t>cig_tbl</a:t>
            </a:r>
            <a:r>
              <a:rPr lang="en-US" sz="16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barplot</a:t>
            </a:r>
            <a:r>
              <a:rPr lang="en-US" sz="1600" dirty="0"/>
              <a:t>(</a:t>
            </a:r>
            <a:r>
              <a:rPr lang="en-US" sz="1600" dirty="0" err="1"/>
              <a:t>cig_tbl</a:t>
            </a:r>
            <a:r>
              <a:rPr lang="en-US" sz="16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births_sample</a:t>
            </a:r>
            <a:r>
              <a:rPr lang="en-US" sz="1600" dirty="0"/>
              <a:t> = births[sample(</a:t>
            </a:r>
            <a:r>
              <a:rPr lang="en-US" sz="1600" dirty="0" err="1"/>
              <a:t>nrow</a:t>
            </a:r>
            <a:r>
              <a:rPr lang="en-US" sz="1600" dirty="0"/>
              <a:t>(births), 1000), c("mage", "</a:t>
            </a:r>
            <a:r>
              <a:rPr lang="en-US" sz="1600" dirty="0" err="1"/>
              <a:t>mdif</a:t>
            </a:r>
            <a:r>
              <a:rPr lang="en-US" sz="1600" dirty="0"/>
              <a:t>", "</a:t>
            </a:r>
            <a:r>
              <a:rPr lang="en-US" sz="1600" dirty="0" err="1"/>
              <a:t>wksgest</a:t>
            </a:r>
            <a:r>
              <a:rPr lang="en-US" sz="1600" dirty="0"/>
              <a:t>")]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plot(</a:t>
            </a:r>
            <a:r>
              <a:rPr lang="en-US" sz="1600" dirty="0" err="1"/>
              <a:t>births_sample</a:t>
            </a:r>
            <a:r>
              <a:rPr lang="en-US" sz="16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boxplot(</a:t>
            </a:r>
            <a:r>
              <a:rPr lang="en-US" sz="1600" dirty="0" err="1"/>
              <a:t>births$mage</a:t>
            </a:r>
            <a:r>
              <a:rPr lang="en-US" sz="1600" dirty="0"/>
              <a:t> ~ births$pnc5_f) #notch =T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plot(density(</a:t>
            </a:r>
            <a:r>
              <a:rPr lang="en-US" sz="1600" dirty="0" err="1"/>
              <a:t>births$mage</a:t>
            </a:r>
            <a:r>
              <a:rPr lang="en-US" sz="1600" dirty="0"/>
              <a:t>, na.rm=T))</a:t>
            </a:r>
          </a:p>
        </p:txBody>
      </p:sp>
    </p:spTree>
    <p:extLst>
      <p:ext uri="{BB962C8B-B14F-4D97-AF65-F5344CB8AC3E}">
        <p14:creationId xmlns:p14="http://schemas.microsoft.com/office/powerpoint/2010/main" val="152486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AutoShape 2" descr="GraphTypes">
            <a:extLst>
              <a:ext uri="{FF2B5EF4-FFF2-40B4-BE49-F238E27FC236}">
                <a16:creationId xmlns:a16="http://schemas.microsoft.com/office/drawing/2014/main" id="{20BD0F54-90B2-47E1-B7E5-C55E89A374AD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 err="1"/>
              <a:t>Datacamp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The web!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7285A0-6857-4C8D-AE6E-FB7F51DEB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2152701"/>
            <a:ext cx="63531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8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A4CAFB-1099-4C8C-B8A0-A63D7FEB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3D5F5-D859-4354-9078-AEF70CEAE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Graphics &amp; Recoding</a:t>
            </a:r>
          </a:p>
        </p:txBody>
      </p:sp>
    </p:spTree>
    <p:extLst>
      <p:ext uri="{BB962C8B-B14F-4D97-AF65-F5344CB8AC3E}">
        <p14:creationId xmlns:p14="http://schemas.microsoft.com/office/powerpoint/2010/main" val="1360219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on HW1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1 Questions </a:t>
            </a:r>
          </a:p>
          <a:p>
            <a:pPr lvl="1"/>
            <a:r>
              <a:rPr lang="en-US" dirty="0"/>
              <a:t>#5 B &amp; (optional) C</a:t>
            </a:r>
          </a:p>
          <a:p>
            <a:pPr lvl="1"/>
            <a:r>
              <a:rPr lang="en-US" dirty="0"/>
              <a:t>#6 </a:t>
            </a:r>
            <a:r>
              <a:rPr lang="en-US" dirty="0" err="1"/>
              <a:t>b.a.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don’t really have the tools yet to explore as much as we want to. More graphics in HW2.</a:t>
            </a:r>
          </a:p>
        </p:txBody>
      </p:sp>
    </p:spTree>
    <p:extLst>
      <p:ext uri="{BB962C8B-B14F-4D97-AF65-F5344CB8AC3E}">
        <p14:creationId xmlns:p14="http://schemas.microsoft.com/office/powerpoint/2010/main" val="1016788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Recoding race/ethnicity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Subsetting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Nested </a:t>
            </a:r>
            <a:r>
              <a:rPr lang="en-US" dirty="0" err="1"/>
              <a:t>ifelse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The merge() function</a:t>
            </a:r>
          </a:p>
          <a:p>
            <a:endParaRPr lang="en-US" dirty="0"/>
          </a:p>
          <a:p>
            <a:r>
              <a:rPr lang="en-US" dirty="0"/>
              <a:t>The factor() directly</a:t>
            </a:r>
          </a:p>
        </p:txBody>
      </p:sp>
    </p:spTree>
    <p:extLst>
      <p:ext uri="{BB962C8B-B14F-4D97-AF65-F5344CB8AC3E}">
        <p14:creationId xmlns:p14="http://schemas.microsoft.com/office/powerpoint/2010/main" val="168658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196"/>
            <a:ext cx="7803081" cy="1325563"/>
          </a:xfrm>
        </p:spPr>
        <p:txBody>
          <a:bodyPr/>
          <a:lstStyle/>
          <a:p>
            <a:r>
              <a:rPr lang="en-US" dirty="0"/>
              <a:t>Let’s Try : recoding 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11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# Options for coding </a:t>
            </a:r>
            <a:r>
              <a:rPr lang="en-US" sz="1600" dirty="0" err="1"/>
              <a:t>mrace</a:t>
            </a: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race_sample</a:t>
            </a:r>
            <a:r>
              <a:rPr lang="en-US" sz="1600" dirty="0"/>
              <a:t> = </a:t>
            </a:r>
            <a:r>
              <a:rPr lang="en-US" sz="1600" dirty="0" err="1"/>
              <a:t>data.frame</a:t>
            </a:r>
            <a:r>
              <a:rPr lang="en-US" sz="1600" dirty="0"/>
              <a:t>(</a:t>
            </a:r>
            <a:r>
              <a:rPr lang="en-US" sz="1600" dirty="0" err="1"/>
              <a:t>mrace</a:t>
            </a:r>
            <a:r>
              <a:rPr lang="en-US" sz="1600" dirty="0"/>
              <a:t>=sample(5, 20, replace=T)) #note the 5!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race_helper</a:t>
            </a:r>
            <a:r>
              <a:rPr lang="en-US" sz="1600" dirty="0"/>
              <a:t> = </a:t>
            </a:r>
            <a:r>
              <a:rPr lang="en-US" sz="1600" dirty="0" err="1"/>
              <a:t>data.frame</a:t>
            </a:r>
            <a:r>
              <a:rPr lang="en-US" sz="1600" dirty="0"/>
              <a:t>(</a:t>
            </a:r>
            <a:r>
              <a:rPr lang="en-US" sz="1600" dirty="0" err="1"/>
              <a:t>mrace</a:t>
            </a:r>
            <a:r>
              <a:rPr lang="en-US" sz="1600" dirty="0"/>
              <a:t>=1:4, race1=c("White", "Black", "American Indian or Alaska </a:t>
            </a:r>
            <a:r>
              <a:rPr lang="en-US" sz="1600" dirty="0" err="1"/>
              <a:t>Native","Other</a:t>
            </a:r>
            <a:r>
              <a:rPr lang="en-US" sz="1600" dirty="0"/>
              <a:t>")) # could read as csv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race_coded</a:t>
            </a:r>
            <a:r>
              <a:rPr lang="en-US" sz="1600" dirty="0"/>
              <a:t> = merge(</a:t>
            </a:r>
            <a:r>
              <a:rPr lang="en-US" sz="1600" dirty="0" err="1"/>
              <a:t>race_sample</a:t>
            </a:r>
            <a:r>
              <a:rPr lang="en-US" sz="1600" dirty="0"/>
              <a:t>, </a:t>
            </a:r>
            <a:r>
              <a:rPr lang="en-US" sz="1600" dirty="0" err="1"/>
              <a:t>race_helper</a:t>
            </a:r>
            <a:r>
              <a:rPr lang="en-US" sz="1600" dirty="0"/>
              <a:t>) #defaults to inner join! Will drop non-matches without </a:t>
            </a:r>
            <a:r>
              <a:rPr lang="en-US" sz="1600" dirty="0" err="1"/>
              <a:t>param</a:t>
            </a:r>
            <a:r>
              <a:rPr lang="en-US" sz="1600" dirty="0"/>
              <a:t> help.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race_coded</a:t>
            </a:r>
            <a:r>
              <a:rPr lang="en-US" sz="1600" dirty="0"/>
              <a:t> = merge(</a:t>
            </a:r>
            <a:r>
              <a:rPr lang="en-US" sz="1600" dirty="0" err="1"/>
              <a:t>race_sample</a:t>
            </a:r>
            <a:r>
              <a:rPr lang="en-US" sz="1600" dirty="0"/>
              <a:t>, </a:t>
            </a:r>
            <a:r>
              <a:rPr lang="en-US" sz="1600" dirty="0" err="1"/>
              <a:t>race_helper</a:t>
            </a:r>
            <a:r>
              <a:rPr lang="en-US" sz="1600" dirty="0"/>
              <a:t>, </a:t>
            </a:r>
            <a:r>
              <a:rPr lang="en-US" sz="1600" dirty="0" err="1"/>
              <a:t>all.x</a:t>
            </a:r>
            <a:r>
              <a:rPr lang="en-US" sz="1600" dirty="0"/>
              <a:t>=T, </a:t>
            </a:r>
            <a:r>
              <a:rPr lang="en-US" sz="1600" dirty="0" err="1"/>
              <a:t>all.y</a:t>
            </a:r>
            <a:r>
              <a:rPr lang="en-US" sz="1600" dirty="0"/>
              <a:t>=F)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race_coded$race2 = NA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race_coded$race2[</a:t>
            </a:r>
            <a:r>
              <a:rPr lang="en-US" sz="1600" dirty="0" err="1"/>
              <a:t>race_coded$mrace</a:t>
            </a:r>
            <a:r>
              <a:rPr lang="en-US" sz="1600" dirty="0"/>
              <a:t> == 1] = "White"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race_coded$race2[</a:t>
            </a:r>
            <a:r>
              <a:rPr lang="en-US" sz="1600" dirty="0" err="1"/>
              <a:t>race_coded$mrace</a:t>
            </a:r>
            <a:r>
              <a:rPr lang="en-US" sz="1600" dirty="0"/>
              <a:t> == 2] = "Black"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race_coded$race2[</a:t>
            </a:r>
            <a:r>
              <a:rPr lang="en-US" sz="1600" dirty="0" err="1"/>
              <a:t>race_coded$mrace</a:t>
            </a:r>
            <a:r>
              <a:rPr lang="en-US" sz="1600" dirty="0"/>
              <a:t> == 3] = "American Indian or Alaska Native"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race_coded$race2[</a:t>
            </a:r>
            <a:r>
              <a:rPr lang="en-US" sz="1600" dirty="0" err="1"/>
              <a:t>race_coded$mrace</a:t>
            </a:r>
            <a:r>
              <a:rPr lang="en-US" sz="1600" dirty="0"/>
              <a:t> == 4] = "Other"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race_coded$race3 = </a:t>
            </a:r>
            <a:r>
              <a:rPr lang="en-US" sz="1600" dirty="0" err="1"/>
              <a:t>ifelse</a:t>
            </a:r>
            <a:r>
              <a:rPr lang="en-US" sz="1600" dirty="0"/>
              <a:t>(</a:t>
            </a:r>
            <a:r>
              <a:rPr lang="en-US" sz="1600" dirty="0" err="1"/>
              <a:t>race_coded$mrace</a:t>
            </a:r>
            <a:r>
              <a:rPr lang="en-US" sz="1600" dirty="0"/>
              <a:t>==1, "White",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                           </a:t>
            </a:r>
            <a:r>
              <a:rPr lang="en-US" sz="1600" dirty="0" err="1"/>
              <a:t>ifelse</a:t>
            </a:r>
            <a:r>
              <a:rPr lang="en-US" sz="1600" dirty="0"/>
              <a:t>(</a:t>
            </a:r>
            <a:r>
              <a:rPr lang="en-US" sz="1600" dirty="0" err="1"/>
              <a:t>race_coded$mrace</a:t>
            </a:r>
            <a:r>
              <a:rPr lang="en-US" sz="1600" dirty="0"/>
              <a:t>==2, "Black",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                                  </a:t>
            </a:r>
            <a:r>
              <a:rPr lang="en-US" sz="1600" dirty="0" err="1"/>
              <a:t>ifelse</a:t>
            </a:r>
            <a:r>
              <a:rPr lang="en-US" sz="1600" dirty="0"/>
              <a:t>(</a:t>
            </a:r>
            <a:r>
              <a:rPr lang="en-US" sz="1600" dirty="0" err="1"/>
              <a:t>race_coded$mrace</a:t>
            </a:r>
            <a:r>
              <a:rPr lang="en-US" sz="1600" dirty="0"/>
              <a:t>==3, "American Indian or Alaska Native",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                                         </a:t>
            </a:r>
            <a:r>
              <a:rPr lang="en-US" sz="1600" dirty="0" err="1"/>
              <a:t>ifelse</a:t>
            </a:r>
            <a:r>
              <a:rPr lang="en-US" sz="1600" dirty="0"/>
              <a:t>(</a:t>
            </a:r>
            <a:r>
              <a:rPr lang="en-US" sz="1600" dirty="0" err="1"/>
              <a:t>race_coded$mrace</a:t>
            </a:r>
            <a:r>
              <a:rPr lang="en-US" sz="1600" dirty="0"/>
              <a:t>==4, "Other", NA))))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race_coded$race_f</a:t>
            </a:r>
            <a:r>
              <a:rPr lang="en-US" sz="1600" dirty="0"/>
              <a:t> = factor(</a:t>
            </a:r>
            <a:r>
              <a:rPr lang="en-US" sz="1600" dirty="0" err="1"/>
              <a:t>race_coded$mrace</a:t>
            </a:r>
            <a:r>
              <a:rPr lang="en-US" sz="1600" dirty="0"/>
              <a:t>, levels=1:4,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                             labels=c("White", "Black", "American Indian or Alaska </a:t>
            </a:r>
            <a:r>
              <a:rPr lang="en-US" sz="1600" dirty="0" err="1"/>
              <a:t>Native","Other</a:t>
            </a:r>
            <a:r>
              <a:rPr lang="en-US" sz="1600" dirty="0"/>
              <a:t>"))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race_coded</a:t>
            </a: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str</a:t>
            </a:r>
            <a:r>
              <a:rPr lang="en-US" sz="1600" dirty="0"/>
              <a:t>(</a:t>
            </a:r>
            <a:r>
              <a:rPr lang="en-US" sz="1600" dirty="0" err="1"/>
              <a:t>race_coded</a:t>
            </a:r>
            <a:r>
              <a:rPr lang="en-US" sz="16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# Thinking ahead to </a:t>
            </a:r>
            <a:r>
              <a:rPr lang="en-US" sz="1600" dirty="0" err="1"/>
              <a:t>raceeth</a:t>
            </a:r>
            <a:r>
              <a:rPr lang="en-US" sz="1600" dirty="0"/>
              <a:t> variable… or any other options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err="1"/>
              <a:t>raceeth_helper</a:t>
            </a:r>
            <a:r>
              <a:rPr lang="en-US" sz="1600" dirty="0"/>
              <a:t> = </a:t>
            </a:r>
            <a:r>
              <a:rPr lang="en-US" sz="1600" dirty="0" err="1"/>
              <a:t>data.frame</a:t>
            </a:r>
            <a:r>
              <a:rPr lang="en-US" sz="1600" dirty="0"/>
              <a:t>(race=c("White", rep("Black", 2), rep("American Indian or Alaska Native", 2)),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                            </a:t>
            </a:r>
            <a:r>
              <a:rPr lang="en-US" sz="1600" dirty="0" err="1"/>
              <a:t>methic</a:t>
            </a:r>
            <a:r>
              <a:rPr lang="en-US" sz="1600" dirty="0"/>
              <a:t>=c("N", "Y", "N", "Y", "N"),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                            </a:t>
            </a:r>
            <a:r>
              <a:rPr lang="en-US" sz="1600" dirty="0" err="1"/>
              <a:t>race_eth</a:t>
            </a:r>
            <a:r>
              <a:rPr lang="en-US" sz="1600" dirty="0"/>
              <a:t> = c("White </a:t>
            </a:r>
            <a:r>
              <a:rPr lang="en-US" sz="1600" dirty="0" err="1"/>
              <a:t>nH</a:t>
            </a:r>
            <a:r>
              <a:rPr lang="en-US" sz="1600" dirty="0"/>
              <a:t>", rep("Black", 2), rep("American Indian or Alaska Native", 2)))</a:t>
            </a:r>
          </a:p>
        </p:txBody>
      </p:sp>
    </p:spTree>
    <p:extLst>
      <p:ext uri="{BB962C8B-B14F-4D97-AF65-F5344CB8AC3E}">
        <p14:creationId xmlns:p14="http://schemas.microsoft.com/office/powerpoint/2010/main" val="2567704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A4CAFB-1099-4C8C-B8A0-A63D7FEB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Info-Viz Theory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3D5F5-D859-4354-9078-AEF70CEAE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94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FA6D2-3E5A-405E-9CCD-C02810182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61AA8-C9B7-4E5E-828E-E2AADDEE4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obvious:</a:t>
            </a:r>
          </a:p>
          <a:p>
            <a:r>
              <a:rPr lang="en-US" dirty="0"/>
              <a:t>Powerfully conveys content</a:t>
            </a:r>
          </a:p>
          <a:p>
            <a:r>
              <a:rPr lang="en-US" dirty="0"/>
              <a:t>Takes advantage of our powerful visual systems</a:t>
            </a:r>
          </a:p>
          <a:p>
            <a:r>
              <a:rPr lang="en-US" dirty="0"/>
              <a:t>Broader audience than a table of numbers or a paragraph of findings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The less obvious: </a:t>
            </a:r>
          </a:p>
          <a:p>
            <a:r>
              <a:rPr lang="en-US" dirty="0"/>
              <a:t>Can be a way to explore / understand data… </a:t>
            </a:r>
            <a:br>
              <a:rPr lang="en-US" dirty="0"/>
            </a:br>
            <a:r>
              <a:rPr lang="en-US" i="1" dirty="0"/>
              <a:t>if fast and intuitive enough!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64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ADAF-91B9-4C75-AB5E-EEB192E9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FF746-C8BF-4DA2-9D93-0EB3C154D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61498-7F11-4FD0-AE64-B7A45203B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29" y="1827471"/>
            <a:ext cx="6336308" cy="404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4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Today’s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Lecture &amp; Practice:</a:t>
            </a:r>
            <a:r>
              <a:rPr lang="en-US" dirty="0"/>
              <a:t> Back to births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Homework 1</a:t>
            </a:r>
            <a:r>
              <a:rPr lang="en-US" dirty="0"/>
              <a:t>: Graphics &amp; Recoding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Lecture: </a:t>
            </a:r>
            <a:r>
              <a:rPr lang="en-US" dirty="0"/>
              <a:t>Primer on info-viz theory </a:t>
            </a:r>
            <a:br>
              <a:rPr lang="en-US" dirty="0"/>
            </a:br>
            <a:r>
              <a:rPr lang="en-US" i="1" dirty="0"/>
              <a:t>		(groundwork for ggplot2 next week)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28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391A8-13D8-49F7-83A0-A746499E2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2C138-5CF6-4EA9-A674-E50415A3C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Graphics serve a story</a:t>
            </a:r>
            <a:br>
              <a:rPr lang="en-US" b="1" dirty="0"/>
            </a:br>
            <a:r>
              <a:rPr lang="en-US" dirty="0"/>
              <a:t>…when there’s a narrative</a:t>
            </a:r>
          </a:p>
          <a:p>
            <a:endParaRPr lang="en-US" dirty="0"/>
          </a:p>
          <a:p>
            <a:r>
              <a:rPr lang="en-US" b="1" dirty="0"/>
              <a:t>Graphical integrity</a:t>
            </a:r>
            <a:br>
              <a:rPr lang="en-US" b="1" dirty="0"/>
            </a:br>
            <a:r>
              <a:rPr lang="en-US" dirty="0"/>
              <a:t>don’t cheat, on purpose </a:t>
            </a:r>
            <a:br>
              <a:rPr lang="en-US" dirty="0"/>
            </a:br>
            <a:r>
              <a:rPr lang="en-US" dirty="0"/>
              <a:t>or unintentionally</a:t>
            </a:r>
          </a:p>
          <a:p>
            <a:endParaRPr lang="en-US" b="1" dirty="0"/>
          </a:p>
          <a:p>
            <a:r>
              <a:rPr lang="en-US" b="1" dirty="0"/>
              <a:t>Minimize “data-ink” ratio</a:t>
            </a:r>
            <a:br>
              <a:rPr lang="en-US" b="1" dirty="0"/>
            </a:br>
            <a:r>
              <a:rPr lang="en-US" dirty="0"/>
              <a:t>Consider data “words,” small multiples, and sentences!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471235-20F6-4E76-89EB-B5E8599BDE15}"/>
              </a:ext>
            </a:extLst>
          </p:cNvPr>
          <p:cNvSpPr/>
          <p:nvPr/>
        </p:nvSpPr>
        <p:spPr>
          <a:xfrm>
            <a:off x="813335" y="6299818"/>
            <a:ext cx="6675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Wouldn’t be a graphics lecture without a </a:t>
            </a: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Tufte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 reference: </a:t>
            </a:r>
            <a:b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Edward </a:t>
            </a: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Tufte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, (2001) </a:t>
            </a:r>
            <a:r>
              <a:rPr lang="en-US" sz="1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The Visual Display of Quantitative Information.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430217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50E2-8A01-40F9-969A-06595D27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Excellence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9B89-B6DB-467F-BE37-0FC9AA69A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Graphics serve a story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http://www.pointerpointer.com/</a:t>
            </a:r>
            <a:r>
              <a:rPr lang="en-US" dirty="0"/>
              <a:t> 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50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28A58-D1FC-41A6-B355-A13D36A9C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32A6E-F6E2-4CA0-A884-CCB510839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Avoid:</a:t>
            </a:r>
          </a:p>
          <a:p>
            <a:r>
              <a:rPr lang="en-US" dirty="0"/>
              <a:t>Distortion</a:t>
            </a:r>
          </a:p>
          <a:p>
            <a:r>
              <a:rPr lang="en-US" dirty="0"/>
              <a:t>Chart-junk</a:t>
            </a:r>
          </a:p>
          <a:p>
            <a:r>
              <a:rPr lang="en-US" dirty="0"/>
              <a:t>Dimensionality mixing (3d*)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0D039D-7090-4BD3-A45A-F7AA1748E346}"/>
              </a:ext>
            </a:extLst>
          </p:cNvPr>
          <p:cNvSpPr/>
          <p:nvPr/>
        </p:nvSpPr>
        <p:spPr>
          <a:xfrm>
            <a:off x="628650" y="5388569"/>
            <a:ext cx="8361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See </a:t>
            </a:r>
            <a:r>
              <a:rPr lang="en-US" dirty="0">
                <a:solidFill>
                  <a:srgbClr val="0462C1"/>
                </a:solidFill>
                <a:latin typeface="Calibri" panose="020F0502020204030204" pitchFamily="34" charset="0"/>
              </a:rPr>
              <a:t>http://www.vox.com/2015/9/29/9417845/planned-parenthood-terrible-chart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73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EC66-4748-4F9E-ADB1-75499055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E1B9-A499-4E31-9665-EBA553E99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56465-A82F-4CC7-A8B8-5864BF943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437" y="283833"/>
            <a:ext cx="6733125" cy="62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87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BC455-C3D4-461F-B2C6-449521D6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5E2E-9C10-4D4C-8EA6-C60AC1496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934DC-809A-4BCB-82F2-772DDDE53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11" y="0"/>
            <a:ext cx="7888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86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A616-56C0-4919-87FF-A88316DB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3892F-EB77-4405-BEC6-6EBAE7863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A2535-38FA-4764-832E-1FA9B2F79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418" y="0"/>
            <a:ext cx="4763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61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4539C-22BD-4CBA-90C2-872F4F4A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1C4A5-6515-4A7A-9C6A-9C0A462A9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Pre-attentive attributes…</a:t>
            </a:r>
            <a:br>
              <a:rPr lang="en-US" b="1" dirty="0"/>
            </a:br>
            <a:r>
              <a:rPr lang="en-US" dirty="0"/>
              <a:t>and a side-note on color</a:t>
            </a:r>
          </a:p>
          <a:p>
            <a:endParaRPr lang="en-US" dirty="0"/>
          </a:p>
          <a:p>
            <a:r>
              <a:rPr lang="en-US" b="1" dirty="0"/>
              <a:t>Reduce processing demands</a:t>
            </a:r>
            <a:br>
              <a:rPr lang="en-US" b="1" dirty="0"/>
            </a:br>
            <a:r>
              <a:rPr lang="en-US" dirty="0"/>
              <a:t>chiefly through simplicity and gestalt principles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9EBE53-51C0-4980-BE33-4D55058500E6}"/>
              </a:ext>
            </a:extLst>
          </p:cNvPr>
          <p:cNvSpPr/>
          <p:nvPr/>
        </p:nvSpPr>
        <p:spPr>
          <a:xfrm>
            <a:off x="779646" y="6143349"/>
            <a:ext cx="9057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Stephen Few, (2009)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Now you see it: Simple visualization techniques for quantitative analysis.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Stephen Few, (2012)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Show me the numbers: Designing tables and graphs to enlighten.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3394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4539C-22BD-4CBA-90C2-872F4F4A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(Some) Pre-attentive attributes of visual perception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4139ED-B9C7-4B2D-8D7F-D4D6E4E28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0EACD-2ECF-41E1-9365-BEF3F49CD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7295949" cy="44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93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493A-D64E-48F5-AEC5-44C549A5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 Color Group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E5ECB-384F-475D-B5D9-D918BEF33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044" y="1825625"/>
            <a:ext cx="689830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Alpha (not greyscale, but “see-through-ness”)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Brewer (is cool)! </a:t>
            </a:r>
            <a:r>
              <a:rPr lang="en-US" dirty="0">
                <a:hlinkClick r:id="rId2"/>
              </a:rPr>
              <a:t>http://colorbrewer2.org/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Sequential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Diverging</a:t>
            </a:r>
          </a:p>
          <a:p>
            <a:pPr marL="0" indent="0">
              <a:buNone/>
            </a:pPr>
            <a:r>
              <a:rPr lang="en-US" dirty="0"/>
              <a:t>Qualitative</a:t>
            </a:r>
          </a:p>
          <a:p>
            <a:pPr marL="0" indent="0">
              <a:buNone/>
            </a:pPr>
            <a:r>
              <a:rPr lang="en-US" dirty="0"/>
              <a:t>Grey (intensity)</a:t>
            </a:r>
          </a:p>
          <a:p>
            <a:pPr marL="0" indent="0">
              <a:buNone/>
            </a:pPr>
            <a:r>
              <a:rPr lang="en-US" dirty="0"/>
              <a:t>Qualitative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EF5E12-EB52-402C-9643-8D2506DCEE14}"/>
              </a:ext>
            </a:extLst>
          </p:cNvPr>
          <p:cNvSpPr/>
          <p:nvPr/>
        </p:nvSpPr>
        <p:spPr>
          <a:xfrm>
            <a:off x="628650" y="230190"/>
            <a:ext cx="4052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And two theoretical side-notes on color…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CBA974-8B6E-464D-A062-C86E47AAD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95" y="1459684"/>
            <a:ext cx="778249" cy="43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72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6DCC-0141-4BF1-885A-1582705C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8753"/>
            <a:ext cx="7886700" cy="626276"/>
          </a:xfrm>
        </p:spPr>
        <p:txBody>
          <a:bodyPr>
            <a:normAutofit fontScale="90000"/>
          </a:bodyPr>
          <a:lstStyle/>
          <a:p>
            <a:r>
              <a:rPr lang="en-US" dirty="0"/>
              <a:t>Color is: Meaningful (A Priori)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10AAD-91EB-48FE-896B-D0A1701D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65349"/>
            <a:ext cx="3587215" cy="5311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Meaning-loaded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Culture specific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2AC022-F216-4869-8E05-489E1CF4591B}"/>
              </a:ext>
            </a:extLst>
          </p:cNvPr>
          <p:cNvSpPr/>
          <p:nvPr/>
        </p:nvSpPr>
        <p:spPr>
          <a:xfrm>
            <a:off x="4793380" y="856357"/>
            <a:ext cx="3721969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Organization specific</a:t>
            </a:r>
          </a:p>
          <a:p>
            <a:endParaRPr lang="en-US" sz="1400" dirty="0">
              <a:latin typeface="Calibri" panose="020F0502020204030204" pitchFamily="34" charset="0"/>
            </a:endParaRPr>
          </a:p>
          <a:p>
            <a:endParaRPr lang="en-US" sz="1400" dirty="0">
              <a:solidFill>
                <a:srgbClr val="001854"/>
              </a:solidFill>
              <a:latin typeface="Calibri" panose="020F0502020204030204" pitchFamily="34" charset="0"/>
            </a:endParaRPr>
          </a:p>
          <a:p>
            <a:endParaRPr lang="en-US" sz="1400" dirty="0">
              <a:solidFill>
                <a:srgbClr val="001854"/>
              </a:solidFill>
              <a:latin typeface="Calibri" panose="020F0502020204030204" pitchFamily="34" charset="0"/>
            </a:endParaRPr>
          </a:p>
          <a:p>
            <a:endParaRPr lang="en-US" sz="1400" dirty="0">
              <a:solidFill>
                <a:srgbClr val="001854"/>
              </a:solidFill>
              <a:latin typeface="Calibri" panose="020F0502020204030204" pitchFamily="34" charset="0"/>
            </a:endParaRPr>
          </a:p>
          <a:p>
            <a:endParaRPr lang="en-US" sz="1400" dirty="0">
              <a:solidFill>
                <a:srgbClr val="001854"/>
              </a:solidFill>
              <a:latin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1854"/>
                </a:solidFill>
                <a:latin typeface="Calibri" panose="020F0502020204030204" pitchFamily="34" charset="0"/>
              </a:rPr>
              <a:t>PMS 288 			</a:t>
            </a:r>
            <a:r>
              <a:rPr lang="en-US" sz="1400" dirty="0">
                <a:solidFill>
                  <a:srgbClr val="53A0D4"/>
                </a:solidFill>
                <a:latin typeface="Calibri" panose="020F0502020204030204" pitchFamily="34" charset="0"/>
              </a:rPr>
              <a:t>PMS 542</a:t>
            </a: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http://styleguide.duke.edu/identity/color-palette/</a:t>
            </a: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http://identity.unc.edu/colors/</a:t>
            </a:r>
          </a:p>
          <a:p>
            <a:r>
              <a:rPr lang="en-US" sz="1400" dirty="0">
                <a:latin typeface="Calibri" panose="020F0502020204030204" pitchFamily="34" charset="0"/>
              </a:rPr>
              <a:t>Blue tones matter to many people. Yet: </a:t>
            </a:r>
            <a:r>
              <a:rPr lang="en-US" sz="1400" i="1" dirty="0">
                <a:latin typeface="Calibri" panose="020F0502020204030204" pitchFamily="34" charset="0"/>
              </a:rPr>
              <a:t>“If you prick us, do we not </a:t>
            </a:r>
            <a:r>
              <a:rPr lang="en-US" sz="1400" i="1" dirty="0">
                <a:solidFill>
                  <a:srgbClr val="C00000"/>
                </a:solidFill>
                <a:latin typeface="Calibri" panose="020F0502020204030204" pitchFamily="34" charset="0"/>
              </a:rPr>
              <a:t>bleed</a:t>
            </a:r>
            <a:r>
              <a:rPr lang="en-US" sz="1400" i="1" dirty="0">
                <a:latin typeface="Calibri" panose="020F0502020204030204" pitchFamily="34" charset="0"/>
              </a:rPr>
              <a:t>?” (Merchant of Venice)</a:t>
            </a:r>
          </a:p>
          <a:p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RY</a:t>
            </a:r>
          </a:p>
          <a:p>
            <a:r>
              <a:rPr lang="en-US" sz="3200" dirty="0">
                <a:solidFill>
                  <a:srgbClr val="F1A19C"/>
                </a:solidFill>
                <a:latin typeface="Calibri" panose="020F0502020204030204" pitchFamily="34" charset="0"/>
              </a:rPr>
              <a:t>Girls / Women</a:t>
            </a:r>
          </a:p>
          <a:p>
            <a:r>
              <a:rPr lang="en-US" sz="3200" dirty="0">
                <a:solidFill>
                  <a:srgbClr val="53A0D4"/>
                </a:solidFill>
                <a:latin typeface="Calibri" panose="020F0502020204030204" pitchFamily="34" charset="0"/>
              </a:rPr>
              <a:t>Boys / Men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04AFD-2FA7-4B2B-B6A3-35609F882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68" y="3876498"/>
            <a:ext cx="2520770" cy="16581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6C9669-45EA-4381-9509-C84577714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491" y="3876498"/>
            <a:ext cx="1192882" cy="16484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F879F1-2C64-42F4-A12E-3DA99C9BD313}"/>
              </a:ext>
            </a:extLst>
          </p:cNvPr>
          <p:cNvSpPr/>
          <p:nvPr/>
        </p:nvSpPr>
        <p:spPr>
          <a:xfrm>
            <a:off x="628650" y="5614850"/>
            <a:ext cx="3997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This is a classic example… but ALSO an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over-simplification of culture as if it were homogenous and independent!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629940-41EF-4BB4-B3C7-2B91719E6CA5}"/>
              </a:ext>
            </a:extLst>
          </p:cNvPr>
          <p:cNvSpPr/>
          <p:nvPr/>
        </p:nvSpPr>
        <p:spPr>
          <a:xfrm>
            <a:off x="4796969" y="4706779"/>
            <a:ext cx="30362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6A6A6"/>
                </a:solidFill>
                <a:latin typeface="Calibri" panose="020F0502020204030204" pitchFamily="34" charset="0"/>
              </a:rPr>
              <a:t>Heteronormative &amp; </a:t>
            </a:r>
            <a:br>
              <a:rPr lang="en-US" dirty="0">
                <a:solidFill>
                  <a:srgbClr val="A6A6A6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A6A6A6"/>
                </a:solidFill>
                <a:latin typeface="Calibri" panose="020F0502020204030204" pitchFamily="34" charset="0"/>
              </a:rPr>
              <a:t>dominant culture reinforcing.</a:t>
            </a:r>
          </a:p>
          <a:p>
            <a:r>
              <a:rPr lang="en-US" dirty="0">
                <a:solidFill>
                  <a:srgbClr val="A6A6A6"/>
                </a:solidFill>
                <a:latin typeface="Calibri" panose="020F0502020204030204" pitchFamily="34" charset="0"/>
              </a:rPr>
              <a:t>Don’t do this.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59BD52-D456-432A-A68D-439AB3E2D6BA}"/>
              </a:ext>
            </a:extLst>
          </p:cNvPr>
          <p:cNvSpPr/>
          <p:nvPr/>
        </p:nvSpPr>
        <p:spPr>
          <a:xfrm>
            <a:off x="3469907" y="6402896"/>
            <a:ext cx="55970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For more, check out: </a:t>
            </a:r>
          </a:p>
          <a:p>
            <a:pPr algn="r"/>
            <a:r>
              <a:rPr lang="en-US" sz="1100" dirty="0">
                <a:solidFill>
                  <a:srgbClr val="0462C1"/>
                </a:solidFill>
                <a:latin typeface="Calibri" panose="020F0502020204030204" pitchFamily="34" charset="0"/>
              </a:rPr>
              <a:t>http://lifehacker.com/learn-the-basics-of-color-theory-to-know-what-looks-goo-1608972072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8ECBE8-81FA-489B-91AF-C7F130569E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01"/>
          <a:stretch/>
        </p:blipFill>
        <p:spPr>
          <a:xfrm>
            <a:off x="665717" y="1347733"/>
            <a:ext cx="1450407" cy="1091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A11D0D-2DF8-41A5-92FF-C5CED6854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124" y="1366697"/>
            <a:ext cx="1579978" cy="10325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BDBFE1-7250-4846-84EE-FC989D385BEA}"/>
              </a:ext>
            </a:extLst>
          </p:cNvPr>
          <p:cNvSpPr/>
          <p:nvPr/>
        </p:nvSpPr>
        <p:spPr>
          <a:xfrm>
            <a:off x="589166" y="2479424"/>
            <a:ext cx="3453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EMOTIONAL associations! Some semi-born out through research.</a:t>
            </a:r>
          </a:p>
          <a:p>
            <a:r>
              <a:rPr lang="en-US" sz="1200" dirty="0">
                <a:latin typeface="Calibri" panose="020F0502020204030204" pitchFamily="34" charset="0"/>
              </a:rPr>
              <a:t>Also: </a:t>
            </a:r>
            <a:r>
              <a:rPr lang="en-US" sz="1200" u="sng" dirty="0">
                <a:solidFill>
                  <a:srgbClr val="006FC0"/>
                </a:solidFill>
                <a:latin typeface="Calibri" panose="020F0502020204030204" pitchFamily="34" charset="0"/>
              </a:rPr>
              <a:t>LINKS</a:t>
            </a:r>
            <a:r>
              <a:rPr lang="en-US" sz="1200" dirty="0">
                <a:solidFill>
                  <a:srgbClr val="006FC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(and </a:t>
            </a:r>
            <a:r>
              <a:rPr lang="en-US" sz="1200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visited</a:t>
            </a:r>
            <a:r>
              <a:rPr lang="en-US" sz="1200" dirty="0">
                <a:latin typeface="Calibri" panose="020F0502020204030204" pitchFamily="34" charset="0"/>
              </a:rPr>
              <a:t> ones, etc.)</a:t>
            </a:r>
          </a:p>
          <a:p>
            <a:r>
              <a:rPr lang="en-US" sz="1200" dirty="0">
                <a:latin typeface="Calibri" panose="020F0502020204030204" pitchFamily="34" charset="0"/>
              </a:rPr>
              <a:t>Note how this PPT theme messes w/ this.</a:t>
            </a:r>
            <a:endParaRPr lang="en-US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F4DF11-0A24-498C-9D50-295124E5CEF8}"/>
              </a:ext>
            </a:extLst>
          </p:cNvPr>
          <p:cNvSpPr/>
          <p:nvPr/>
        </p:nvSpPr>
        <p:spPr>
          <a:xfrm>
            <a:off x="2263307" y="2096885"/>
            <a:ext cx="1492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A6A6A6"/>
                </a:solidFill>
                <a:latin typeface="Calibri" panose="020F0502020204030204" pitchFamily="34" charset="0"/>
              </a:rPr>
              <a:t>Aposematism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8FDDD1-A76A-4FEF-85F2-3C44DAA96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2756" y="1413370"/>
            <a:ext cx="1053553" cy="10452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D5493F-984E-4C70-B4EE-093F92A6DD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035" y="1413371"/>
            <a:ext cx="1235588" cy="102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7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A4CAFB-1099-4C8C-B8A0-A63D7FEB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in Base 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3D5F5-D859-4354-9078-AEF70CEAE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births</a:t>
            </a:r>
          </a:p>
        </p:txBody>
      </p:sp>
    </p:spTree>
    <p:extLst>
      <p:ext uri="{BB962C8B-B14F-4D97-AF65-F5344CB8AC3E}">
        <p14:creationId xmlns:p14="http://schemas.microsoft.com/office/powerpoint/2010/main" val="556266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F511F73-C043-4D46-9ADD-93B8947DF5BD}"/>
              </a:ext>
            </a:extLst>
          </p:cNvPr>
          <p:cNvSpPr/>
          <p:nvPr/>
        </p:nvSpPr>
        <p:spPr>
          <a:xfrm>
            <a:off x="375635" y="1589593"/>
            <a:ext cx="84024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Simplicity							Proximity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Similarity							Enclosure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Closure								Continuity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Connection							Figure &amp; </a:t>
            </a:r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									Ground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81B81-FC11-4945-8511-FA9878D6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6276"/>
          </a:xfrm>
        </p:spPr>
        <p:txBody>
          <a:bodyPr>
            <a:normAutofit/>
          </a:bodyPr>
          <a:lstStyle/>
          <a:p>
            <a:r>
              <a:rPr lang="en-US" sz="3600" dirty="0"/>
              <a:t>Gestalt Principles of Visual Perception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F5C241-E0B6-4424-90C1-995564BFD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127" y="1524593"/>
            <a:ext cx="1695291" cy="668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DE908F-1665-47DD-85CD-D6C079C6D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012" y="1632184"/>
            <a:ext cx="384803" cy="347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92CDBD-C5FC-41BB-8D64-6B7D71724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819" y="2635798"/>
            <a:ext cx="666401" cy="617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21D378-F31C-4790-AD23-5F2FB3527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681" y="2738351"/>
            <a:ext cx="1426199" cy="608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8D472F-C23E-4C65-A765-224A70C01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1194" y="3867667"/>
            <a:ext cx="1109079" cy="624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AF73FF-3EEE-48F3-A990-267EAB8A60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5098" y="3867667"/>
            <a:ext cx="1440639" cy="710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1992A2-0E34-4177-A3DA-C19AB28A9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9147" y="3849569"/>
            <a:ext cx="1885418" cy="6172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313A40-A35D-44CB-8924-E881624A65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0481" y="5009074"/>
            <a:ext cx="1254581" cy="9507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E0B46C-FA91-4784-B2A8-544F5EB8BE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0228" y="5215889"/>
            <a:ext cx="532457" cy="803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947F5B-5793-48BD-B3C0-3371F8888E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8757" y="5296292"/>
            <a:ext cx="1066836" cy="511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E3C3C2-53DD-4618-BE95-FEE368B52D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0303" y="1572190"/>
            <a:ext cx="697617" cy="4670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93307C9-2EDD-4215-B9A0-8E346E9BDB88}"/>
              </a:ext>
            </a:extLst>
          </p:cNvPr>
          <p:cNvSpPr/>
          <p:nvPr/>
        </p:nvSpPr>
        <p:spPr>
          <a:xfrm>
            <a:off x="381770" y="6166457"/>
            <a:ext cx="826171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462C1"/>
                </a:solidFill>
                <a:latin typeface="Calibri" panose="020F0502020204030204" pitchFamily="34" charset="0"/>
              </a:rPr>
              <a:t>http://graphicdesign.spokanefalls.edu/tutorials/process/gestaltprinciples/gestaltprinc.htm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100" dirty="0">
                <a:solidFill>
                  <a:srgbClr val="0462C1"/>
                </a:solidFill>
                <a:latin typeface="Calibri" panose="020F0502020204030204" pitchFamily="34" charset="0"/>
              </a:rPr>
              <a:t>http://www.smashingmagazine.com/2014/03/design-principles-visual-perception-and-the-principles-of-gestalt/</a:t>
            </a:r>
          </a:p>
          <a:p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PS I’m leaving some out!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30369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6200-9674-45F9-90A2-01C63498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with a Grammar of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1003-8028-41E2-AD04-C64055065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(R: ggplot2, and other things)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Data! 	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 shape (long/wide) &amp; statistical transforms sometimes required.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dplyr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:: in two weeks!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Aesthetic “mappings”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e.g. x position in space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var1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, colorvar2, shapevar3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Geometries 	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column, bar, boxplot…  violin, map, </a:t>
            </a:r>
            <a:r>
              <a:rPr lang="en-US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slopegraph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, etc.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Scales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Coordinate Systems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Positional adjustments (tweaks)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Facets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(small multiples)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71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6D730-0AD7-450E-87E8-04D5BDC9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2DE87-3089-4910-9BB5-3373155BD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ggplot2!</a:t>
            </a:r>
          </a:p>
        </p:txBody>
      </p:sp>
    </p:spTree>
    <p:extLst>
      <p:ext uri="{BB962C8B-B14F-4D97-AF65-F5344CB8AC3E}">
        <p14:creationId xmlns:p14="http://schemas.microsoft.com/office/powerpoint/2010/main" val="100127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C013-0B56-4DA0-90C7-831E6106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FBEBD-A17E-4724-8002-D3C2BE827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</a:rPr>
              <a:t>Why R for graphics?</a:t>
            </a:r>
            <a:br>
              <a:rPr lang="en-US" u="sng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Fast, flexible, etc. Yes, you get super powers. 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</a:rPr>
              <a:t>Why (not) base R for graphics?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Want to take advantage of human higher abstraction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3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722E-FA4D-4930-958C-6F0BE24A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D82B0-847B-421A-8659-9E462B39D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Generally two flavors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Functions that accept raw data (like vectors) as arguments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Functions that accept more complex objects (like tables, models, shapefiles) built from data</a:t>
            </a:r>
          </a:p>
        </p:txBody>
      </p:sp>
    </p:spTree>
    <p:extLst>
      <p:ext uri="{BB962C8B-B14F-4D97-AF65-F5344CB8AC3E}">
        <p14:creationId xmlns:p14="http://schemas.microsoft.com/office/powerpoint/2010/main" val="216806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196"/>
            <a:ext cx="7514323" cy="1325563"/>
          </a:xfrm>
        </p:spPr>
        <p:txBody>
          <a:bodyPr/>
          <a:lstStyle/>
          <a:p>
            <a:r>
              <a:rPr lang="en-US" dirty="0"/>
              <a:t>Key Functions for Base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Main functions</a:t>
            </a:r>
          </a:p>
          <a:p>
            <a:pPr marL="0" indent="0">
              <a:buNone/>
            </a:pPr>
            <a:r>
              <a:rPr lang="en-US" dirty="0"/>
              <a:t>plot() 	multitool</a:t>
            </a:r>
          </a:p>
          <a:p>
            <a:pPr marL="0" indent="0">
              <a:buNone/>
            </a:pPr>
            <a:r>
              <a:rPr lang="en-US" dirty="0" err="1"/>
              <a:t>hist</a:t>
            </a:r>
            <a:r>
              <a:rPr lang="en-US" dirty="0"/>
              <a:t>()	</a:t>
            </a:r>
            <a:r>
              <a:rPr lang="en-US" dirty="0" err="1"/>
              <a:t>barplot</a:t>
            </a:r>
            <a:r>
              <a:rPr lang="en-US" dirty="0"/>
              <a:t>()	boxplot()	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u="sng" dirty="0"/>
              <a:t>Parameters</a:t>
            </a:r>
          </a:p>
          <a:p>
            <a:pPr marL="0" indent="0">
              <a:buNone/>
            </a:pPr>
            <a:r>
              <a:rPr lang="en-US" dirty="0"/>
              <a:t>col=, </a:t>
            </a:r>
            <a:r>
              <a:rPr lang="en-US" dirty="0" err="1"/>
              <a:t>xlab</a:t>
            </a:r>
            <a:r>
              <a:rPr lang="en-US" dirty="0"/>
              <a:t>=, </a:t>
            </a:r>
            <a:r>
              <a:rPr lang="en-US" dirty="0" err="1"/>
              <a:t>ylab</a:t>
            </a:r>
            <a:r>
              <a:rPr lang="en-US" dirty="0"/>
              <a:t>=, </a:t>
            </a:r>
            <a:r>
              <a:rPr lang="en-US" dirty="0" err="1"/>
              <a:t>pch</a:t>
            </a:r>
            <a:r>
              <a:rPr lang="en-US" dirty="0"/>
              <a:t>=, main=</a:t>
            </a:r>
          </a:p>
          <a:p>
            <a:pPr marL="0" indent="0">
              <a:buNone/>
            </a:pPr>
            <a:r>
              <a:rPr lang="en-US" dirty="0"/>
              <a:t>(point character.)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Helpful data helpers</a:t>
            </a:r>
          </a:p>
          <a:p>
            <a:pPr marL="0" indent="0">
              <a:buNone/>
            </a:pPr>
            <a:r>
              <a:rPr lang="en-US" dirty="0"/>
              <a:t>jitter()		density()</a:t>
            </a:r>
          </a:p>
        </p:txBody>
      </p:sp>
    </p:spTree>
    <p:extLst>
      <p:ext uri="{BB962C8B-B14F-4D97-AF65-F5344CB8AC3E}">
        <p14:creationId xmlns:p14="http://schemas.microsoft.com/office/powerpoint/2010/main" val="29150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196"/>
            <a:ext cx="7514323" cy="1325563"/>
          </a:xfrm>
        </p:spPr>
        <p:txBody>
          <a:bodyPr/>
          <a:lstStyle/>
          <a:p>
            <a:r>
              <a:rPr lang="en-US" dirty="0"/>
              <a:t>Let’s 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Create a </a:t>
            </a:r>
            <a:r>
              <a:rPr lang="en-US" b="1" dirty="0"/>
              <a:t>scatterplot </a:t>
            </a:r>
            <a:r>
              <a:rPr lang="en-US" dirty="0"/>
              <a:t>of </a:t>
            </a:r>
            <a:r>
              <a:rPr lang="en-US" dirty="0" err="1"/>
              <a:t>wksgest</a:t>
            </a:r>
            <a:r>
              <a:rPr lang="en-US" dirty="0"/>
              <a:t> and mage using plot.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D’oh</a:t>
            </a:r>
            <a:r>
              <a:rPr lang="en-US" dirty="0"/>
              <a:t>! </a:t>
            </a:r>
            <a:r>
              <a:rPr lang="en-US" b="1" dirty="0" err="1"/>
              <a:t>Overplotting</a:t>
            </a:r>
            <a:r>
              <a:rPr lang="en-US" dirty="0"/>
              <a:t>! Use the jitter() function to help.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Let’s try </a:t>
            </a:r>
            <a:r>
              <a:rPr lang="en-US" b="1" dirty="0"/>
              <a:t>colors</a:t>
            </a:r>
            <a:r>
              <a:rPr lang="en-US" dirty="0"/>
              <a:t>. Create an empty vector called </a:t>
            </a:r>
            <a:r>
              <a:rPr lang="en-US" dirty="0" err="1"/>
              <a:t>my_colors</a:t>
            </a:r>
            <a:r>
              <a:rPr lang="en-US" dirty="0"/>
              <a:t> of the same length as other variables using rep() and length() or </a:t>
            </a:r>
            <a:r>
              <a:rPr lang="en-US" dirty="0" err="1"/>
              <a:t>nrow</a:t>
            </a:r>
            <a:r>
              <a:rPr lang="en-US" dirty="0"/>
              <a:t>().</a:t>
            </a:r>
          </a:p>
          <a:p>
            <a:pPr marL="514350" indent="-514350">
              <a:buAutoNum type="arabicPeriod"/>
            </a:pPr>
            <a:r>
              <a:rPr lang="en-US" dirty="0"/>
              <a:t>Using square brackets, assign “red” or “blue” to </a:t>
            </a:r>
            <a:r>
              <a:rPr lang="en-US" dirty="0" err="1"/>
              <a:t>my_colors</a:t>
            </a:r>
            <a:r>
              <a:rPr lang="en-US" dirty="0"/>
              <a:t> when </a:t>
            </a:r>
            <a:r>
              <a:rPr lang="en-US" dirty="0" err="1"/>
              <a:t>cigdur</a:t>
            </a:r>
            <a:r>
              <a:rPr lang="en-US" dirty="0"/>
              <a:t> is “Y” or ”N” respectively.</a:t>
            </a:r>
          </a:p>
          <a:p>
            <a:pPr marL="514350" indent="-514350">
              <a:buAutoNum type="arabicPeriod"/>
            </a:pPr>
            <a:r>
              <a:rPr lang="en-US" dirty="0"/>
              <a:t>Use plot() with col=</a:t>
            </a:r>
            <a:r>
              <a:rPr lang="en-US" dirty="0" err="1"/>
              <a:t>my_colors</a:t>
            </a:r>
            <a:r>
              <a:rPr lang="en-US" dirty="0"/>
              <a:t> argument to plot with colors.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78E725-A34F-45F9-A87D-E2DC3DCC234F}"/>
              </a:ext>
            </a:extLst>
          </p:cNvPr>
          <p:cNvSpPr/>
          <p:nvPr/>
        </p:nvSpPr>
        <p:spPr>
          <a:xfrm>
            <a:off x="374440" y="75530"/>
            <a:ext cx="855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Please note: there are faster, more intuitive ways to do all of this right around the corner!</a:t>
            </a:r>
          </a:p>
        </p:txBody>
      </p:sp>
    </p:spTree>
    <p:extLst>
      <p:ext uri="{BB962C8B-B14F-4D97-AF65-F5344CB8AC3E}">
        <p14:creationId xmlns:p14="http://schemas.microsoft.com/office/powerpoint/2010/main" val="171330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196"/>
            <a:ext cx="7514323" cy="1325563"/>
          </a:xfrm>
        </p:spPr>
        <p:txBody>
          <a:bodyPr/>
          <a:lstStyle/>
          <a:p>
            <a:r>
              <a:rPr lang="en-US" dirty="0"/>
              <a:t>Let’s Try: scatterplots,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 startAt="6"/>
            </a:pPr>
            <a:r>
              <a:rPr lang="en-US" dirty="0"/>
              <a:t>Put a </a:t>
            </a:r>
            <a:r>
              <a:rPr lang="en-US" b="1" dirty="0"/>
              <a:t>title </a:t>
            </a:r>
            <a:r>
              <a:rPr lang="en-US" dirty="0"/>
              <a:t>on the graph using the “main=” argument to plot().</a:t>
            </a:r>
          </a:p>
          <a:p>
            <a:pPr marL="514350" indent="-514350">
              <a:buAutoNum type="arabicPeriod" startAt="6"/>
            </a:pPr>
            <a:r>
              <a:rPr lang="en-US" dirty="0"/>
              <a:t>Add </a:t>
            </a:r>
            <a:r>
              <a:rPr lang="en-US" b="1" dirty="0"/>
              <a:t>x and y labels </a:t>
            </a:r>
            <a:r>
              <a:rPr lang="en-US" dirty="0"/>
              <a:t>using </a:t>
            </a:r>
            <a:r>
              <a:rPr lang="en-US" dirty="0" err="1"/>
              <a:t>xlab</a:t>
            </a:r>
            <a:r>
              <a:rPr lang="en-US" dirty="0"/>
              <a:t> and </a:t>
            </a:r>
            <a:r>
              <a:rPr lang="en-US" dirty="0" err="1"/>
              <a:t>ylab</a:t>
            </a:r>
            <a:r>
              <a:rPr lang="en-US" dirty="0"/>
              <a:t> arguments to plot().</a:t>
            </a:r>
          </a:p>
          <a:p>
            <a:pPr marL="514350" indent="-514350">
              <a:buAutoNum type="arabicPeriod" startAt="6"/>
            </a:pPr>
            <a:r>
              <a:rPr lang="en-US" dirty="0"/>
              <a:t>Change the </a:t>
            </a:r>
            <a:r>
              <a:rPr lang="en-US" b="1" dirty="0"/>
              <a:t>marker type </a:t>
            </a:r>
            <a:r>
              <a:rPr lang="en-US" dirty="0"/>
              <a:t>using the </a:t>
            </a:r>
            <a:r>
              <a:rPr lang="en-US" dirty="0" err="1"/>
              <a:t>pch</a:t>
            </a:r>
            <a:r>
              <a:rPr lang="en-US" dirty="0"/>
              <a:t>= option (try “.”, or google for numeric options that translate to symbols.</a:t>
            </a:r>
          </a:p>
          <a:p>
            <a:pPr marL="514350" indent="-514350">
              <a:buAutoNum type="arabicPeriod" startAt="6"/>
            </a:pPr>
            <a:endParaRPr lang="en-US" dirty="0"/>
          </a:p>
          <a:p>
            <a:pPr marL="514350" indent="-514350">
              <a:buAutoNum type="arabicPeriod" startAt="6"/>
            </a:pPr>
            <a:r>
              <a:rPr lang="en-US" dirty="0"/>
              <a:t>Let’s add another “layer” with the points(), lines() or </a:t>
            </a:r>
            <a:r>
              <a:rPr lang="en-US" dirty="0" err="1"/>
              <a:t>abline</a:t>
            </a:r>
            <a:r>
              <a:rPr lang="en-US" dirty="0"/>
              <a:t>(). Calculate the mean of each variable and place this </a:t>
            </a:r>
            <a:r>
              <a:rPr lang="en-US" b="1" dirty="0"/>
              <a:t>point</a:t>
            </a:r>
            <a:r>
              <a:rPr lang="en-US" dirty="0"/>
              <a:t> on the graph using points(). </a:t>
            </a:r>
          </a:p>
          <a:p>
            <a:pPr marL="514350" indent="-514350">
              <a:buAutoNum type="arabicPeriod" startAt="6"/>
            </a:pPr>
            <a:r>
              <a:rPr lang="en-US" dirty="0"/>
              <a:t>Place a green vertical and horizontal dashed </a:t>
            </a:r>
            <a:r>
              <a:rPr lang="en-US" b="1" dirty="0"/>
              <a:t>line</a:t>
            </a:r>
            <a:r>
              <a:rPr lang="en-US" dirty="0"/>
              <a:t> on the graph using </a:t>
            </a:r>
            <a:r>
              <a:rPr lang="en-US" dirty="0" err="1"/>
              <a:t>abline</a:t>
            </a:r>
            <a:r>
              <a:rPr lang="en-US" dirty="0"/>
              <a:t> and the col and </a:t>
            </a:r>
            <a:r>
              <a:rPr lang="en-US" dirty="0" err="1"/>
              <a:t>lty</a:t>
            </a:r>
            <a:r>
              <a:rPr lang="en-US" dirty="0"/>
              <a:t> parameters.</a:t>
            </a:r>
          </a:p>
          <a:p>
            <a:pPr marL="514350" indent="-514350">
              <a:buAutoNum type="arabicPeriod" startAt="6"/>
            </a:pPr>
            <a:endParaRPr lang="en-US" dirty="0"/>
          </a:p>
          <a:p>
            <a:pPr marL="514350" indent="-514350">
              <a:buAutoNum type="arabicPeriod" startAt="6"/>
            </a:pPr>
            <a:r>
              <a:rPr lang="en-US" dirty="0"/>
              <a:t>Now </a:t>
            </a:r>
            <a:r>
              <a:rPr lang="en-US" b="1" dirty="0"/>
              <a:t>save</a:t>
            </a:r>
            <a:r>
              <a:rPr lang="en-US" dirty="0"/>
              <a:t> the plot by placing pdf(“plot.pdf”) before plotting functions and then </a:t>
            </a:r>
            <a:r>
              <a:rPr lang="en-US" dirty="0" err="1"/>
              <a:t>dev.off</a:t>
            </a:r>
            <a:r>
              <a:rPr lang="en-US" dirty="0"/>
              <a:t>() afterwards</a:t>
            </a:r>
          </a:p>
          <a:p>
            <a:pPr marL="514350" indent="-514350">
              <a:buAutoNum type="arabicPeriod" startAt="6"/>
            </a:pPr>
            <a:endParaRPr lang="en-US" dirty="0"/>
          </a:p>
        </p:txBody>
      </p:sp>
      <p:sp>
        <p:nvSpPr>
          <p:cNvPr id="5" name="AutoShape 2" descr="pch table">
            <a:extLst>
              <a:ext uri="{FF2B5EF4-FFF2-40B4-BE49-F238E27FC236}">
                <a16:creationId xmlns:a16="http://schemas.microsoft.com/office/drawing/2014/main" id="{EEF39C70-AA01-408A-B134-573C204ABC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9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196"/>
            <a:ext cx="7514323" cy="1325563"/>
          </a:xfrm>
        </p:spPr>
        <p:txBody>
          <a:bodyPr/>
          <a:lstStyle/>
          <a:p>
            <a:r>
              <a:rPr lang="en-US" dirty="0"/>
              <a:t>Let’s Try : other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Create a boxplot of mage using …boxplot()!</a:t>
            </a:r>
          </a:p>
          <a:p>
            <a:pPr marL="514350" indent="-514350">
              <a:buAutoNum type="arabicPeriod"/>
            </a:pPr>
            <a:r>
              <a:rPr lang="en-US" dirty="0"/>
              <a:t>Create a histogram of </a:t>
            </a:r>
            <a:r>
              <a:rPr lang="en-US" dirty="0" err="1"/>
              <a:t>mdif</a:t>
            </a:r>
            <a:r>
              <a:rPr lang="en-US" dirty="0"/>
              <a:t> using </a:t>
            </a:r>
            <a:r>
              <a:rPr lang="en-US" dirty="0" err="1"/>
              <a:t>hist</a:t>
            </a:r>
            <a:r>
              <a:rPr lang="en-US" dirty="0"/>
              <a:t>(). Change breaks=0:100</a:t>
            </a:r>
          </a:p>
          <a:p>
            <a:pPr marL="514350" indent="-514350">
              <a:buAutoNum type="arabicPeriod"/>
            </a:pPr>
            <a:r>
              <a:rPr lang="en-US" dirty="0"/>
              <a:t>Create a table of mage and plot() and </a:t>
            </a:r>
            <a:r>
              <a:rPr lang="en-US" dirty="0" err="1"/>
              <a:t>barplot</a:t>
            </a:r>
            <a:r>
              <a:rPr lang="en-US" dirty="0"/>
              <a:t>() it.</a:t>
            </a:r>
          </a:p>
          <a:p>
            <a:pPr marL="514350" indent="-514350">
              <a:buAutoNum type="arabicPeriod"/>
            </a:pPr>
            <a:r>
              <a:rPr lang="en-US" dirty="0"/>
              <a:t>Create a table of </a:t>
            </a:r>
            <a:r>
              <a:rPr lang="en-US" dirty="0" err="1"/>
              <a:t>cigdur</a:t>
            </a:r>
            <a:r>
              <a:rPr lang="en-US" dirty="0"/>
              <a:t> vs. pnc5; plot() and </a:t>
            </a:r>
            <a:r>
              <a:rPr lang="en-US" dirty="0" err="1"/>
              <a:t>barplot</a:t>
            </a:r>
            <a:r>
              <a:rPr lang="en-US" dirty="0"/>
              <a:t>() again.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Create a sample() of the dataset with 1000 random points and a few columns, then plot() it.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Create a boxplot of mage </a:t>
            </a:r>
            <a:r>
              <a:rPr lang="en-US" i="1" u="sng" dirty="0"/>
              <a:t>by</a:t>
            </a:r>
            <a:r>
              <a:rPr lang="en-US" dirty="0"/>
              <a:t> </a:t>
            </a:r>
            <a:r>
              <a:rPr lang="en-US" dirty="0" err="1"/>
              <a:t>preterm_f</a:t>
            </a:r>
            <a:r>
              <a:rPr lang="en-US" dirty="0"/>
              <a:t> or pnc5_f or </a:t>
            </a:r>
            <a:r>
              <a:rPr lang="en-US" dirty="0" err="1"/>
              <a:t>cigdur_f</a:t>
            </a:r>
            <a:r>
              <a:rPr lang="en-US" dirty="0"/>
              <a:t> using the ~ operator.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Plot the density() of mage.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49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1144</TotalTime>
  <Words>1508</Words>
  <Application>Microsoft Office PowerPoint</Application>
  <PresentationFormat>On-screen Show (4:3)</PresentationFormat>
  <Paragraphs>255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 Theme</vt:lpstr>
      <vt:lpstr>Graphical Descriptives  in (Base) R</vt:lpstr>
      <vt:lpstr>Today’s Overview</vt:lpstr>
      <vt:lpstr>Graphics in Base R</vt:lpstr>
      <vt:lpstr>Base Graphics</vt:lpstr>
      <vt:lpstr>Base Graphics</vt:lpstr>
      <vt:lpstr>Key Functions for Base Graphics</vt:lpstr>
      <vt:lpstr>Let’s Try</vt:lpstr>
      <vt:lpstr>Let’s Try: scatterplots, cont.</vt:lpstr>
      <vt:lpstr>Let’s Try : other plots</vt:lpstr>
      <vt:lpstr>Answers</vt:lpstr>
      <vt:lpstr>Resources</vt:lpstr>
      <vt:lpstr>Homework 1</vt:lpstr>
      <vt:lpstr>Graphics on HW1</vt:lpstr>
      <vt:lpstr>Recoding race/ethnicity</vt:lpstr>
      <vt:lpstr>Let’s Try : recoding race</vt:lpstr>
      <vt:lpstr>Answers</vt:lpstr>
      <vt:lpstr>Info-Viz Theory</vt:lpstr>
      <vt:lpstr>Why Graphics</vt:lpstr>
      <vt:lpstr>High Level</vt:lpstr>
      <vt:lpstr>High Level</vt:lpstr>
      <vt:lpstr>Graphical Excellence</vt:lpstr>
      <vt:lpstr>Graphical Integrity</vt:lpstr>
      <vt:lpstr>PowerPoint Presentation</vt:lpstr>
      <vt:lpstr>PowerPoint Presentation</vt:lpstr>
      <vt:lpstr>PowerPoint Presentation</vt:lpstr>
      <vt:lpstr>Low Level</vt:lpstr>
      <vt:lpstr>(Some) Pre-attentive attributes of visual perception</vt:lpstr>
      <vt:lpstr>1: Color Group Language</vt:lpstr>
      <vt:lpstr>Color is: Meaningful (A Priori)</vt:lpstr>
      <vt:lpstr>Gestalt Principles of Visual Perception</vt:lpstr>
      <vt:lpstr>Think with a Grammar of Graphics</vt:lpstr>
      <vt:lpstr>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Descriptives in R</dc:title>
  <dc:creator>Sara Levintow</dc:creator>
  <cp:lastModifiedBy>Mike D Fliss</cp:lastModifiedBy>
  <cp:revision>51</cp:revision>
  <dcterms:created xsi:type="dcterms:W3CDTF">2017-09-08T12:37:11Z</dcterms:created>
  <dcterms:modified xsi:type="dcterms:W3CDTF">2017-09-13T14:10:44Z</dcterms:modified>
</cp:coreProperties>
</file>