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0"/>
  </p:notesMasterIdLst>
  <p:sldIdLst>
    <p:sldId id="256" r:id="rId2"/>
    <p:sldId id="338" r:id="rId3"/>
    <p:sldId id="295" r:id="rId4"/>
    <p:sldId id="300" r:id="rId5"/>
    <p:sldId id="326" r:id="rId6"/>
    <p:sldId id="321" r:id="rId7"/>
    <p:sldId id="322" r:id="rId8"/>
    <p:sldId id="324" r:id="rId9"/>
    <p:sldId id="302" r:id="rId10"/>
    <p:sldId id="328" r:id="rId11"/>
    <p:sldId id="303" r:id="rId12"/>
    <p:sldId id="312" r:id="rId13"/>
    <p:sldId id="323" r:id="rId14"/>
    <p:sldId id="341" r:id="rId15"/>
    <p:sldId id="342" r:id="rId16"/>
    <p:sldId id="345" r:id="rId17"/>
    <p:sldId id="343" r:id="rId18"/>
    <p:sldId id="344" r:id="rId19"/>
    <p:sldId id="329" r:id="rId20"/>
    <p:sldId id="330" r:id="rId21"/>
    <p:sldId id="337" r:id="rId22"/>
    <p:sldId id="332" r:id="rId23"/>
    <p:sldId id="333" r:id="rId24"/>
    <p:sldId id="334" r:id="rId25"/>
    <p:sldId id="335" r:id="rId26"/>
    <p:sldId id="336" r:id="rId27"/>
    <p:sldId id="339" r:id="rId28"/>
    <p:sldId id="29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03" autoAdjust="0"/>
    <p:restoredTop sz="90180"/>
  </p:normalViewPr>
  <p:slideViewPr>
    <p:cSldViewPr snapToGrid="0" snapToObjects="1">
      <p:cViewPr varScale="1">
        <p:scale>
          <a:sx n="97" d="100"/>
          <a:sy n="97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77AD1-D0D6-2844-A950-D6862B7187E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93027-984C-BF48-A3CA-58C1B8BB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22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93027-984C-BF48-A3CA-58C1B8BB25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93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93027-984C-BF48-A3CA-58C1B8BB25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91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93027-984C-BF48-A3CA-58C1B8BB25E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57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93027-984C-BF48-A3CA-58C1B8BB25E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32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93027-984C-BF48-A3CA-58C1B8BB25E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71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93027-984C-BF48-A3CA-58C1B8BB25E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87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93027-984C-BF48-A3CA-58C1B8BB25E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95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93027-984C-BF48-A3CA-58C1B8BB25E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63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7385-53EF-8149-B6EA-DA6A76F6D4C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9995-563D-504C-A013-732E51D7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55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7385-53EF-8149-B6EA-DA6A76F6D4C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9995-563D-504C-A013-732E51D7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89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7385-53EF-8149-B6EA-DA6A76F6D4C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9995-563D-504C-A013-732E51D7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0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7385-53EF-8149-B6EA-DA6A76F6D4C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9995-563D-504C-A013-732E51D7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7385-53EF-8149-B6EA-DA6A76F6D4C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9995-563D-504C-A013-732E51D7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2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7385-53EF-8149-B6EA-DA6A76F6D4C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9995-563D-504C-A013-732E51D7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4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7385-53EF-8149-B6EA-DA6A76F6D4C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9995-563D-504C-A013-732E51D7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75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7385-53EF-8149-B6EA-DA6A76F6D4C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9995-563D-504C-A013-732E51D7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7385-53EF-8149-B6EA-DA6A76F6D4C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9995-563D-504C-A013-732E51D7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0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7385-53EF-8149-B6EA-DA6A76F6D4C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9995-563D-504C-A013-732E51D7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1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7385-53EF-8149-B6EA-DA6A76F6D4C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9995-563D-504C-A013-732E51D7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6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7385-53EF-8149-B6EA-DA6A76F6D4C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59995-563D-504C-A013-732E51D7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1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studio.com/wp-content/uploads/2015/03/ggplot2-cheatsheet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cran.r-project.org/web/packages/ggthemes/vignettes/ggtheme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chartmaker.visualisingdata.com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98677"/>
            <a:ext cx="9144000" cy="1081558"/>
          </a:xfrm>
        </p:spPr>
        <p:txBody>
          <a:bodyPr>
            <a:normAutofit/>
          </a:bodyPr>
          <a:lstStyle/>
          <a:p>
            <a:r>
              <a:rPr lang="en-US" dirty="0"/>
              <a:t>ggplot2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6148"/>
            <a:ext cx="9144000" cy="1194814"/>
          </a:xfrm>
        </p:spPr>
        <p:txBody>
          <a:bodyPr>
            <a:normAutofit/>
          </a:bodyPr>
          <a:lstStyle/>
          <a:p>
            <a:r>
              <a:rPr lang="en-US" sz="3000" dirty="0"/>
              <a:t>EPID 799C</a:t>
            </a:r>
          </a:p>
          <a:p>
            <a:r>
              <a:rPr lang="en-US" sz="3000" dirty="0"/>
              <a:t>Mon Sep 18 2017</a:t>
            </a:r>
          </a:p>
        </p:txBody>
      </p:sp>
    </p:spTree>
    <p:extLst>
      <p:ext uri="{BB962C8B-B14F-4D97-AF65-F5344CB8AC3E}">
        <p14:creationId xmlns:p14="http://schemas.microsoft.com/office/powerpoint/2010/main" val="283659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6CC1C-FACE-47FD-A59E-4E785943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geoms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698FC-49AB-4464-930C-30726E205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023359"/>
            <a:ext cx="1752490" cy="21536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…and many more in sister packages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2A8578-CCFC-4D2D-B0E0-AB64D0C9D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140" y="0"/>
            <a:ext cx="67628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107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0196"/>
            <a:ext cx="7514323" cy="1325563"/>
          </a:xfrm>
        </p:spPr>
        <p:txBody>
          <a:bodyPr/>
          <a:lstStyle/>
          <a:p>
            <a:r>
              <a:rPr lang="en-US" dirty="0"/>
              <a:t>Let’s Try: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Create a </a:t>
            </a:r>
            <a:r>
              <a:rPr lang="en-US" b="1" dirty="0"/>
              <a:t>scatterplot </a:t>
            </a:r>
            <a:r>
              <a:rPr lang="en-US" dirty="0"/>
              <a:t>of </a:t>
            </a:r>
            <a:r>
              <a:rPr lang="en-US" dirty="0" err="1"/>
              <a:t>wksgest</a:t>
            </a:r>
            <a:r>
              <a:rPr lang="en-US" dirty="0"/>
              <a:t> and mage using </a:t>
            </a:r>
            <a:r>
              <a:rPr lang="en-US" dirty="0" err="1"/>
              <a:t>ggplot</a:t>
            </a:r>
            <a:r>
              <a:rPr lang="en-US" dirty="0"/>
              <a:t> and </a:t>
            </a:r>
            <a:r>
              <a:rPr lang="en-US" dirty="0" err="1"/>
              <a:t>geom_point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D’oh</a:t>
            </a:r>
            <a:r>
              <a:rPr lang="en-US" dirty="0"/>
              <a:t>! </a:t>
            </a:r>
            <a:r>
              <a:rPr lang="en-US" b="1" dirty="0" err="1"/>
              <a:t>Overplotting</a:t>
            </a:r>
            <a:r>
              <a:rPr lang="en-US" dirty="0"/>
              <a:t>! Use the </a:t>
            </a:r>
            <a:r>
              <a:rPr lang="en-US" dirty="0" err="1"/>
              <a:t>geom_jitter</a:t>
            </a:r>
            <a:r>
              <a:rPr lang="en-US" dirty="0"/>
              <a:t>() geometry instead.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Let’s try </a:t>
            </a:r>
            <a:r>
              <a:rPr lang="en-US" b="1" dirty="0"/>
              <a:t>colors</a:t>
            </a:r>
            <a:r>
              <a:rPr lang="en-US" dirty="0"/>
              <a:t>. Map </a:t>
            </a:r>
            <a:r>
              <a:rPr lang="en-US" dirty="0" err="1"/>
              <a:t>cigdur</a:t>
            </a:r>
            <a:r>
              <a:rPr lang="en-US" dirty="0"/>
              <a:t> to color. That’s it!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Fancier: change color to </a:t>
            </a:r>
            <a:r>
              <a:rPr lang="en-US" dirty="0" err="1"/>
              <a:t>preterm_f</a:t>
            </a:r>
            <a:r>
              <a:rPr lang="en-US" dirty="0"/>
              <a:t>, change the point character to a “.”, and set alpha = 0.1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00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err="1"/>
              <a:t>ggplot</a:t>
            </a:r>
            <a:r>
              <a:rPr lang="en-US" sz="1600" dirty="0"/>
              <a:t>(births)+</a:t>
            </a:r>
            <a:r>
              <a:rPr lang="en-US" sz="1600" dirty="0" err="1"/>
              <a:t>geom_point</a:t>
            </a:r>
            <a:r>
              <a:rPr lang="en-US" sz="1600" dirty="0"/>
              <a:t>(</a:t>
            </a:r>
            <a:r>
              <a:rPr lang="en-US" sz="1600" dirty="0" err="1"/>
              <a:t>aes</a:t>
            </a:r>
            <a:r>
              <a:rPr lang="en-US" sz="1600" dirty="0"/>
              <a:t>(</a:t>
            </a:r>
            <a:r>
              <a:rPr lang="en-US" sz="1600" dirty="0" err="1"/>
              <a:t>wksgest</a:t>
            </a:r>
            <a:r>
              <a:rPr lang="en-US" sz="1600" dirty="0"/>
              <a:t>, mage))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err="1"/>
              <a:t>ggplot</a:t>
            </a:r>
            <a:r>
              <a:rPr lang="en-US" sz="1600" dirty="0"/>
              <a:t>(births)+</a:t>
            </a:r>
            <a:r>
              <a:rPr lang="en-US" sz="1600" dirty="0" err="1"/>
              <a:t>geom_jitter</a:t>
            </a:r>
            <a:r>
              <a:rPr lang="en-US" sz="1600" dirty="0"/>
              <a:t>(</a:t>
            </a:r>
            <a:r>
              <a:rPr lang="en-US" sz="1600" dirty="0" err="1"/>
              <a:t>aes</a:t>
            </a:r>
            <a:r>
              <a:rPr lang="en-US" sz="1600" dirty="0"/>
              <a:t>(</a:t>
            </a:r>
            <a:r>
              <a:rPr lang="en-US" sz="1600" dirty="0" err="1"/>
              <a:t>wksgest</a:t>
            </a:r>
            <a:r>
              <a:rPr lang="en-US" sz="1600" dirty="0"/>
              <a:t>, mage))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err="1"/>
              <a:t>ggplot</a:t>
            </a:r>
            <a:r>
              <a:rPr lang="en-US" sz="1600" dirty="0"/>
              <a:t>(births)+</a:t>
            </a:r>
            <a:r>
              <a:rPr lang="en-US" sz="1600" dirty="0" err="1"/>
              <a:t>geom_jitter</a:t>
            </a:r>
            <a:r>
              <a:rPr lang="en-US" sz="1600" dirty="0"/>
              <a:t>(</a:t>
            </a:r>
            <a:r>
              <a:rPr lang="en-US" sz="1600" dirty="0" err="1"/>
              <a:t>aes</a:t>
            </a:r>
            <a:r>
              <a:rPr lang="en-US" sz="1600" dirty="0"/>
              <a:t>(</a:t>
            </a:r>
            <a:r>
              <a:rPr lang="en-US" sz="1600" dirty="0" err="1"/>
              <a:t>wksgest</a:t>
            </a:r>
            <a:r>
              <a:rPr lang="en-US" sz="1600" dirty="0"/>
              <a:t>, mage, color=</a:t>
            </a:r>
            <a:r>
              <a:rPr lang="en-US" sz="1600" dirty="0" err="1"/>
              <a:t>cigdur</a:t>
            </a:r>
            <a:r>
              <a:rPr lang="en-US" sz="1600" dirty="0"/>
              <a:t>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err="1"/>
              <a:t>ggplot</a:t>
            </a:r>
            <a:r>
              <a:rPr lang="en-US" sz="1600" dirty="0"/>
              <a:t>(births)+</a:t>
            </a:r>
            <a:r>
              <a:rPr lang="en-US" sz="1600" dirty="0" err="1"/>
              <a:t>geom_jitter</a:t>
            </a:r>
            <a:r>
              <a:rPr lang="en-US" sz="1600" dirty="0"/>
              <a:t>(</a:t>
            </a:r>
            <a:r>
              <a:rPr lang="en-US" sz="1600" dirty="0" err="1"/>
              <a:t>aes</a:t>
            </a:r>
            <a:r>
              <a:rPr lang="en-US" sz="1600" dirty="0"/>
              <a:t>(</a:t>
            </a:r>
            <a:r>
              <a:rPr lang="en-US" sz="1600" dirty="0" err="1"/>
              <a:t>wksgest</a:t>
            </a:r>
            <a:r>
              <a:rPr lang="en-US" sz="1600" dirty="0"/>
              <a:t>, mage, color=</a:t>
            </a:r>
            <a:r>
              <a:rPr lang="en-US" sz="1600" dirty="0" err="1"/>
              <a:t>preterm_f</a:t>
            </a:r>
            <a:r>
              <a:rPr lang="en-US" sz="1600" dirty="0"/>
              <a:t>), </a:t>
            </a:r>
            <a:r>
              <a:rPr lang="en-US" sz="1600" dirty="0" err="1"/>
              <a:t>pch</a:t>
            </a:r>
            <a:r>
              <a:rPr lang="en-US" sz="1600" dirty="0"/>
              <a:t>=".", alpha=0.2)</a:t>
            </a:r>
          </a:p>
        </p:txBody>
      </p:sp>
    </p:spTree>
    <p:extLst>
      <p:ext uri="{BB962C8B-B14F-4D97-AF65-F5344CB8AC3E}">
        <p14:creationId xmlns:p14="http://schemas.microsoft.com/office/powerpoint/2010/main" val="1524869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48565-2EE2-41DD-BF0A-F78A37374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E6186-26E4-4209-8D2D-E88611F32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Cheatsheet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https://www.rstudio.com/wp-content/uploads/2015/03/ggplot2-cheatsheet.pdf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... Or right in </a:t>
            </a:r>
            <a:r>
              <a:rPr lang="en-US" dirty="0" err="1"/>
              <a:t>RStudio</a:t>
            </a:r>
            <a:r>
              <a:rPr lang="en-US" dirty="0"/>
              <a:t>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37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0196"/>
            <a:ext cx="7514323" cy="1325563"/>
          </a:xfrm>
        </p:spPr>
        <p:txBody>
          <a:bodyPr/>
          <a:lstStyle/>
          <a:p>
            <a:r>
              <a:rPr lang="en-US" dirty="0"/>
              <a:t>Let’s Try: Exploring geometries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Pick a few </a:t>
            </a:r>
            <a:r>
              <a:rPr lang="en-US" b="1" dirty="0"/>
              <a:t>variables of interest </a:t>
            </a:r>
            <a:r>
              <a:rPr lang="en-US" dirty="0"/>
              <a:t>from the raw variables of interest…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mdif</a:t>
            </a:r>
            <a:r>
              <a:rPr lang="en-US" dirty="0"/>
              <a:t>		</a:t>
            </a:r>
            <a:r>
              <a:rPr lang="en-US" dirty="0" err="1"/>
              <a:t>wksgest</a:t>
            </a:r>
            <a:r>
              <a:rPr lang="en-US" dirty="0"/>
              <a:t>		mage		</a:t>
            </a:r>
            <a:r>
              <a:rPr lang="en-US" dirty="0" err="1"/>
              <a:t>mrace</a:t>
            </a:r>
            <a:r>
              <a:rPr lang="en-US" dirty="0"/>
              <a:t>	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methnic</a:t>
            </a:r>
            <a:r>
              <a:rPr lang="en-US" dirty="0"/>
              <a:t>		</a:t>
            </a:r>
            <a:r>
              <a:rPr lang="en-US" dirty="0" err="1"/>
              <a:t>cigdur</a:t>
            </a:r>
            <a:r>
              <a:rPr lang="en-US" dirty="0"/>
              <a:t>		cores		</a:t>
            </a:r>
            <a:br>
              <a:rPr lang="en-US" dirty="0"/>
            </a:br>
            <a:br>
              <a:rPr lang="en-US" dirty="0"/>
            </a:br>
            <a:r>
              <a:rPr lang="en-US" dirty="0"/>
              <a:t>…or our recoded versions! </a:t>
            </a:r>
            <a:br>
              <a:rPr lang="en-US" dirty="0"/>
            </a:br>
            <a:r>
              <a:rPr lang="en-US" dirty="0"/>
              <a:t>	pnc5_f		</a:t>
            </a:r>
            <a:r>
              <a:rPr lang="en-US" dirty="0" err="1"/>
              <a:t>preterm_f</a:t>
            </a:r>
            <a:r>
              <a:rPr lang="en-US" dirty="0"/>
              <a:t>	</a:t>
            </a:r>
            <a:r>
              <a:rPr lang="en-US" dirty="0" err="1"/>
              <a:t>raceeth</a:t>
            </a:r>
            <a:endParaRPr 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Pick a </a:t>
            </a:r>
            <a:r>
              <a:rPr lang="en-US" b="1" dirty="0"/>
              <a:t>relevant geometry </a:t>
            </a:r>
            <a:r>
              <a:rPr lang="en-US" dirty="0"/>
              <a:t>from the cheat sheet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Run the </a:t>
            </a:r>
            <a:r>
              <a:rPr lang="en-US" b="1" dirty="0"/>
              <a:t>example geometry </a:t>
            </a:r>
            <a:r>
              <a:rPr lang="en-US" dirty="0"/>
              <a:t>using the supplied ggplot2 dataset (e.g. diamonds, economics, mpg, iris)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Create a </a:t>
            </a:r>
            <a:r>
              <a:rPr lang="en-US" b="1" dirty="0"/>
              <a:t>comparable graph using the births dataset </a:t>
            </a:r>
            <a:r>
              <a:rPr lang="en-US" dirty="0"/>
              <a:t>by mapping your variables onto one or more aesthetic elements: e.g. X, y, color, fill, shape, group, </a:t>
            </a:r>
            <a:r>
              <a:rPr lang="en-US" dirty="0" err="1"/>
              <a:t>linetype</a:t>
            </a:r>
            <a:r>
              <a:rPr lang="en-US" dirty="0"/>
              <a:t>, size, weight, alpha</a:t>
            </a:r>
            <a:br>
              <a:rPr lang="en-US" dirty="0"/>
            </a:b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58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Various!</a:t>
            </a:r>
          </a:p>
        </p:txBody>
      </p:sp>
    </p:spTree>
    <p:extLst>
      <p:ext uri="{BB962C8B-B14F-4D97-AF65-F5344CB8AC3E}">
        <p14:creationId xmlns:p14="http://schemas.microsoft.com/office/powerpoint/2010/main" val="2594127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86984-9C60-4E95-A547-7FB3B14F5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5510"/>
            <a:ext cx="7886700" cy="4741453"/>
          </a:xfrm>
        </p:spPr>
        <p:txBody>
          <a:bodyPr>
            <a:normAutofit/>
          </a:bodyPr>
          <a:lstStyle/>
          <a:p>
            <a:r>
              <a:rPr lang="en-US" dirty="0"/>
              <a:t>Facets take an R formula object (</a:t>
            </a:r>
            <a:r>
              <a:rPr lang="en-US" dirty="0" err="1"/>
              <a:t>e.g</a:t>
            </a:r>
            <a:r>
              <a:rPr lang="en-US" dirty="0"/>
              <a:t> . ~ x, y ~ x) and split your graph into small multiples based on that.</a:t>
            </a:r>
          </a:p>
          <a:p>
            <a:r>
              <a:rPr lang="en-US" dirty="0"/>
              <a:t>Can also “free the scales” so they aren’t shared across plots.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600" dirty="0" err="1"/>
              <a:t>ggplot</a:t>
            </a:r>
            <a:r>
              <a:rPr lang="en-US" sz="1600" dirty="0"/>
              <a:t>(births, </a:t>
            </a:r>
            <a:r>
              <a:rPr lang="en-US" sz="1600" dirty="0" err="1"/>
              <a:t>aes</a:t>
            </a:r>
            <a:r>
              <a:rPr lang="en-US" sz="1600" dirty="0"/>
              <a:t>(mage, </a:t>
            </a:r>
            <a:r>
              <a:rPr lang="en-US" sz="1600" dirty="0" err="1"/>
              <a:t>wksgest</a:t>
            </a:r>
            <a:r>
              <a:rPr lang="en-US" sz="1600" dirty="0"/>
              <a:t>))+</a:t>
            </a:r>
          </a:p>
          <a:p>
            <a:pPr marL="0" indent="0">
              <a:buNone/>
            </a:pPr>
            <a:r>
              <a:rPr lang="en-US" sz="1600" dirty="0"/>
              <a:t>  </a:t>
            </a:r>
            <a:r>
              <a:rPr lang="en-US" sz="1600" dirty="0" err="1"/>
              <a:t>geom_jitter</a:t>
            </a:r>
            <a:r>
              <a:rPr lang="en-US" sz="1600" dirty="0"/>
              <a:t>(</a:t>
            </a:r>
            <a:r>
              <a:rPr lang="en-US" sz="1600" dirty="0" err="1"/>
              <a:t>aes</a:t>
            </a:r>
            <a:r>
              <a:rPr lang="en-US" sz="1600" dirty="0"/>
              <a:t>(color=</a:t>
            </a:r>
            <a:r>
              <a:rPr lang="en-US" sz="1600" dirty="0" err="1"/>
              <a:t>preterm_f</a:t>
            </a:r>
            <a:r>
              <a:rPr lang="en-US" sz="1600" dirty="0"/>
              <a:t>), </a:t>
            </a:r>
            <a:r>
              <a:rPr lang="en-US" sz="1600" dirty="0" err="1"/>
              <a:t>pch</a:t>
            </a:r>
            <a:r>
              <a:rPr lang="en-US" sz="1600" dirty="0"/>
              <a:t>=".", alpha=0.2)+</a:t>
            </a:r>
          </a:p>
          <a:p>
            <a:pPr marL="0" indent="0">
              <a:buNone/>
            </a:pPr>
            <a:r>
              <a:rPr lang="en-US" sz="1600" dirty="0"/>
              <a:t>  </a:t>
            </a:r>
            <a:r>
              <a:rPr lang="en-US" sz="1600" dirty="0" err="1"/>
              <a:t>geom_smooth</a:t>
            </a:r>
            <a:r>
              <a:rPr lang="en-US" sz="1600" dirty="0"/>
              <a:t>()+  </a:t>
            </a:r>
            <a:r>
              <a:rPr lang="en-US" sz="1600" dirty="0" err="1"/>
              <a:t>facet_grid</a:t>
            </a:r>
            <a:r>
              <a:rPr lang="en-US" sz="1600" dirty="0"/>
              <a:t>( ~ </a:t>
            </a:r>
            <a:r>
              <a:rPr lang="en-US" sz="1600" dirty="0" err="1"/>
              <a:t>raceeth_f</a:t>
            </a:r>
            <a:r>
              <a:rPr lang="en-US" sz="1600" dirty="0"/>
              <a:t>)</a:t>
            </a:r>
          </a:p>
          <a:p>
            <a:pPr marL="0" indent="0">
              <a:buNone/>
            </a:pPr>
            <a:endParaRPr lang="en-US" sz="1200" dirty="0"/>
          </a:p>
          <a:p>
            <a:endParaRPr lang="en-US" sz="12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E97451D-834A-44B0-B0D5-8E573CB34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Facets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F5F7E8C-F7B2-42EC-8AE5-8CA4AF3FD8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31" y="4757285"/>
            <a:ext cx="9038095" cy="19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7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86984-9C60-4E95-A547-7FB3B14F5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283242"/>
            <a:ext cx="7886700" cy="1893720"/>
          </a:xfrm>
        </p:spPr>
        <p:txBody>
          <a:bodyPr>
            <a:normAutofit/>
          </a:bodyPr>
          <a:lstStyle/>
          <a:p>
            <a:r>
              <a:rPr lang="en-US" sz="2000" dirty="0"/>
              <a:t>Change the theme with </a:t>
            </a:r>
            <a:r>
              <a:rPr lang="en-US" sz="2000" dirty="0" err="1"/>
              <a:t>theme_NAME</a:t>
            </a:r>
            <a:r>
              <a:rPr lang="en-US" sz="2000" dirty="0"/>
              <a:t>(), e.g. </a:t>
            </a:r>
            <a:r>
              <a:rPr lang="en-US" sz="2000" dirty="0" err="1"/>
              <a:t>theme_minimal</a:t>
            </a:r>
            <a:r>
              <a:rPr lang="en-US" sz="2000" dirty="0"/>
              <a:t>().</a:t>
            </a:r>
          </a:p>
          <a:p>
            <a:r>
              <a:rPr lang="en-US" sz="2000" dirty="0"/>
              <a:t>Can define your own themes, or tweak existing ones.</a:t>
            </a:r>
          </a:p>
          <a:p>
            <a:r>
              <a:rPr lang="en-US" sz="2000" dirty="0"/>
              <a:t>See </a:t>
            </a:r>
            <a:r>
              <a:rPr lang="en-US" sz="2000" dirty="0">
                <a:hlinkClick r:id="rId2"/>
              </a:rPr>
              <a:t>https://cran.r-project.org/web/packages/ggthemes/vignettes/ggthemes.html</a:t>
            </a:r>
            <a:r>
              <a:rPr lang="en-US" sz="2000" dirty="0"/>
              <a:t> for more themes.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E97451D-834A-44B0-B0D5-8E573CB34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4A4659-6125-4A89-A5A1-9CF8E0484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32565"/>
            <a:ext cx="9144000" cy="207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906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86984-9C60-4E95-A547-7FB3B14F5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Sometimes we need to transform our data to get at the question we have in mind.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e.g. What is the relationship of preterm birth and maternal age?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E97451D-834A-44B0-B0D5-8E573CB34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data</a:t>
            </a:r>
          </a:p>
        </p:txBody>
      </p:sp>
    </p:spTree>
    <p:extLst>
      <p:ext uri="{BB962C8B-B14F-4D97-AF65-F5344CB8AC3E}">
        <p14:creationId xmlns:p14="http://schemas.microsoft.com/office/powerpoint/2010/main" val="400503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0196"/>
            <a:ext cx="7514323" cy="1325563"/>
          </a:xfrm>
        </p:spPr>
        <p:txBody>
          <a:bodyPr/>
          <a:lstStyle/>
          <a:p>
            <a:r>
              <a:rPr lang="en-US" dirty="0"/>
              <a:t>Let’s Try: </a:t>
            </a:r>
            <a:r>
              <a:rPr lang="en-US" dirty="0" err="1"/>
              <a:t>ggplots</a:t>
            </a:r>
            <a:r>
              <a:rPr lang="en-US" dirty="0"/>
              <a:t> from new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Create a plot of the relationship of preterm birth and maternal age using: </a:t>
            </a:r>
            <a:br>
              <a:rPr lang="en-US" dirty="0"/>
            </a:br>
            <a:r>
              <a:rPr lang="en-US" sz="2200" dirty="0" err="1"/>
              <a:t>ggplot</a:t>
            </a:r>
            <a:r>
              <a:rPr lang="en-US" sz="2200" dirty="0"/>
              <a:t>(births)+</a:t>
            </a:r>
            <a:br>
              <a:rPr lang="en-US" sz="2200" dirty="0"/>
            </a:br>
            <a:r>
              <a:rPr lang="en-US" sz="2200" dirty="0"/>
              <a:t>  </a:t>
            </a:r>
            <a:r>
              <a:rPr lang="en-US" sz="2200" dirty="0" err="1"/>
              <a:t>geom_histogram</a:t>
            </a:r>
            <a:r>
              <a:rPr lang="en-US" sz="2200" dirty="0"/>
              <a:t>(</a:t>
            </a:r>
            <a:r>
              <a:rPr lang="en-US" sz="2200" dirty="0" err="1"/>
              <a:t>aes</a:t>
            </a:r>
            <a:r>
              <a:rPr lang="en-US" sz="2200" dirty="0"/>
              <a:t>(x=mage, fill=</a:t>
            </a:r>
            <a:r>
              <a:rPr lang="en-US" sz="2200" dirty="0" err="1"/>
              <a:t>preterm_f</a:t>
            </a:r>
            <a:r>
              <a:rPr lang="en-US" sz="2200" dirty="0"/>
              <a:t>), position="fill")</a:t>
            </a:r>
            <a:br>
              <a:rPr lang="en-US" sz="2200" dirty="0"/>
            </a:b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OK, but </a:t>
            </a:r>
            <a:r>
              <a:rPr lang="en-US" dirty="0" err="1"/>
              <a:t>ew</a:t>
            </a:r>
            <a:r>
              <a:rPr lang="en-US" dirty="0"/>
              <a:t>. Let’s create a new dataset to plot with. Create a plot of the relationship of preterm birth and maternal age.</a:t>
            </a:r>
          </a:p>
          <a:p>
            <a:pPr marL="457200" lvl="1" indent="0">
              <a:buNone/>
            </a:pPr>
            <a:r>
              <a:rPr lang="en-US" sz="2200" i="1" dirty="0"/>
              <a:t>Hint: </a:t>
            </a:r>
            <a:r>
              <a:rPr lang="en-US" sz="2200" i="1" dirty="0" err="1"/>
              <a:t>dplyr</a:t>
            </a:r>
            <a:r>
              <a:rPr lang="en-US" sz="2200" i="1" dirty="0"/>
              <a:t> will make this easy. But for now, use the table function and </a:t>
            </a:r>
            <a:r>
              <a:rPr lang="en-US" sz="2200" i="1" dirty="0" err="1"/>
              <a:t>data.frame</a:t>
            </a:r>
            <a:r>
              <a:rPr lang="en-US" sz="2200" i="1" dirty="0"/>
              <a:t> functions to create a </a:t>
            </a:r>
            <a:r>
              <a:rPr lang="en-US" sz="2200" i="1" dirty="0" err="1"/>
              <a:t>data.frame</a:t>
            </a:r>
            <a:r>
              <a:rPr lang="en-US" sz="2200" i="1" dirty="0"/>
              <a:t> with a column for each maternal age, the number of births, and the percent preterm.</a:t>
            </a:r>
          </a:p>
          <a:p>
            <a:pPr marL="457200" lvl="1" indent="0">
              <a:buNone/>
            </a:pPr>
            <a:r>
              <a:rPr lang="en-US" i="1" dirty="0"/>
              <a:t>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Challenge: Sew a </a:t>
            </a:r>
            <a:r>
              <a:rPr lang="en-US" dirty="0" err="1"/>
              <a:t>dplyr</a:t>
            </a:r>
            <a:r>
              <a:rPr lang="en-US" dirty="0"/>
              <a:t> statement to a </a:t>
            </a:r>
            <a:r>
              <a:rPr lang="en-US" dirty="0" err="1"/>
              <a:t>ggplot</a:t>
            </a:r>
            <a:r>
              <a:rPr lang="en-US" dirty="0"/>
              <a:t> statement all in one go. </a:t>
            </a:r>
            <a:br>
              <a:rPr lang="en-US" dirty="0"/>
            </a:br>
            <a:r>
              <a:rPr lang="en-US" sz="2200" i="1" dirty="0"/>
              <a:t>Hint %&gt;% … %&gt;% ….+ …+ … +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146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Today’s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</a:t>
            </a:r>
            <a:r>
              <a:rPr lang="en-US" b="1" dirty="0" err="1"/>
              <a:t>ggplot</a:t>
            </a:r>
            <a:r>
              <a:rPr lang="en-US" b="1" dirty="0"/>
              <a:t> package: </a:t>
            </a:r>
            <a:r>
              <a:rPr lang="en-US" dirty="0"/>
              <a:t>Basic Syntax</a:t>
            </a:r>
          </a:p>
          <a:p>
            <a:endParaRPr lang="en-US" dirty="0"/>
          </a:p>
          <a:p>
            <a:r>
              <a:rPr lang="en-US" b="1" dirty="0"/>
              <a:t>Homework 1</a:t>
            </a:r>
            <a:r>
              <a:rPr lang="en-US" dirty="0"/>
              <a:t>: due Wed 9/20</a:t>
            </a:r>
            <a:br>
              <a:rPr lang="en-US" dirty="0"/>
            </a:br>
            <a:r>
              <a:rPr lang="en-US" i="1" dirty="0"/>
              <a:t>notes: </a:t>
            </a:r>
            <a:br>
              <a:rPr lang="en-US" i="1" dirty="0"/>
            </a:br>
            <a:r>
              <a:rPr lang="en-US" dirty="0"/>
              <a:t>&lt;20 weeks considered not viable, exclude</a:t>
            </a:r>
            <a:br>
              <a:rPr lang="en-US" dirty="0"/>
            </a:br>
            <a:r>
              <a:rPr lang="en-US" dirty="0"/>
              <a:t>by “recode as missing”, we mean NA.</a:t>
            </a:r>
          </a:p>
          <a:p>
            <a:endParaRPr lang="en-US" dirty="0"/>
          </a:p>
          <a:p>
            <a:r>
              <a:rPr lang="en-US" b="1" dirty="0"/>
              <a:t>Homework 2</a:t>
            </a:r>
            <a:r>
              <a:rPr lang="en-US" dirty="0"/>
              <a:t>: Out this week, starting today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28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133" y="2454441"/>
            <a:ext cx="8615781" cy="372252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t1 = table(</a:t>
            </a:r>
            <a:r>
              <a:rPr lang="en-US" sz="1600" dirty="0" err="1"/>
              <a:t>births$mage</a:t>
            </a:r>
            <a:r>
              <a:rPr lang="en-US" sz="1600" dirty="0"/>
              <a:t>, </a:t>
            </a:r>
            <a:r>
              <a:rPr lang="en-US" sz="1600" dirty="0" err="1"/>
              <a:t>births$preterm</a:t>
            </a:r>
            <a:r>
              <a:rPr lang="en-US" sz="1600" dirty="0"/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err="1"/>
              <a:t>mage_df</a:t>
            </a:r>
            <a:r>
              <a:rPr lang="en-US" sz="1600" dirty="0"/>
              <a:t> = </a:t>
            </a:r>
            <a:r>
              <a:rPr lang="en-US" sz="1600" dirty="0" err="1"/>
              <a:t>data.frame</a:t>
            </a:r>
            <a:r>
              <a:rPr lang="en-US" sz="1600" dirty="0"/>
              <a:t>(mage = </a:t>
            </a:r>
            <a:r>
              <a:rPr lang="en-US" sz="1600" dirty="0" err="1"/>
              <a:t>as.numeric</a:t>
            </a:r>
            <a:r>
              <a:rPr lang="en-US" sz="1600" dirty="0"/>
              <a:t>(</a:t>
            </a:r>
            <a:r>
              <a:rPr lang="en-US" sz="1600" dirty="0" err="1"/>
              <a:t>row.names</a:t>
            </a:r>
            <a:r>
              <a:rPr lang="en-US" sz="1600" dirty="0"/>
              <a:t>(t1)), </a:t>
            </a:r>
            <a:r>
              <a:rPr lang="en-US" sz="1600" dirty="0" err="1"/>
              <a:t>n_preterm</a:t>
            </a:r>
            <a:r>
              <a:rPr lang="en-US" sz="1600" dirty="0"/>
              <a:t> = t1[,2], total = t1[,1] + t1[,2])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err="1"/>
              <a:t>mage_df$pct_preterm</a:t>
            </a:r>
            <a:r>
              <a:rPr lang="en-US" sz="1600" dirty="0"/>
              <a:t> = </a:t>
            </a:r>
            <a:r>
              <a:rPr lang="en-US" sz="1600" dirty="0" err="1"/>
              <a:t>mage_df$n_preterm</a:t>
            </a:r>
            <a:r>
              <a:rPr lang="en-US" sz="1600" dirty="0"/>
              <a:t> / </a:t>
            </a:r>
            <a:r>
              <a:rPr lang="en-US" sz="1600" dirty="0" err="1"/>
              <a:t>mage_df$total</a:t>
            </a:r>
            <a:r>
              <a:rPr lang="en-US" sz="1600" dirty="0"/>
              <a:t> * 100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err="1"/>
              <a:t>ggplot</a:t>
            </a:r>
            <a:r>
              <a:rPr lang="en-US" sz="1600" dirty="0"/>
              <a:t>(</a:t>
            </a:r>
            <a:r>
              <a:rPr lang="en-US" sz="1600" dirty="0" err="1"/>
              <a:t>mage_df</a:t>
            </a:r>
            <a:r>
              <a:rPr lang="en-US" sz="1600" dirty="0"/>
              <a:t>, </a:t>
            </a:r>
            <a:r>
              <a:rPr lang="en-US" sz="1600" dirty="0" err="1"/>
              <a:t>aes</a:t>
            </a:r>
            <a:r>
              <a:rPr lang="en-US" sz="1600" dirty="0"/>
              <a:t>(mage, </a:t>
            </a:r>
            <a:r>
              <a:rPr lang="en-US" sz="1600" dirty="0" err="1"/>
              <a:t>pct_preterm</a:t>
            </a:r>
            <a:r>
              <a:rPr lang="en-US" sz="1600" dirty="0"/>
              <a:t>))+</a:t>
            </a:r>
            <a:r>
              <a:rPr lang="en-US" sz="1600" dirty="0" err="1"/>
              <a:t>geom_point</a:t>
            </a:r>
            <a:r>
              <a:rPr lang="en-US" sz="1600" dirty="0"/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err="1"/>
              <a:t>ggplot</a:t>
            </a:r>
            <a:r>
              <a:rPr lang="en-US" sz="1600" dirty="0"/>
              <a:t>(</a:t>
            </a:r>
            <a:r>
              <a:rPr lang="en-US" sz="1600" dirty="0" err="1"/>
              <a:t>mage_df</a:t>
            </a:r>
            <a:r>
              <a:rPr lang="en-US" sz="1600" dirty="0"/>
              <a:t>, </a:t>
            </a:r>
            <a:r>
              <a:rPr lang="en-US" sz="1600" dirty="0" err="1"/>
              <a:t>aes</a:t>
            </a:r>
            <a:r>
              <a:rPr lang="en-US" sz="1600" dirty="0"/>
              <a:t>(mage, </a:t>
            </a:r>
            <a:r>
              <a:rPr lang="en-US" sz="1600" dirty="0" err="1"/>
              <a:t>pct_preterm</a:t>
            </a:r>
            <a:r>
              <a:rPr lang="en-US" sz="1600" dirty="0"/>
              <a:t>))+</a:t>
            </a:r>
            <a:r>
              <a:rPr lang="en-US" sz="1600" dirty="0" err="1"/>
              <a:t>geom_point</a:t>
            </a:r>
            <a:r>
              <a:rPr lang="en-US" sz="1600" dirty="0"/>
              <a:t>(</a:t>
            </a:r>
            <a:r>
              <a:rPr lang="en-US" sz="1600" dirty="0" err="1"/>
              <a:t>aes</a:t>
            </a:r>
            <a:r>
              <a:rPr lang="en-US" sz="1600" dirty="0"/>
              <a:t>(size=total))+</a:t>
            </a:r>
            <a:r>
              <a:rPr lang="en-US" sz="1600" dirty="0" err="1"/>
              <a:t>geom_smooth</a:t>
            </a:r>
            <a:r>
              <a:rPr lang="en-US" sz="1600" dirty="0"/>
              <a:t>(color="blue")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err="1"/>
              <a:t>ggplot</a:t>
            </a:r>
            <a:r>
              <a:rPr lang="en-US" sz="1600" dirty="0"/>
              <a:t>(</a:t>
            </a:r>
            <a:r>
              <a:rPr lang="en-US" sz="1600" dirty="0" err="1"/>
              <a:t>mage_df</a:t>
            </a:r>
            <a:r>
              <a:rPr lang="en-US" sz="1600" dirty="0"/>
              <a:t>, </a:t>
            </a:r>
            <a:r>
              <a:rPr lang="en-US" sz="1600" dirty="0" err="1"/>
              <a:t>aes</a:t>
            </a:r>
            <a:r>
              <a:rPr lang="en-US" sz="1600" dirty="0"/>
              <a:t>(mage, </a:t>
            </a:r>
            <a:r>
              <a:rPr lang="en-US" sz="1600" dirty="0" err="1"/>
              <a:t>pct_preterm</a:t>
            </a:r>
            <a:r>
              <a:rPr lang="en-US" sz="1600" dirty="0"/>
              <a:t>))+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  </a:t>
            </a:r>
            <a:r>
              <a:rPr lang="en-US" sz="1600" dirty="0" err="1"/>
              <a:t>geom_point</a:t>
            </a:r>
            <a:r>
              <a:rPr lang="en-US" sz="1600" dirty="0"/>
              <a:t>(</a:t>
            </a:r>
            <a:r>
              <a:rPr lang="en-US" sz="1600" dirty="0" err="1"/>
              <a:t>aes</a:t>
            </a:r>
            <a:r>
              <a:rPr lang="en-US" sz="1600" dirty="0"/>
              <a:t>(size=total))+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  </a:t>
            </a:r>
            <a:r>
              <a:rPr lang="en-US" sz="1600" dirty="0" err="1"/>
              <a:t>geom_smooth</a:t>
            </a:r>
            <a:r>
              <a:rPr lang="en-US" sz="1600" dirty="0"/>
              <a:t>(</a:t>
            </a:r>
            <a:r>
              <a:rPr lang="en-US" sz="1600" dirty="0" err="1"/>
              <a:t>aes</a:t>
            </a:r>
            <a:r>
              <a:rPr lang="en-US" sz="1600" dirty="0"/>
              <a:t>(weight=total), color="blue")+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  labs(title="% Preterm vs. Maternal Age", x="maternal age", y="% preterm",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       subtitle="Seems to be a quadratic relationship...")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C16AB4-2695-4468-9F50-34569A249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9140" y="153258"/>
            <a:ext cx="3735775" cy="253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528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A4CAFB-1099-4C8C-B8A0-A63D7FEB1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C3D5F5-D859-4354-9078-AEF70CEAEF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Plots coming up</a:t>
            </a:r>
          </a:p>
        </p:txBody>
      </p:sp>
    </p:spTree>
    <p:extLst>
      <p:ext uri="{BB962C8B-B14F-4D97-AF65-F5344CB8AC3E}">
        <p14:creationId xmlns:p14="http://schemas.microsoft.com/office/powerpoint/2010/main" val="2353397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0196"/>
            <a:ext cx="7514323" cy="1325563"/>
          </a:xfrm>
        </p:spPr>
        <p:txBody>
          <a:bodyPr/>
          <a:lstStyle/>
          <a:p>
            <a:r>
              <a:rPr lang="en-US" dirty="0"/>
              <a:t>Plots in HW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397FC9-D385-464E-989A-8FAD1394B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290" y="1825625"/>
            <a:ext cx="706304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04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0196"/>
            <a:ext cx="7514323" cy="1325563"/>
          </a:xfrm>
        </p:spPr>
        <p:txBody>
          <a:bodyPr/>
          <a:lstStyle/>
          <a:p>
            <a:r>
              <a:rPr lang="en-US" dirty="0"/>
              <a:t>Plots in HW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4D94C1-5ACE-4622-8B21-008DE1B0EF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238" y="1825625"/>
            <a:ext cx="6809524" cy="4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696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0196"/>
            <a:ext cx="7514323" cy="1325563"/>
          </a:xfrm>
        </p:spPr>
        <p:txBody>
          <a:bodyPr/>
          <a:lstStyle/>
          <a:p>
            <a:r>
              <a:rPr lang="en-US" dirty="0"/>
              <a:t>Plots in HW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B3B3D4-C423-4645-8E54-421785182D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238" y="2034106"/>
            <a:ext cx="6809524" cy="4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762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0196"/>
            <a:ext cx="7514323" cy="1325563"/>
          </a:xfrm>
        </p:spPr>
        <p:txBody>
          <a:bodyPr/>
          <a:lstStyle/>
          <a:p>
            <a:r>
              <a:rPr lang="en-US" dirty="0"/>
              <a:t>Plots in future HW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E1A936-6749-4A20-95D3-92813A49A3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395" y="1825625"/>
            <a:ext cx="6593209" cy="460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736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0196"/>
            <a:ext cx="7514323" cy="1325563"/>
          </a:xfrm>
        </p:spPr>
        <p:txBody>
          <a:bodyPr/>
          <a:lstStyle/>
          <a:p>
            <a:r>
              <a:rPr lang="en-US" dirty="0"/>
              <a:t>Plots in future HW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55F8EC-F62F-4954-8C17-EA7B536A489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361" b="23621"/>
          <a:stretch/>
        </p:blipFill>
        <p:spPr>
          <a:xfrm>
            <a:off x="876762" y="2608447"/>
            <a:ext cx="7390476" cy="277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336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966B4-38A3-4042-A7B9-5BAE8B6BC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2B8FF-3664-448C-8D62-C52FBEE90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Worth a skim:</a:t>
            </a:r>
            <a:br>
              <a:rPr lang="en-US" dirty="0"/>
            </a:br>
            <a:r>
              <a:rPr lang="en-US" dirty="0">
                <a:hlinkClick r:id="rId2"/>
              </a:rPr>
              <a:t>http://r-statistics.co/Top50-Ggplot2-Visualizations-MasterList-R-Code.html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http://chartmaker.visualisingdata.com/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01314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A4CAFB-1099-4C8C-B8A0-A63D7FEB1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up next in </a:t>
            </a:r>
            <a:r>
              <a:rPr lang="en-US" dirty="0" err="1"/>
              <a:t>ggplot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C3D5F5-D859-4354-9078-AEF70CEAEF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Colors, themes, </a:t>
            </a:r>
            <a:r>
              <a:rPr lang="en-US" dirty="0" err="1"/>
              <a:t>ggplot</a:t>
            </a:r>
            <a:r>
              <a:rPr lang="en-US" dirty="0"/>
              <a:t> extension packages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9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A4CAFB-1099-4C8C-B8A0-A63D7FEB1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Ggplot2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C3D5F5-D859-4354-9078-AEF70CEAEF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Syntax</a:t>
            </a:r>
          </a:p>
        </p:txBody>
      </p:sp>
    </p:spTree>
    <p:extLst>
      <p:ext uri="{BB962C8B-B14F-4D97-AF65-F5344CB8AC3E}">
        <p14:creationId xmlns:p14="http://schemas.microsoft.com/office/powerpoint/2010/main" val="556266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4C013-0B56-4DA0-90C7-831E61068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ggplot</a:t>
            </a:r>
            <a:r>
              <a:rPr lang="en-US" dirty="0"/>
              <a:t>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FBEBD-A17E-4724-8002-D3C2BE827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data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aesthetic mapping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geometric object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statistical transformations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scales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coordinate system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position adjustments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faceting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36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4C013-0B56-4DA0-90C7-831E61068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ggplot</a:t>
            </a:r>
            <a:r>
              <a:rPr lang="en-US" dirty="0"/>
              <a:t>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FBEBD-A17E-4724-8002-D3C2BE827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F38D5F-8C64-43AB-B3C3-BCFDE345C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696" y="1825625"/>
            <a:ext cx="6819079" cy="482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657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C5491-166F-4B98-A222-7122A7CB6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ggplot</a:t>
            </a:r>
            <a:r>
              <a:rPr lang="en-US" dirty="0"/>
              <a:t>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6D642-E584-4627-B4A7-CC097E815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Or minimally, 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 err="1"/>
              <a:t>ggplot</a:t>
            </a:r>
            <a:r>
              <a:rPr lang="en-US" dirty="0"/>
              <a:t>(data=&lt;DATA&gt;)+</a:t>
            </a:r>
            <a:br>
              <a:rPr lang="en-US" dirty="0"/>
            </a:br>
            <a:r>
              <a:rPr lang="en-US" dirty="0"/>
              <a:t>  &lt;GEOM_FUNCTION&gt;(mapping = </a:t>
            </a:r>
            <a:r>
              <a:rPr lang="en-US" dirty="0" err="1"/>
              <a:t>aes</a:t>
            </a:r>
            <a:r>
              <a:rPr lang="en-US" dirty="0"/>
              <a:t>(&lt;MAPPINGS&gt;))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e.g., using mpg dataset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ggplot</a:t>
            </a:r>
            <a:r>
              <a:rPr lang="en-US" dirty="0"/>
              <a:t>(mpg)+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/>
              <a:t>geom_point</a:t>
            </a:r>
            <a:r>
              <a:rPr lang="en-US" dirty="0"/>
              <a:t>(</a:t>
            </a:r>
            <a:r>
              <a:rPr lang="en-US" dirty="0" err="1"/>
              <a:t>aes</a:t>
            </a:r>
            <a:r>
              <a:rPr lang="en-US" dirty="0"/>
              <a:t>(</a:t>
            </a:r>
            <a:r>
              <a:rPr lang="en-US" dirty="0" err="1"/>
              <a:t>displ</a:t>
            </a:r>
            <a:r>
              <a:rPr lang="en-US" dirty="0"/>
              <a:t>, </a:t>
            </a:r>
            <a:r>
              <a:rPr lang="en-US" dirty="0" err="1"/>
              <a:t>hwy</a:t>
            </a:r>
            <a:r>
              <a:rPr lang="en-US" dirty="0"/>
              <a:t>, color=class))</a:t>
            </a:r>
          </a:p>
        </p:txBody>
      </p:sp>
    </p:spTree>
    <p:extLst>
      <p:ext uri="{BB962C8B-B14F-4D97-AF65-F5344CB8AC3E}">
        <p14:creationId xmlns:p14="http://schemas.microsoft.com/office/powerpoint/2010/main" val="2378461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C5491-166F-4B98-A222-7122A7CB6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6D642-E584-4627-B4A7-CC097E815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/>
              <a:t>hist</a:t>
            </a:r>
            <a:r>
              <a:rPr lang="en-US" sz="1800" dirty="0"/>
              <a:t>(</a:t>
            </a:r>
            <a:r>
              <a:rPr lang="en-US" sz="1800" dirty="0" err="1"/>
              <a:t>mpg$cyl</a:t>
            </a:r>
            <a:r>
              <a:rPr lang="en-US" sz="1800" dirty="0"/>
              <a:t>)			</a:t>
            </a:r>
            <a:r>
              <a:rPr lang="en-US" sz="1800" dirty="0" err="1"/>
              <a:t>ggplot</a:t>
            </a:r>
            <a:r>
              <a:rPr lang="en-US" sz="1800" dirty="0"/>
              <a:t>(mpg)+</a:t>
            </a:r>
            <a:r>
              <a:rPr lang="en-US" sz="1800" dirty="0" err="1"/>
              <a:t>geom_histogram</a:t>
            </a:r>
            <a:r>
              <a:rPr lang="en-US" sz="1800" dirty="0"/>
              <a:t>(</a:t>
            </a:r>
            <a:r>
              <a:rPr lang="en-US" sz="1800" dirty="0" err="1"/>
              <a:t>aes</a:t>
            </a:r>
            <a:r>
              <a:rPr lang="en-US" sz="1800" dirty="0"/>
              <a:t>(x=</a:t>
            </a:r>
            <a:r>
              <a:rPr lang="en-US" sz="1800" dirty="0" err="1"/>
              <a:t>cyl</a:t>
            </a:r>
            <a:r>
              <a:rPr lang="en-US" sz="1800" dirty="0"/>
              <a:t>))</a:t>
            </a:r>
          </a:p>
          <a:p>
            <a:pPr marL="0" indent="0">
              <a:buNone/>
            </a:pPr>
            <a:r>
              <a:rPr lang="en-US" sz="1800" dirty="0"/>
              <a:t>				</a:t>
            </a:r>
            <a:r>
              <a:rPr lang="en-US" sz="1800" dirty="0" err="1"/>
              <a:t>ggplot</a:t>
            </a:r>
            <a:r>
              <a:rPr lang="en-US" sz="1800" dirty="0"/>
              <a:t>(mpg, </a:t>
            </a:r>
            <a:r>
              <a:rPr lang="en-US" sz="1800" dirty="0" err="1"/>
              <a:t>aes</a:t>
            </a:r>
            <a:r>
              <a:rPr lang="en-US" sz="1800" dirty="0"/>
              <a:t>(</a:t>
            </a:r>
            <a:r>
              <a:rPr lang="en-US" sz="1800" dirty="0" err="1"/>
              <a:t>cyl</a:t>
            </a:r>
            <a:r>
              <a:rPr lang="en-US" sz="1800" dirty="0"/>
              <a:t>))+</a:t>
            </a:r>
            <a:r>
              <a:rPr lang="en-US" sz="1800" dirty="0" err="1"/>
              <a:t>geom_histogram</a:t>
            </a:r>
            <a:r>
              <a:rPr lang="en-US" sz="1800" dirty="0"/>
              <a:t>()</a:t>
            </a:r>
          </a:p>
          <a:p>
            <a:pPr marL="0" indent="0">
              <a:buNone/>
            </a:pPr>
            <a:r>
              <a:rPr lang="en-US" sz="1800" dirty="0"/>
              <a:t>				</a:t>
            </a:r>
            <a:r>
              <a:rPr lang="en-US" sz="1800" dirty="0" err="1"/>
              <a:t>qplot</a:t>
            </a:r>
            <a:r>
              <a:rPr lang="en-US" sz="1800" dirty="0"/>
              <a:t>(</a:t>
            </a:r>
            <a:r>
              <a:rPr lang="en-US" sz="1800" dirty="0" err="1"/>
              <a:t>mpg$cyl</a:t>
            </a:r>
            <a:r>
              <a:rPr lang="en-US" sz="1800" dirty="0"/>
              <a:t>, </a:t>
            </a:r>
            <a:r>
              <a:rPr lang="en-US" sz="1800" dirty="0" err="1"/>
              <a:t>geom</a:t>
            </a:r>
            <a:r>
              <a:rPr lang="en-US" sz="1800" dirty="0"/>
              <a:t>="histogram")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37FDE9-6015-4DBA-AFD4-F19B16849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0383" y="3111840"/>
            <a:ext cx="4053409" cy="27507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C64D6E0-A36F-49B4-BA5E-F36DD59628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625" y="3448906"/>
            <a:ext cx="3925758" cy="266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175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4649D-026C-49F8-BC83-905FA2266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 </a:t>
            </a:r>
            <a:r>
              <a:rPr lang="en-US" dirty="0" err="1"/>
              <a:t>ggplot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D6652-4EEA-40EE-9CC2-23385715B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r4ds.had.co.nz/visualize_files/figure-html/unnamed-chunk-21-1.png">
            <a:extLst>
              <a:ext uri="{FF2B5EF4-FFF2-40B4-BE49-F238E27FC236}">
                <a16:creationId xmlns:a16="http://schemas.microsoft.com/office/drawing/2014/main" id="{1A98A6F5-0CE0-44DB-A1E2-528D89B19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70" y="1908543"/>
            <a:ext cx="7642459" cy="471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507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E722E-FA4D-4930-958C-6F0BE24AA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D82B0-847B-421A-8659-9E462B39D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Ggplot</a:t>
            </a:r>
            <a:r>
              <a:rPr lang="en-US" dirty="0"/>
              <a:t> likes “long”, well structured </a:t>
            </a:r>
            <a:r>
              <a:rPr lang="en-US" dirty="0" err="1"/>
              <a:t>data.frames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ggplot</a:t>
            </a:r>
            <a:r>
              <a:rPr lang="en-US" dirty="0"/>
              <a:t> “</a:t>
            </a:r>
            <a:r>
              <a:rPr lang="en-US" b="1" dirty="0"/>
              <a:t>stats</a:t>
            </a:r>
            <a:r>
              <a:rPr lang="en-US" dirty="0"/>
              <a:t>” can make quick transformations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dplyr</a:t>
            </a:r>
            <a:r>
              <a:rPr lang="en-US" dirty="0"/>
              <a:t> will help with complicated transformations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tidyr</a:t>
            </a:r>
            <a:r>
              <a:rPr lang="en-US" dirty="0"/>
              <a:t> will help go from wide to long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FCE20E-135F-4D7C-9917-F6B44CB738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00" t="32111" r="11333"/>
          <a:stretch/>
        </p:blipFill>
        <p:spPr>
          <a:xfrm>
            <a:off x="6015789" y="4924778"/>
            <a:ext cx="2901952" cy="125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062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2453</TotalTime>
  <Words>719</Words>
  <Application>Microsoft Office PowerPoint</Application>
  <PresentationFormat>On-screen Show (4:3)</PresentationFormat>
  <Paragraphs>122</Paragraphs>
  <Slides>28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ggplot2 I</vt:lpstr>
      <vt:lpstr>Today’s Overview</vt:lpstr>
      <vt:lpstr>Ggplot2 </vt:lpstr>
      <vt:lpstr>ggplot components</vt:lpstr>
      <vt:lpstr>ggplot components</vt:lpstr>
      <vt:lpstr>ggplot components</vt:lpstr>
      <vt:lpstr>PowerPoint Presentation</vt:lpstr>
      <vt:lpstr>Anatomy of a ggplot</vt:lpstr>
      <vt:lpstr>data</vt:lpstr>
      <vt:lpstr>geoms</vt:lpstr>
      <vt:lpstr>Let’s Try: </vt:lpstr>
      <vt:lpstr>Answers</vt:lpstr>
      <vt:lpstr>PowerPoint Presentation</vt:lpstr>
      <vt:lpstr>Let’s Try: Exploring geometries</vt:lpstr>
      <vt:lpstr>Answers</vt:lpstr>
      <vt:lpstr>Facets</vt:lpstr>
      <vt:lpstr>Themes</vt:lpstr>
      <vt:lpstr>Back to data</vt:lpstr>
      <vt:lpstr>Let’s Try: ggplots from new data</vt:lpstr>
      <vt:lpstr>Answers</vt:lpstr>
      <vt:lpstr>Homework 2</vt:lpstr>
      <vt:lpstr>Plots in HW 2</vt:lpstr>
      <vt:lpstr>Plots in HW 2</vt:lpstr>
      <vt:lpstr>Plots in HW 2</vt:lpstr>
      <vt:lpstr>Plots in future HW</vt:lpstr>
      <vt:lpstr>Plots in future HW</vt:lpstr>
      <vt:lpstr>PowerPoint Presentation</vt:lpstr>
      <vt:lpstr>Coming up next in ggplot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Descriptives in R</dc:title>
  <dc:creator>Sara Levintow</dc:creator>
  <cp:lastModifiedBy>Mike D Fliss</cp:lastModifiedBy>
  <cp:revision>80</cp:revision>
  <dcterms:created xsi:type="dcterms:W3CDTF">2017-09-08T12:37:11Z</dcterms:created>
  <dcterms:modified xsi:type="dcterms:W3CDTF">2017-09-18T15:13:49Z</dcterms:modified>
</cp:coreProperties>
</file>