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7"/>
  </p:notesMasterIdLst>
  <p:sldIdLst>
    <p:sldId id="256" r:id="rId2"/>
    <p:sldId id="330" r:id="rId3"/>
    <p:sldId id="347" r:id="rId4"/>
    <p:sldId id="348" r:id="rId5"/>
    <p:sldId id="349" r:id="rId6"/>
    <p:sldId id="338" r:id="rId7"/>
    <p:sldId id="340" r:id="rId8"/>
    <p:sldId id="336" r:id="rId9"/>
    <p:sldId id="339" r:id="rId10"/>
    <p:sldId id="350" r:id="rId11"/>
    <p:sldId id="337" r:id="rId12"/>
    <p:sldId id="341" r:id="rId13"/>
    <p:sldId id="342" r:id="rId14"/>
    <p:sldId id="343" r:id="rId15"/>
    <p:sldId id="344" r:id="rId16"/>
    <p:sldId id="345" r:id="rId17"/>
    <p:sldId id="346" r:id="rId18"/>
    <p:sldId id="351" r:id="rId19"/>
    <p:sldId id="353" r:id="rId20"/>
    <p:sldId id="355" r:id="rId21"/>
    <p:sldId id="356" r:id="rId22"/>
    <p:sldId id="359" r:id="rId23"/>
    <p:sldId id="357" r:id="rId24"/>
    <p:sldId id="358" r:id="rId25"/>
    <p:sldId id="35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9" autoAdjust="0"/>
    <p:restoredTop sz="96370" autoAdjust="0"/>
  </p:normalViewPr>
  <p:slideViewPr>
    <p:cSldViewPr snapToGrid="0">
      <p:cViewPr>
        <p:scale>
          <a:sx n="100" d="100"/>
          <a:sy n="100" d="100"/>
        </p:scale>
        <p:origin x="3354"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2F7D0-E185-4487-8158-6FAD5F890F11}" type="datetimeFigureOut">
              <a:rPr lang="en-US" smtClean="0"/>
              <a:t>11/5/2017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9510F-B0B8-48E6-A247-5C17B2EDB8AE}" type="slidenum">
              <a:rPr lang="en-US" smtClean="0"/>
              <a:t>‹#›</a:t>
            </a:fld>
            <a:endParaRPr lang="en-US"/>
          </a:p>
        </p:txBody>
      </p:sp>
    </p:spTree>
    <p:extLst>
      <p:ext uri="{BB962C8B-B14F-4D97-AF65-F5344CB8AC3E}">
        <p14:creationId xmlns:p14="http://schemas.microsoft.com/office/powerpoint/2010/main" val="53064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39510F-B0B8-48E6-A247-5C17B2EDB8AE}" type="slidenum">
              <a:rPr lang="en-US" smtClean="0"/>
              <a:t>5</a:t>
            </a:fld>
            <a:endParaRPr lang="en-US"/>
          </a:p>
        </p:txBody>
      </p:sp>
    </p:spTree>
    <p:extLst>
      <p:ext uri="{BB962C8B-B14F-4D97-AF65-F5344CB8AC3E}">
        <p14:creationId xmlns:p14="http://schemas.microsoft.com/office/powerpoint/2010/main" val="1143485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71B664-3B3C-4739-B9E4-44D77CF2BF4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400CE-24F5-48DC-B7D8-CA96899E8939}" type="slidenum">
              <a:rPr lang="en-US" smtClean="0"/>
              <a:t>‹#›</a:t>
            </a:fld>
            <a:endParaRPr lang="en-US"/>
          </a:p>
        </p:txBody>
      </p:sp>
    </p:spTree>
    <p:extLst>
      <p:ext uri="{BB962C8B-B14F-4D97-AF65-F5344CB8AC3E}">
        <p14:creationId xmlns:p14="http://schemas.microsoft.com/office/powerpoint/2010/main" val="1841111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1B664-3B3C-4739-B9E4-44D77CF2BF4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400CE-24F5-48DC-B7D8-CA96899E8939}" type="slidenum">
              <a:rPr lang="en-US" smtClean="0"/>
              <a:t>‹#›</a:t>
            </a:fld>
            <a:endParaRPr lang="en-US"/>
          </a:p>
        </p:txBody>
      </p:sp>
    </p:spTree>
    <p:extLst>
      <p:ext uri="{BB962C8B-B14F-4D97-AF65-F5344CB8AC3E}">
        <p14:creationId xmlns:p14="http://schemas.microsoft.com/office/powerpoint/2010/main" val="84761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1B664-3B3C-4739-B9E4-44D77CF2BF4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400CE-24F5-48DC-B7D8-CA96899E8939}" type="slidenum">
              <a:rPr lang="en-US" smtClean="0"/>
              <a:t>‹#›</a:t>
            </a:fld>
            <a:endParaRPr lang="en-US"/>
          </a:p>
        </p:txBody>
      </p:sp>
    </p:spTree>
    <p:extLst>
      <p:ext uri="{BB962C8B-B14F-4D97-AF65-F5344CB8AC3E}">
        <p14:creationId xmlns:p14="http://schemas.microsoft.com/office/powerpoint/2010/main" val="213393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1B664-3B3C-4739-B9E4-44D77CF2BF4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400CE-24F5-48DC-B7D8-CA96899E8939}" type="slidenum">
              <a:rPr lang="en-US" smtClean="0"/>
              <a:t>‹#›</a:t>
            </a:fld>
            <a:endParaRPr lang="en-US"/>
          </a:p>
        </p:txBody>
      </p:sp>
    </p:spTree>
    <p:extLst>
      <p:ext uri="{BB962C8B-B14F-4D97-AF65-F5344CB8AC3E}">
        <p14:creationId xmlns:p14="http://schemas.microsoft.com/office/powerpoint/2010/main" val="59788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71B664-3B3C-4739-B9E4-44D77CF2BF4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400CE-24F5-48DC-B7D8-CA96899E8939}" type="slidenum">
              <a:rPr lang="en-US" smtClean="0"/>
              <a:t>‹#›</a:t>
            </a:fld>
            <a:endParaRPr lang="en-US"/>
          </a:p>
        </p:txBody>
      </p:sp>
    </p:spTree>
    <p:extLst>
      <p:ext uri="{BB962C8B-B14F-4D97-AF65-F5344CB8AC3E}">
        <p14:creationId xmlns:p14="http://schemas.microsoft.com/office/powerpoint/2010/main" val="1488802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71B664-3B3C-4739-B9E4-44D77CF2BF4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400CE-24F5-48DC-B7D8-CA96899E8939}" type="slidenum">
              <a:rPr lang="en-US" smtClean="0"/>
              <a:t>‹#›</a:t>
            </a:fld>
            <a:endParaRPr lang="en-US"/>
          </a:p>
        </p:txBody>
      </p:sp>
    </p:spTree>
    <p:extLst>
      <p:ext uri="{BB962C8B-B14F-4D97-AF65-F5344CB8AC3E}">
        <p14:creationId xmlns:p14="http://schemas.microsoft.com/office/powerpoint/2010/main" val="3602024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71B664-3B3C-4739-B9E4-44D77CF2BF4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0400CE-24F5-48DC-B7D8-CA96899E8939}" type="slidenum">
              <a:rPr lang="en-US" smtClean="0"/>
              <a:t>‹#›</a:t>
            </a:fld>
            <a:endParaRPr lang="en-US"/>
          </a:p>
        </p:txBody>
      </p:sp>
    </p:spTree>
    <p:extLst>
      <p:ext uri="{BB962C8B-B14F-4D97-AF65-F5344CB8AC3E}">
        <p14:creationId xmlns:p14="http://schemas.microsoft.com/office/powerpoint/2010/main" val="1800006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71B664-3B3C-4739-B9E4-44D77CF2BF4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400CE-24F5-48DC-B7D8-CA96899E8939}" type="slidenum">
              <a:rPr lang="en-US" smtClean="0"/>
              <a:t>‹#›</a:t>
            </a:fld>
            <a:endParaRPr lang="en-US"/>
          </a:p>
        </p:txBody>
      </p:sp>
    </p:spTree>
    <p:extLst>
      <p:ext uri="{BB962C8B-B14F-4D97-AF65-F5344CB8AC3E}">
        <p14:creationId xmlns:p14="http://schemas.microsoft.com/office/powerpoint/2010/main" val="281474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1B664-3B3C-4739-B9E4-44D77CF2BF4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0400CE-24F5-48DC-B7D8-CA96899E8939}" type="slidenum">
              <a:rPr lang="en-US" smtClean="0"/>
              <a:t>‹#›</a:t>
            </a:fld>
            <a:endParaRPr lang="en-US"/>
          </a:p>
        </p:txBody>
      </p:sp>
    </p:spTree>
    <p:extLst>
      <p:ext uri="{BB962C8B-B14F-4D97-AF65-F5344CB8AC3E}">
        <p14:creationId xmlns:p14="http://schemas.microsoft.com/office/powerpoint/2010/main" val="2393658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71B664-3B3C-4739-B9E4-44D77CF2BF4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400CE-24F5-48DC-B7D8-CA96899E8939}" type="slidenum">
              <a:rPr lang="en-US" smtClean="0"/>
              <a:t>‹#›</a:t>
            </a:fld>
            <a:endParaRPr lang="en-US"/>
          </a:p>
        </p:txBody>
      </p:sp>
    </p:spTree>
    <p:extLst>
      <p:ext uri="{BB962C8B-B14F-4D97-AF65-F5344CB8AC3E}">
        <p14:creationId xmlns:p14="http://schemas.microsoft.com/office/powerpoint/2010/main" val="354021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71B664-3B3C-4739-B9E4-44D77CF2BF4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400CE-24F5-48DC-B7D8-CA96899E8939}" type="slidenum">
              <a:rPr lang="en-US" smtClean="0"/>
              <a:t>‹#›</a:t>
            </a:fld>
            <a:endParaRPr lang="en-US"/>
          </a:p>
        </p:txBody>
      </p:sp>
    </p:spTree>
    <p:extLst>
      <p:ext uri="{BB962C8B-B14F-4D97-AF65-F5344CB8AC3E}">
        <p14:creationId xmlns:p14="http://schemas.microsoft.com/office/powerpoint/2010/main" val="2408981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1B664-3B3C-4739-B9E4-44D77CF2BF4D}" type="datetimeFigureOut">
              <a:rPr lang="en-US" smtClean="0"/>
              <a:t>11/5/2017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400CE-24F5-48DC-B7D8-CA96899E8939}" type="slidenum">
              <a:rPr lang="en-US" smtClean="0"/>
              <a:t>‹#›</a:t>
            </a:fld>
            <a:endParaRPr lang="en-US"/>
          </a:p>
        </p:txBody>
      </p:sp>
    </p:spTree>
    <p:extLst>
      <p:ext uri="{BB962C8B-B14F-4D97-AF65-F5344CB8AC3E}">
        <p14:creationId xmlns:p14="http://schemas.microsoft.com/office/powerpoint/2010/main" val="254421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4118046"/>
            <a:ext cx="6858000" cy="2273610"/>
          </a:xfrm>
        </p:spPr>
        <p:txBody>
          <a:bodyPr>
            <a:normAutofit/>
          </a:bodyPr>
          <a:lstStyle/>
          <a:p>
            <a:r>
              <a:rPr lang="en-US" dirty="0"/>
              <a:t>EPID 799C	Fall 2017</a:t>
            </a:r>
          </a:p>
        </p:txBody>
      </p:sp>
      <p:sp>
        <p:nvSpPr>
          <p:cNvPr id="2" name="Title 1"/>
          <p:cNvSpPr>
            <a:spLocks noGrp="1"/>
          </p:cNvSpPr>
          <p:nvPr>
            <p:ph type="ctrTitle"/>
          </p:nvPr>
        </p:nvSpPr>
        <p:spPr>
          <a:xfrm>
            <a:off x="685800" y="1856095"/>
            <a:ext cx="7789460" cy="1653867"/>
          </a:xfrm>
        </p:spPr>
        <p:txBody>
          <a:bodyPr>
            <a:normAutofit fontScale="90000"/>
          </a:bodyPr>
          <a:lstStyle/>
          <a:p>
            <a:r>
              <a:rPr lang="en-US" dirty="0"/>
              <a:t>Maps 3:</a:t>
            </a:r>
            <a:br>
              <a:rPr lang="en-US" dirty="0"/>
            </a:br>
            <a:r>
              <a:rPr lang="en-US" dirty="0"/>
              <a:t>Examples in Practice</a:t>
            </a:r>
            <a:endParaRPr lang="en-US" sz="13800" dirty="0"/>
          </a:p>
        </p:txBody>
      </p:sp>
    </p:spTree>
    <p:extLst>
      <p:ext uri="{BB962C8B-B14F-4D97-AF65-F5344CB8AC3E}">
        <p14:creationId xmlns:p14="http://schemas.microsoft.com/office/powerpoint/2010/main" val="451531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BB76-10A6-4AFF-A951-B4A8923EFB5D}"/>
              </a:ext>
            </a:extLst>
          </p:cNvPr>
          <p:cNvSpPr>
            <a:spLocks noGrp="1"/>
          </p:cNvSpPr>
          <p:nvPr>
            <p:ph type="title"/>
          </p:nvPr>
        </p:nvSpPr>
        <p:spPr/>
        <p:txBody>
          <a:bodyPr/>
          <a:lstStyle/>
          <a:p>
            <a:r>
              <a:rPr lang="en-US" dirty="0"/>
              <a:t>Alcohol Exposure Index: R (WIP)</a:t>
            </a:r>
          </a:p>
        </p:txBody>
      </p:sp>
      <p:sp>
        <p:nvSpPr>
          <p:cNvPr id="3" name="Content Placeholder 2">
            <a:extLst>
              <a:ext uri="{FF2B5EF4-FFF2-40B4-BE49-F238E27FC236}">
                <a16:creationId xmlns:a16="http://schemas.microsoft.com/office/drawing/2014/main" id="{29B38B91-F93F-4286-9DCF-31F7919837EC}"/>
              </a:ext>
            </a:extLst>
          </p:cNvPr>
          <p:cNvSpPr>
            <a:spLocks noGrp="1"/>
          </p:cNvSpPr>
          <p:nvPr>
            <p:ph idx="1"/>
          </p:nvPr>
        </p:nvSpPr>
        <p:spPr/>
        <p:txBody>
          <a:bodyPr>
            <a:normAutofit/>
          </a:bodyPr>
          <a:lstStyle/>
          <a:p>
            <a:pPr marL="0" indent="0">
              <a:buNone/>
            </a:pPr>
            <a:r>
              <a:rPr lang="en-US" sz="1600" dirty="0"/>
              <a:t>Load libraries &amp; read files</a:t>
            </a:r>
          </a:p>
          <a:p>
            <a:pPr marL="0" indent="0">
              <a:buNone/>
            </a:pPr>
            <a:r>
              <a:rPr lang="en-US" sz="1600" dirty="0"/>
              <a:t>Recode: match constructs (race-eth, dates, etc.)</a:t>
            </a:r>
          </a:p>
          <a:p>
            <a:pPr marL="0" indent="0">
              <a:buNone/>
            </a:pPr>
            <a:r>
              <a:rPr lang="en-US" sz="1600" dirty="0"/>
              <a:t>Get unique locations (for spatial matching)</a:t>
            </a:r>
          </a:p>
          <a:p>
            <a:pPr marL="0" indent="0">
              <a:buNone/>
            </a:pPr>
            <a:r>
              <a:rPr lang="en-US" sz="1600" dirty="0"/>
              <a:t>Function: make distance matrices, returns list of matrices</a:t>
            </a:r>
          </a:p>
          <a:p>
            <a:pPr marL="0" indent="0">
              <a:buNone/>
            </a:pPr>
            <a:r>
              <a:rPr lang="en-US" sz="1600" dirty="0"/>
              <a:t>Function: report matches</a:t>
            </a:r>
          </a:p>
          <a:p>
            <a:pPr marL="0" indent="0">
              <a:buNone/>
            </a:pPr>
            <a:r>
              <a:rPr lang="en-US" sz="1600" dirty="0"/>
              <a:t>Run tests &amp; output</a:t>
            </a:r>
          </a:p>
          <a:p>
            <a:pPr marL="0" indent="0">
              <a:buNone/>
            </a:pPr>
            <a:r>
              <a:rPr lang="en-US" sz="1600" dirty="0"/>
              <a:t>Machine learning tests</a:t>
            </a:r>
          </a:p>
          <a:p>
            <a:pPr marL="0" indent="0">
              <a:buNone/>
            </a:pPr>
            <a:endParaRPr lang="en-US" sz="1600" dirty="0"/>
          </a:p>
        </p:txBody>
      </p:sp>
      <p:sp>
        <p:nvSpPr>
          <p:cNvPr id="4" name="Content Placeholder 2">
            <a:extLst>
              <a:ext uri="{FF2B5EF4-FFF2-40B4-BE49-F238E27FC236}">
                <a16:creationId xmlns:a16="http://schemas.microsoft.com/office/drawing/2014/main" id="{A26CD00B-D4F0-4339-8D70-AFB3F5B3259F}"/>
              </a:ext>
            </a:extLst>
          </p:cNvPr>
          <p:cNvSpPr txBox="1">
            <a:spLocks/>
          </p:cNvSpPr>
          <p:nvPr/>
        </p:nvSpPr>
        <p:spPr>
          <a:xfrm>
            <a:off x="5460520" y="4001294"/>
            <a:ext cx="3414983" cy="2728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Patterns</a:t>
            </a:r>
            <a:r>
              <a:rPr lang="en-US" sz="2000" dirty="0"/>
              <a:t>:</a:t>
            </a:r>
          </a:p>
          <a:p>
            <a:pPr marL="0" indent="0">
              <a:buFont typeface="Arial" panose="020B0604020202020204" pitchFamily="34" charset="0"/>
              <a:buNone/>
            </a:pPr>
            <a:r>
              <a:rPr lang="en-US" sz="2000" dirty="0"/>
              <a:t>Save points – output results and read them right back in.</a:t>
            </a:r>
          </a:p>
          <a:p>
            <a:pPr marL="0" indent="0">
              <a:buFont typeface="Arial" panose="020B0604020202020204" pitchFamily="34" charset="0"/>
              <a:buNone/>
            </a:pPr>
            <a:r>
              <a:rPr lang="en-US" sz="2000" dirty="0"/>
              <a:t>Higher level functions &amp; process wrappers</a:t>
            </a:r>
          </a:p>
          <a:p>
            <a:pPr marL="0" indent="0">
              <a:buFont typeface="Arial" panose="020B0604020202020204" pitchFamily="34" charset="0"/>
              <a:buNone/>
            </a:pPr>
            <a:r>
              <a:rPr lang="en-US" sz="2000" dirty="0"/>
              <a:t>Retailing a color palette in maps and graphs - nice</a:t>
            </a:r>
          </a:p>
        </p:txBody>
      </p:sp>
    </p:spTree>
    <p:extLst>
      <p:ext uri="{BB962C8B-B14F-4D97-AF65-F5344CB8AC3E}">
        <p14:creationId xmlns:p14="http://schemas.microsoft.com/office/powerpoint/2010/main" val="4022096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2615-D1E8-4D6B-B2FF-64AE41FC2DF1}"/>
              </a:ext>
            </a:extLst>
          </p:cNvPr>
          <p:cNvSpPr>
            <a:spLocks noGrp="1"/>
          </p:cNvSpPr>
          <p:nvPr>
            <p:ph type="title"/>
          </p:nvPr>
        </p:nvSpPr>
        <p:spPr/>
        <p:txBody>
          <a:bodyPr/>
          <a:lstStyle/>
          <a:p>
            <a:r>
              <a:rPr lang="en-US" dirty="0"/>
              <a:t>Police Killings</a:t>
            </a:r>
          </a:p>
        </p:txBody>
      </p:sp>
      <p:sp>
        <p:nvSpPr>
          <p:cNvPr id="3" name="Content Placeholder 2">
            <a:extLst>
              <a:ext uri="{FF2B5EF4-FFF2-40B4-BE49-F238E27FC236}">
                <a16:creationId xmlns:a16="http://schemas.microsoft.com/office/drawing/2014/main" id="{99D6D825-5264-4E2B-8A17-813589E9B56E}"/>
              </a:ext>
            </a:extLst>
          </p:cNvPr>
          <p:cNvSpPr>
            <a:spLocks noGrp="1"/>
          </p:cNvSpPr>
          <p:nvPr>
            <p:ph idx="1"/>
          </p:nvPr>
        </p:nvSpPr>
        <p:spPr/>
        <p:txBody>
          <a:bodyPr/>
          <a:lstStyle/>
          <a:p>
            <a:r>
              <a:rPr lang="en-US" dirty="0"/>
              <a:t>Death by “legal intervention”</a:t>
            </a:r>
          </a:p>
          <a:p>
            <a:r>
              <a:rPr lang="en-US" dirty="0"/>
              <a:t>Linking project – Violent Death Reporting System (VSRS) to crowd-sourced data</a:t>
            </a:r>
          </a:p>
          <a:p>
            <a:r>
              <a:rPr lang="en-US" dirty="0"/>
              <a:t>What are the differences in community ascription of death by police and formal VDRS coding?</a:t>
            </a:r>
          </a:p>
        </p:txBody>
      </p:sp>
    </p:spTree>
    <p:extLst>
      <p:ext uri="{BB962C8B-B14F-4D97-AF65-F5344CB8AC3E}">
        <p14:creationId xmlns:p14="http://schemas.microsoft.com/office/powerpoint/2010/main" val="2472687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38DC5-37D1-4464-BBC1-00579E064427}"/>
              </a:ext>
            </a:extLst>
          </p:cNvPr>
          <p:cNvSpPr>
            <a:spLocks noGrp="1"/>
          </p:cNvSpPr>
          <p:nvPr>
            <p:ph type="title"/>
          </p:nvPr>
        </p:nvSpPr>
        <p:spPr/>
        <p:txBody>
          <a:bodyPr/>
          <a:lstStyle/>
          <a:p>
            <a:r>
              <a:rPr lang="en-US" dirty="0"/>
              <a:t>Police Killings: Distance Matrices</a:t>
            </a:r>
          </a:p>
        </p:txBody>
      </p:sp>
      <p:sp>
        <p:nvSpPr>
          <p:cNvPr id="3" name="Content Placeholder 2">
            <a:extLst>
              <a:ext uri="{FF2B5EF4-FFF2-40B4-BE49-F238E27FC236}">
                <a16:creationId xmlns:a16="http://schemas.microsoft.com/office/drawing/2014/main" id="{9A5C9E60-6807-42F7-A819-1522434F1AE8}"/>
              </a:ext>
            </a:extLst>
          </p:cNvPr>
          <p:cNvSpPr>
            <a:spLocks noGrp="1"/>
          </p:cNvSpPr>
          <p:nvPr>
            <p:ph idx="1"/>
          </p:nvPr>
        </p:nvSpPr>
        <p:spPr/>
        <p:txBody>
          <a:bodyPr>
            <a:normAutofit fontScale="92500" lnSpcReduction="20000"/>
          </a:bodyPr>
          <a:lstStyle/>
          <a:p>
            <a:pPr marL="0" indent="0">
              <a:buNone/>
            </a:pPr>
            <a:r>
              <a:rPr lang="en-US" dirty="0"/>
              <a:t>Simpler but non-trivial linking methods use </a:t>
            </a:r>
            <a:r>
              <a:rPr lang="en-US" b="1" dirty="0"/>
              <a:t>approximate text distance linking </a:t>
            </a:r>
            <a:r>
              <a:rPr lang="en-US" dirty="0"/>
              <a:t>(</a:t>
            </a:r>
            <a:r>
              <a:rPr lang="en-US" dirty="0" err="1"/>
              <a:t>Levinschtein</a:t>
            </a:r>
            <a:r>
              <a:rPr lang="en-US" dirty="0"/>
              <a:t> distance or others) on a fully concatenated string.</a:t>
            </a:r>
          </a:p>
          <a:p>
            <a:pPr marL="0" indent="0">
              <a:buNone/>
            </a:pPr>
            <a:endParaRPr lang="en-US" dirty="0"/>
          </a:p>
          <a:p>
            <a:pPr marL="0" indent="0">
              <a:buNone/>
            </a:pPr>
            <a:r>
              <a:rPr lang="en-US" b="1" dirty="0"/>
              <a:t>	Example</a:t>
            </a:r>
            <a:r>
              <a:rPr lang="en-US" dirty="0"/>
              <a:t>: </a:t>
            </a:r>
            <a:br>
              <a:rPr lang="en-US" dirty="0"/>
            </a:br>
            <a:r>
              <a:rPr lang="en-US" dirty="0"/>
              <a:t>	A=“John </a:t>
            </a:r>
            <a:r>
              <a:rPr lang="en-US" b="1" dirty="0"/>
              <a:t>Q</a:t>
            </a:r>
            <a:r>
              <a:rPr lang="en-US" dirty="0"/>
              <a:t> Smith 201</a:t>
            </a:r>
            <a:r>
              <a:rPr lang="en-US" b="1" dirty="0"/>
              <a:t>7</a:t>
            </a:r>
            <a:r>
              <a:rPr lang="en-US" dirty="0"/>
              <a:t>/</a:t>
            </a:r>
            <a:r>
              <a:rPr lang="en-US" b="1" dirty="0"/>
              <a:t>0</a:t>
            </a:r>
            <a:r>
              <a:rPr lang="en-US" dirty="0"/>
              <a:t>2/</a:t>
            </a:r>
            <a:r>
              <a:rPr lang="en-US" b="1" dirty="0"/>
              <a:t>12</a:t>
            </a:r>
            <a:r>
              <a:rPr lang="en-US" dirty="0"/>
              <a:t> White Raleigh NC”</a:t>
            </a:r>
            <a:br>
              <a:rPr lang="en-US" dirty="0"/>
            </a:br>
            <a:r>
              <a:rPr lang="en-US" dirty="0"/>
              <a:t>	B= “John </a:t>
            </a:r>
            <a:r>
              <a:rPr lang="en-US" b="1" dirty="0"/>
              <a:t>P</a:t>
            </a:r>
            <a:r>
              <a:rPr lang="en-US" dirty="0"/>
              <a:t> Smith 201</a:t>
            </a:r>
            <a:r>
              <a:rPr lang="en-US" b="1" dirty="0"/>
              <a:t>6</a:t>
            </a:r>
            <a:r>
              <a:rPr lang="en-US" dirty="0"/>
              <a:t>/</a:t>
            </a:r>
            <a:r>
              <a:rPr lang="en-US" b="1" dirty="0"/>
              <a:t>1</a:t>
            </a:r>
            <a:r>
              <a:rPr lang="en-US" dirty="0"/>
              <a:t>2/</a:t>
            </a:r>
            <a:r>
              <a:rPr lang="en-US" b="1" dirty="0"/>
              <a:t>21</a:t>
            </a:r>
            <a:r>
              <a:rPr lang="en-US" dirty="0"/>
              <a:t> White Raleigh NC”</a:t>
            </a:r>
          </a:p>
          <a:p>
            <a:pPr marL="0" indent="0">
              <a:buNone/>
            </a:pPr>
            <a:r>
              <a:rPr lang="en-US" dirty="0"/>
              <a:t>	Number of substitutions, additions, deletions </a:t>
            </a:r>
            <a:br>
              <a:rPr lang="en-US" dirty="0"/>
            </a:br>
            <a:r>
              <a:rPr lang="en-US" dirty="0"/>
              <a:t>	to get from A to B = 5</a:t>
            </a:r>
            <a:br>
              <a:rPr lang="en-US" dirty="0"/>
            </a:br>
            <a:endParaRPr lang="en-US" dirty="0"/>
          </a:p>
          <a:p>
            <a:pPr marL="0" indent="0">
              <a:buNone/>
            </a:pPr>
            <a:r>
              <a:rPr lang="en-US" dirty="0"/>
              <a:t>But this doesn’t take advantage of the content (e.g. date distance or place distance).</a:t>
            </a:r>
          </a:p>
          <a:p>
            <a:pPr marL="457200" lvl="1" indent="0">
              <a:buNone/>
            </a:pPr>
            <a:endParaRPr lang="en-US" dirty="0"/>
          </a:p>
        </p:txBody>
      </p:sp>
    </p:spTree>
    <p:extLst>
      <p:ext uri="{BB962C8B-B14F-4D97-AF65-F5344CB8AC3E}">
        <p14:creationId xmlns:p14="http://schemas.microsoft.com/office/powerpoint/2010/main" val="3986068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AA9A-EDB3-48EF-AF4A-7BF52678AB1C}"/>
              </a:ext>
            </a:extLst>
          </p:cNvPr>
          <p:cNvSpPr>
            <a:spLocks noGrp="1"/>
          </p:cNvSpPr>
          <p:nvPr>
            <p:ph type="title"/>
          </p:nvPr>
        </p:nvSpPr>
        <p:spPr/>
        <p:txBody>
          <a:bodyPr/>
          <a:lstStyle/>
          <a:p>
            <a:r>
              <a:rPr lang="en-US" dirty="0"/>
              <a:t>Police Killings: Distance Matrices</a:t>
            </a:r>
          </a:p>
        </p:txBody>
      </p:sp>
      <p:sp>
        <p:nvSpPr>
          <p:cNvPr id="3" name="Content Placeholder 2">
            <a:extLst>
              <a:ext uri="{FF2B5EF4-FFF2-40B4-BE49-F238E27FC236}">
                <a16:creationId xmlns:a16="http://schemas.microsoft.com/office/drawing/2014/main" id="{6D51744D-172E-44F4-9ADB-161359E59ABD}"/>
              </a:ext>
            </a:extLst>
          </p:cNvPr>
          <p:cNvSpPr>
            <a:spLocks noGrp="1"/>
          </p:cNvSpPr>
          <p:nvPr>
            <p:ph idx="1"/>
          </p:nvPr>
        </p:nvSpPr>
        <p:spPr/>
        <p:txBody>
          <a:bodyPr>
            <a:normAutofit/>
          </a:bodyPr>
          <a:lstStyle/>
          <a:p>
            <a:pPr marL="0" indent="0">
              <a:buNone/>
            </a:pPr>
            <a:r>
              <a:rPr lang="en-US" dirty="0"/>
              <a:t>First build individual content-specific distance matrices for each element …</a:t>
            </a:r>
            <a:br>
              <a:rPr lang="en-US" dirty="0"/>
            </a:br>
            <a:r>
              <a:rPr lang="en-US" i="1" dirty="0"/>
              <a:t>(example distance range in parentheses)</a:t>
            </a:r>
          </a:p>
          <a:p>
            <a:pPr marL="0" indent="0">
              <a:buNone/>
            </a:pPr>
            <a:endParaRPr lang="en-US" dirty="0"/>
          </a:p>
          <a:p>
            <a:pPr marL="0" indent="0">
              <a:buNone/>
            </a:pPr>
            <a:r>
              <a:rPr lang="en-US" b="1" dirty="0"/>
              <a:t>Name</a:t>
            </a:r>
            <a:r>
              <a:rPr lang="en-US" dirty="0"/>
              <a:t>:	text distance (0-&gt;32)</a:t>
            </a:r>
          </a:p>
          <a:p>
            <a:pPr marL="0" indent="0">
              <a:buNone/>
            </a:pPr>
            <a:r>
              <a:rPr lang="en-US" b="1" dirty="0"/>
              <a:t>Race-eth</a:t>
            </a:r>
            <a:r>
              <a:rPr lang="en-US" dirty="0"/>
              <a:t>:	binary 0-1</a:t>
            </a:r>
          </a:p>
          <a:p>
            <a:pPr marL="0" indent="0">
              <a:buNone/>
            </a:pPr>
            <a:r>
              <a:rPr lang="en-US" b="1" dirty="0"/>
              <a:t>Date</a:t>
            </a:r>
            <a:r>
              <a:rPr lang="en-US" dirty="0"/>
              <a:t>:		days different (0-707)</a:t>
            </a:r>
          </a:p>
          <a:p>
            <a:pPr marL="0" indent="0">
              <a:buNone/>
            </a:pPr>
            <a:r>
              <a:rPr lang="en-US" b="1" dirty="0"/>
              <a:t>City</a:t>
            </a:r>
            <a:r>
              <a:rPr lang="en-US" dirty="0"/>
              <a:t>:		text distance (0-19)</a:t>
            </a:r>
          </a:p>
          <a:p>
            <a:pPr marL="0" indent="0">
              <a:buNone/>
            </a:pPr>
            <a:r>
              <a:rPr lang="en-US" b="1" dirty="0"/>
              <a:t>State</a:t>
            </a:r>
            <a:r>
              <a:rPr lang="en-US" dirty="0"/>
              <a:t>:		binary 0-1</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52848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AA9A-EDB3-48EF-AF4A-7BF52678AB1C}"/>
              </a:ext>
            </a:extLst>
          </p:cNvPr>
          <p:cNvSpPr>
            <a:spLocks noGrp="1"/>
          </p:cNvSpPr>
          <p:nvPr>
            <p:ph type="title"/>
          </p:nvPr>
        </p:nvSpPr>
        <p:spPr/>
        <p:txBody>
          <a:bodyPr/>
          <a:lstStyle/>
          <a:p>
            <a:r>
              <a:rPr lang="en-US" dirty="0"/>
              <a:t>Police Killings: Distance Matrices</a:t>
            </a:r>
          </a:p>
        </p:txBody>
      </p:sp>
      <p:sp>
        <p:nvSpPr>
          <p:cNvPr id="3" name="Content Placeholder 2">
            <a:extLst>
              <a:ext uri="{FF2B5EF4-FFF2-40B4-BE49-F238E27FC236}">
                <a16:creationId xmlns:a16="http://schemas.microsoft.com/office/drawing/2014/main" id="{6D51744D-172E-44F4-9ADB-161359E59ABD}"/>
              </a:ext>
            </a:extLst>
          </p:cNvPr>
          <p:cNvSpPr>
            <a:spLocks noGrp="1"/>
          </p:cNvSpPr>
          <p:nvPr>
            <p:ph idx="1"/>
          </p:nvPr>
        </p:nvSpPr>
        <p:spPr>
          <a:xfrm>
            <a:off x="628650" y="1825625"/>
            <a:ext cx="7886700" cy="959861"/>
          </a:xfrm>
        </p:spPr>
        <p:txBody>
          <a:bodyPr>
            <a:normAutofit fontScale="85000" lnSpcReduction="20000"/>
          </a:bodyPr>
          <a:lstStyle/>
          <a:p>
            <a:pPr marL="0" indent="0">
              <a:buNone/>
            </a:pPr>
            <a:r>
              <a:rPr lang="en-US" dirty="0"/>
              <a:t>… Then collapsing them into a single n-dimensional distance by any of a number of methods. These aggregate link indices performs well by themselves.</a:t>
            </a:r>
          </a:p>
          <a:p>
            <a:pPr marL="0" indent="0">
              <a:buNone/>
            </a:pPr>
            <a:endParaRPr lang="en-US" dirty="0"/>
          </a:p>
          <a:p>
            <a:pPr marL="0" indent="0">
              <a:buNone/>
            </a:pPr>
            <a:endParaRPr lang="en-US" dirty="0"/>
          </a:p>
        </p:txBody>
      </p:sp>
      <p:sp>
        <p:nvSpPr>
          <p:cNvPr id="21" name="Rectangle 20">
            <a:extLst>
              <a:ext uri="{FF2B5EF4-FFF2-40B4-BE49-F238E27FC236}">
                <a16:creationId xmlns:a16="http://schemas.microsoft.com/office/drawing/2014/main" id="{6196840C-3AAD-42C9-859D-0CB7769BBAF7}"/>
              </a:ext>
            </a:extLst>
          </p:cNvPr>
          <p:cNvSpPr/>
          <p:nvPr/>
        </p:nvSpPr>
        <p:spPr>
          <a:xfrm>
            <a:off x="2160489" y="3358366"/>
            <a:ext cx="835463" cy="822028"/>
          </a:xfrm>
          <a:prstGeom prst="rect">
            <a:avLst/>
          </a:prstGeom>
          <a:pattFill prst="smGrid">
            <a:fgClr>
              <a:schemeClr val="accent1"/>
            </a:fgClr>
            <a:bgClr>
              <a:schemeClr val="bg1"/>
            </a:bgClr>
          </a:pattFill>
          <a:ln>
            <a:solidFill>
              <a:schemeClr val="accent2">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F9FD0D9-F5C8-453B-9B75-7FEC2B86DEC1}"/>
              </a:ext>
            </a:extLst>
          </p:cNvPr>
          <p:cNvSpPr/>
          <p:nvPr/>
        </p:nvSpPr>
        <p:spPr>
          <a:xfrm>
            <a:off x="2160488" y="5232712"/>
            <a:ext cx="835463" cy="822028"/>
          </a:xfrm>
          <a:prstGeom prst="rect">
            <a:avLst/>
          </a:prstGeom>
          <a:pattFill prst="smGrid">
            <a:fgClr>
              <a:schemeClr val="accent1"/>
            </a:fgClr>
            <a:bgClr>
              <a:schemeClr val="bg1"/>
            </a:bgClr>
          </a:pattFill>
          <a:ln>
            <a:solidFill>
              <a:schemeClr val="accent2">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5161765-1969-4C8F-8EBA-D42BBBB42E49}"/>
              </a:ext>
            </a:extLst>
          </p:cNvPr>
          <p:cNvSpPr/>
          <p:nvPr/>
        </p:nvSpPr>
        <p:spPr>
          <a:xfrm>
            <a:off x="6094232" y="3358366"/>
            <a:ext cx="835463" cy="822028"/>
          </a:xfrm>
          <a:prstGeom prst="rect">
            <a:avLst/>
          </a:prstGeom>
          <a:pattFill prst="smGrid">
            <a:fgClr>
              <a:schemeClr val="accent1"/>
            </a:fgClr>
            <a:bgClr>
              <a:schemeClr val="bg1"/>
            </a:bgClr>
          </a:pattFill>
          <a:ln>
            <a:solidFill>
              <a:schemeClr val="accent2">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255DF3-E1B0-44CF-A364-5007D6B5095A}"/>
              </a:ext>
            </a:extLst>
          </p:cNvPr>
          <p:cNvSpPr/>
          <p:nvPr/>
        </p:nvSpPr>
        <p:spPr>
          <a:xfrm>
            <a:off x="5122121" y="3358366"/>
            <a:ext cx="835463" cy="822028"/>
          </a:xfrm>
          <a:prstGeom prst="rect">
            <a:avLst/>
          </a:prstGeom>
          <a:pattFill prst="smGrid">
            <a:fgClr>
              <a:schemeClr val="accent1"/>
            </a:fgClr>
            <a:bgClr>
              <a:schemeClr val="bg1"/>
            </a:bgClr>
          </a:pattFill>
          <a:ln>
            <a:solidFill>
              <a:schemeClr val="accent2">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208C38B-E0B3-4C67-B962-6392F68981A1}"/>
              </a:ext>
            </a:extLst>
          </p:cNvPr>
          <p:cNvSpPr/>
          <p:nvPr/>
        </p:nvSpPr>
        <p:spPr>
          <a:xfrm>
            <a:off x="4150010" y="3358366"/>
            <a:ext cx="835463" cy="822028"/>
          </a:xfrm>
          <a:prstGeom prst="rect">
            <a:avLst/>
          </a:prstGeom>
          <a:pattFill prst="smGrid">
            <a:fgClr>
              <a:schemeClr val="accent1"/>
            </a:fgClr>
            <a:bgClr>
              <a:schemeClr val="bg1"/>
            </a:bgClr>
          </a:pattFill>
          <a:ln>
            <a:solidFill>
              <a:schemeClr val="accent2">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4441441-23BD-4683-8A28-5F3E86165883}"/>
              </a:ext>
            </a:extLst>
          </p:cNvPr>
          <p:cNvSpPr/>
          <p:nvPr/>
        </p:nvSpPr>
        <p:spPr>
          <a:xfrm>
            <a:off x="3168189" y="3342476"/>
            <a:ext cx="835463" cy="822028"/>
          </a:xfrm>
          <a:prstGeom prst="rect">
            <a:avLst/>
          </a:prstGeom>
          <a:pattFill prst="smGrid">
            <a:fgClr>
              <a:schemeClr val="accent1"/>
            </a:fgClr>
            <a:bgClr>
              <a:schemeClr val="bg1"/>
            </a:bgClr>
          </a:pattFill>
          <a:ln>
            <a:solidFill>
              <a:schemeClr val="accent2">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BE1798DE-FDB3-44A5-9965-B5052695301F}"/>
              </a:ext>
            </a:extLst>
          </p:cNvPr>
          <p:cNvCxnSpPr/>
          <p:nvPr/>
        </p:nvCxnSpPr>
        <p:spPr>
          <a:xfrm>
            <a:off x="4528869" y="4321834"/>
            <a:ext cx="0" cy="5952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4429ECE-B821-4A59-9BBE-A45F9EA3C441}"/>
              </a:ext>
            </a:extLst>
          </p:cNvPr>
          <p:cNvSpPr/>
          <p:nvPr/>
        </p:nvSpPr>
        <p:spPr>
          <a:xfrm>
            <a:off x="2219788" y="3044278"/>
            <a:ext cx="4709907" cy="369332"/>
          </a:xfrm>
          <a:prstGeom prst="rect">
            <a:avLst/>
          </a:prstGeom>
        </p:spPr>
        <p:txBody>
          <a:bodyPr wrap="square">
            <a:spAutoFit/>
          </a:bodyPr>
          <a:lstStyle/>
          <a:p>
            <a:r>
              <a:rPr lang="en-US" dirty="0"/>
              <a:t>Name      Race-eth      Date          City            State</a:t>
            </a:r>
          </a:p>
        </p:txBody>
      </p:sp>
      <p:sp>
        <p:nvSpPr>
          <p:cNvPr id="32" name="Rectangle 31">
            <a:extLst>
              <a:ext uri="{FF2B5EF4-FFF2-40B4-BE49-F238E27FC236}">
                <a16:creationId xmlns:a16="http://schemas.microsoft.com/office/drawing/2014/main" id="{B1F6C338-555F-4F8A-B4FB-3FF8245447D9}"/>
              </a:ext>
            </a:extLst>
          </p:cNvPr>
          <p:cNvSpPr/>
          <p:nvPr/>
        </p:nvSpPr>
        <p:spPr>
          <a:xfrm>
            <a:off x="1733909" y="4924956"/>
            <a:ext cx="6781441" cy="369332"/>
          </a:xfrm>
          <a:prstGeom prst="rect">
            <a:avLst/>
          </a:prstGeom>
        </p:spPr>
        <p:txBody>
          <a:bodyPr wrap="square">
            <a:spAutoFit/>
          </a:bodyPr>
          <a:lstStyle/>
          <a:p>
            <a:r>
              <a:rPr lang="en-US" dirty="0"/>
              <a:t>Unweighted sum        scaled sum (0-1)  	       Normalized sum (~-3,~3)</a:t>
            </a:r>
          </a:p>
        </p:txBody>
      </p:sp>
      <p:sp>
        <p:nvSpPr>
          <p:cNvPr id="33" name="Rectangle 32">
            <a:extLst>
              <a:ext uri="{FF2B5EF4-FFF2-40B4-BE49-F238E27FC236}">
                <a16:creationId xmlns:a16="http://schemas.microsoft.com/office/drawing/2014/main" id="{3E1E314A-A6C5-42FC-9758-8258A5DB8DAE}"/>
              </a:ext>
            </a:extLst>
          </p:cNvPr>
          <p:cNvSpPr/>
          <p:nvPr/>
        </p:nvSpPr>
        <p:spPr>
          <a:xfrm>
            <a:off x="4150010" y="5232712"/>
            <a:ext cx="835463" cy="822028"/>
          </a:xfrm>
          <a:prstGeom prst="rect">
            <a:avLst/>
          </a:prstGeom>
          <a:pattFill prst="smGrid">
            <a:fgClr>
              <a:schemeClr val="accent1"/>
            </a:fgClr>
            <a:bgClr>
              <a:schemeClr val="bg1"/>
            </a:bgClr>
          </a:pattFill>
          <a:ln>
            <a:solidFill>
              <a:schemeClr val="accent2">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3C3A37-7AC1-4254-8106-56F3D3FDFE7C}"/>
              </a:ext>
            </a:extLst>
          </p:cNvPr>
          <p:cNvSpPr/>
          <p:nvPr/>
        </p:nvSpPr>
        <p:spPr>
          <a:xfrm>
            <a:off x="6094231" y="5232712"/>
            <a:ext cx="835463" cy="822028"/>
          </a:xfrm>
          <a:prstGeom prst="rect">
            <a:avLst/>
          </a:prstGeom>
          <a:pattFill prst="smGrid">
            <a:fgClr>
              <a:schemeClr val="accent1"/>
            </a:fgClr>
            <a:bgClr>
              <a:schemeClr val="bg1"/>
            </a:bgClr>
          </a:pattFill>
          <a:ln>
            <a:solidFill>
              <a:schemeClr val="accent2">
                <a:shade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939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38DC5-37D1-4464-BBC1-00579E064427}"/>
              </a:ext>
            </a:extLst>
          </p:cNvPr>
          <p:cNvSpPr>
            <a:spLocks noGrp="1"/>
          </p:cNvSpPr>
          <p:nvPr>
            <p:ph type="title"/>
          </p:nvPr>
        </p:nvSpPr>
        <p:spPr/>
        <p:txBody>
          <a:bodyPr/>
          <a:lstStyle/>
          <a:p>
            <a:r>
              <a:rPr lang="en-US" dirty="0"/>
              <a:t>Police Killings: Exploratory Tree Models</a:t>
            </a:r>
          </a:p>
        </p:txBody>
      </p:sp>
      <p:sp>
        <p:nvSpPr>
          <p:cNvPr id="4" name="Content Placeholder 3">
            <a:extLst>
              <a:ext uri="{FF2B5EF4-FFF2-40B4-BE49-F238E27FC236}">
                <a16:creationId xmlns:a16="http://schemas.microsoft.com/office/drawing/2014/main" id="{563CCCB6-AA56-478B-8D43-E713FBAA6E11}"/>
              </a:ext>
            </a:extLst>
          </p:cNvPr>
          <p:cNvSpPr>
            <a:spLocks noGrp="1"/>
          </p:cNvSpPr>
          <p:nvPr>
            <p:ph idx="1"/>
          </p:nvPr>
        </p:nvSpPr>
        <p:spPr/>
        <p:txBody>
          <a:bodyPr>
            <a:normAutofit/>
          </a:bodyPr>
          <a:lstStyle/>
          <a:p>
            <a:pPr marL="0" indent="0">
              <a:buNone/>
            </a:pPr>
            <a:r>
              <a:rPr lang="en-US" sz="1600" b="1" dirty="0"/>
              <a:t>Predictive trees </a:t>
            </a:r>
            <a:r>
              <a:rPr lang="en-US" sz="1600" dirty="0"/>
              <a:t>can also be used for categorization. </a:t>
            </a:r>
          </a:p>
          <a:p>
            <a:pPr marL="0" indent="0">
              <a:buNone/>
            </a:pPr>
            <a:endParaRPr lang="en-US" sz="1600" dirty="0"/>
          </a:p>
          <a:p>
            <a:pPr marL="0" indent="0">
              <a:buNone/>
            </a:pPr>
            <a:r>
              <a:rPr lang="en-US" sz="1600" dirty="0"/>
              <a:t>They benefit from </a:t>
            </a:r>
          </a:p>
          <a:p>
            <a:pPr marL="342900" indent="-342900">
              <a:buAutoNum type="arabicPeriod"/>
            </a:pPr>
            <a:r>
              <a:rPr lang="en-US" sz="1600" dirty="0"/>
              <a:t>Maintain separate distance matrix information as decision nodes</a:t>
            </a:r>
          </a:p>
          <a:p>
            <a:pPr marL="342900" indent="-342900">
              <a:buAutoNum type="arabicPeriod"/>
            </a:pPr>
            <a:r>
              <a:rPr lang="en-US" sz="1600" dirty="0"/>
              <a:t>Being able to “reuse” covariates if useful</a:t>
            </a:r>
          </a:p>
          <a:p>
            <a:pPr marL="342900" indent="-342900">
              <a:buAutoNum type="arabicPeriod"/>
            </a:pPr>
            <a:r>
              <a:rPr lang="en-US" sz="1600" dirty="0"/>
              <a:t>Do not require single a priori or parameterized generalized linear relationships</a:t>
            </a:r>
          </a:p>
        </p:txBody>
      </p:sp>
    </p:spTree>
    <p:extLst>
      <p:ext uri="{BB962C8B-B14F-4D97-AF65-F5344CB8AC3E}">
        <p14:creationId xmlns:p14="http://schemas.microsoft.com/office/powerpoint/2010/main" val="670389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38DC5-37D1-4464-BBC1-00579E064427}"/>
              </a:ext>
            </a:extLst>
          </p:cNvPr>
          <p:cNvSpPr>
            <a:spLocks noGrp="1"/>
          </p:cNvSpPr>
          <p:nvPr>
            <p:ph type="title"/>
          </p:nvPr>
        </p:nvSpPr>
        <p:spPr/>
        <p:txBody>
          <a:bodyPr/>
          <a:lstStyle/>
          <a:p>
            <a:r>
              <a:rPr lang="en-US" dirty="0"/>
              <a:t>Police Killings: Exploratory Tree Models</a:t>
            </a:r>
          </a:p>
        </p:txBody>
      </p:sp>
      <p:pic>
        <p:nvPicPr>
          <p:cNvPr id="6" name="Picture 5">
            <a:extLst>
              <a:ext uri="{FF2B5EF4-FFF2-40B4-BE49-F238E27FC236}">
                <a16:creationId xmlns:a16="http://schemas.microsoft.com/office/drawing/2014/main" id="{7F2864E1-5554-434E-9780-D02864223078}"/>
              </a:ext>
            </a:extLst>
          </p:cNvPr>
          <p:cNvPicPr>
            <a:picLocks noChangeAspect="1"/>
          </p:cNvPicPr>
          <p:nvPr/>
        </p:nvPicPr>
        <p:blipFill>
          <a:blip r:embed="rId2"/>
          <a:stretch>
            <a:fillRect/>
          </a:stretch>
        </p:blipFill>
        <p:spPr>
          <a:xfrm>
            <a:off x="2838838" y="1497357"/>
            <a:ext cx="6209524" cy="4190476"/>
          </a:xfrm>
          <a:prstGeom prst="rect">
            <a:avLst/>
          </a:prstGeom>
        </p:spPr>
      </p:pic>
      <p:sp>
        <p:nvSpPr>
          <p:cNvPr id="4" name="Content Placeholder 3">
            <a:extLst>
              <a:ext uri="{FF2B5EF4-FFF2-40B4-BE49-F238E27FC236}">
                <a16:creationId xmlns:a16="http://schemas.microsoft.com/office/drawing/2014/main" id="{563CCCB6-AA56-478B-8D43-E713FBAA6E11}"/>
              </a:ext>
            </a:extLst>
          </p:cNvPr>
          <p:cNvSpPr>
            <a:spLocks noGrp="1"/>
          </p:cNvSpPr>
          <p:nvPr>
            <p:ph idx="1"/>
          </p:nvPr>
        </p:nvSpPr>
        <p:spPr>
          <a:xfrm>
            <a:off x="628649" y="1825624"/>
            <a:ext cx="2554497" cy="4566549"/>
          </a:xfrm>
        </p:spPr>
        <p:txBody>
          <a:bodyPr>
            <a:normAutofit lnSpcReduction="10000"/>
          </a:bodyPr>
          <a:lstStyle/>
          <a:p>
            <a:pPr marL="0" indent="0">
              <a:buNone/>
            </a:pPr>
            <a:r>
              <a:rPr lang="en-US" sz="1600" dirty="0"/>
              <a:t>With violent deaths / deaths by police being relatively rare at the local level, even without decedent name in the tree model, </a:t>
            </a:r>
            <a:r>
              <a:rPr lang="en-US" sz="1600" b="1" dirty="0"/>
              <a:t>date distance </a:t>
            </a:r>
            <a:r>
              <a:rPr lang="en-US" sz="1600" dirty="0"/>
              <a:t>(in days) and the approximate text distance in the </a:t>
            </a:r>
            <a:r>
              <a:rPr lang="en-US" sz="1600" b="1" dirty="0"/>
              <a:t>city name, </a:t>
            </a:r>
            <a:r>
              <a:rPr lang="en-US" sz="1600" dirty="0"/>
              <a:t>by themselves, correctly categorize 99% of links between the Mapping Police Violence and The Counted datasets. Name is more useful when using the entire violent death dataset.</a:t>
            </a:r>
          </a:p>
          <a:p>
            <a:pPr marL="0" indent="0">
              <a:buNone/>
            </a:pPr>
            <a:endParaRPr lang="en-US" sz="1600" dirty="0"/>
          </a:p>
          <a:p>
            <a:pPr marL="0" indent="0">
              <a:buNone/>
            </a:pPr>
            <a:r>
              <a:rPr lang="en-US" sz="1600" dirty="0"/>
              <a:t>Treating dates numerically instead of as strings in a concatenated ID may have application to other death linking projects.</a:t>
            </a:r>
          </a:p>
        </p:txBody>
      </p:sp>
    </p:spTree>
    <p:extLst>
      <p:ext uri="{BB962C8B-B14F-4D97-AF65-F5344CB8AC3E}">
        <p14:creationId xmlns:p14="http://schemas.microsoft.com/office/powerpoint/2010/main" val="3830060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3B6FB-E4CB-4C59-88BD-0D6C2A121C51}"/>
              </a:ext>
            </a:extLst>
          </p:cNvPr>
          <p:cNvSpPr>
            <a:spLocks noGrp="1"/>
          </p:cNvSpPr>
          <p:nvPr>
            <p:ph type="title"/>
          </p:nvPr>
        </p:nvSpPr>
        <p:spPr/>
        <p:txBody>
          <a:bodyPr/>
          <a:lstStyle/>
          <a:p>
            <a:r>
              <a:rPr lang="en-US" dirty="0"/>
              <a:t>Police Killings: Future Improvements</a:t>
            </a:r>
          </a:p>
        </p:txBody>
      </p:sp>
      <p:sp>
        <p:nvSpPr>
          <p:cNvPr id="3" name="Content Placeholder 2">
            <a:extLst>
              <a:ext uri="{FF2B5EF4-FFF2-40B4-BE49-F238E27FC236}">
                <a16:creationId xmlns:a16="http://schemas.microsoft.com/office/drawing/2014/main" id="{BC1507A6-3771-4643-9E88-B74E3FD26B11}"/>
              </a:ext>
            </a:extLst>
          </p:cNvPr>
          <p:cNvSpPr>
            <a:spLocks noGrp="1"/>
          </p:cNvSpPr>
          <p:nvPr>
            <p:ph idx="1"/>
          </p:nvPr>
        </p:nvSpPr>
        <p:spPr/>
        <p:txBody>
          <a:bodyPr>
            <a:normAutofit fontScale="85000" lnSpcReduction="10000"/>
          </a:bodyPr>
          <a:lstStyle/>
          <a:p>
            <a:r>
              <a:rPr lang="en-US" b="1" dirty="0"/>
              <a:t>NVDRS</a:t>
            </a:r>
            <a:r>
              <a:rPr lang="en-US" dirty="0"/>
              <a:t>: Waiting for national VDRS data to test on a “supervised” (hand linked) subset</a:t>
            </a:r>
          </a:p>
          <a:p>
            <a:r>
              <a:rPr lang="en-US" b="1" dirty="0"/>
              <a:t>Stabilization</a:t>
            </a:r>
            <a:r>
              <a:rPr lang="en-US" dirty="0"/>
              <a:t> if single aggregate index, consider stabilizing (e.g. dates &gt;30 are all 30, long name distances are cut off)</a:t>
            </a:r>
          </a:p>
          <a:p>
            <a:r>
              <a:rPr lang="en-US" b="1" dirty="0"/>
              <a:t>Package Helpers</a:t>
            </a:r>
            <a:r>
              <a:rPr lang="en-US" dirty="0"/>
              <a:t>: </a:t>
            </a:r>
            <a:r>
              <a:rPr lang="en-US" dirty="0" err="1"/>
              <a:t>RecordLinkage</a:t>
            </a:r>
            <a:r>
              <a:rPr lang="en-US" dirty="0"/>
              <a:t> package in R uses regressive trees. Need to efficiently bin as well.</a:t>
            </a:r>
          </a:p>
          <a:p>
            <a:r>
              <a:rPr lang="en-US" b="1" dirty="0"/>
              <a:t>Spatial Distance Matrix</a:t>
            </a:r>
            <a:r>
              <a:rPr lang="en-US" dirty="0"/>
              <a:t>: Considering creating a lookup table of geocoded place distances on city-state to benefit from spatial distance, e.g.</a:t>
            </a:r>
            <a:br>
              <a:rPr lang="en-US" dirty="0"/>
            </a:br>
            <a:r>
              <a:rPr lang="en-US" dirty="0"/>
              <a:t>1) Chapel Hill, TN to Chapel Hill, NC</a:t>
            </a:r>
            <a:br>
              <a:rPr lang="en-US" dirty="0"/>
            </a:br>
            <a:r>
              <a:rPr lang="en-US" i="1" dirty="0"/>
              <a:t>text distance = 2 , spatial distance = 226 miles</a:t>
            </a:r>
            <a:br>
              <a:rPr lang="en-US" i="1" dirty="0"/>
            </a:br>
            <a:r>
              <a:rPr lang="en-US" i="1" dirty="0"/>
              <a:t>2) Chapel Hill to Carrboro</a:t>
            </a:r>
            <a:br>
              <a:rPr lang="en-US" i="1" dirty="0"/>
            </a:br>
            <a:r>
              <a:rPr lang="en-US" i="1" dirty="0"/>
              <a:t>text distance = 9, spatial distance = 0.5 miles</a:t>
            </a:r>
          </a:p>
          <a:p>
            <a:pPr marL="0" indent="0">
              <a:buNone/>
            </a:pPr>
            <a:endParaRPr lang="en-US" dirty="0"/>
          </a:p>
        </p:txBody>
      </p:sp>
    </p:spTree>
    <p:extLst>
      <p:ext uri="{BB962C8B-B14F-4D97-AF65-F5344CB8AC3E}">
        <p14:creationId xmlns:p14="http://schemas.microsoft.com/office/powerpoint/2010/main" val="2927732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BB76-10A6-4AFF-A951-B4A8923EFB5D}"/>
              </a:ext>
            </a:extLst>
          </p:cNvPr>
          <p:cNvSpPr>
            <a:spLocks noGrp="1"/>
          </p:cNvSpPr>
          <p:nvPr>
            <p:ph type="title"/>
          </p:nvPr>
        </p:nvSpPr>
        <p:spPr/>
        <p:txBody>
          <a:bodyPr/>
          <a:lstStyle/>
          <a:p>
            <a:r>
              <a:rPr lang="en-US" dirty="0"/>
              <a:t>Police Killings: R (WIP)</a:t>
            </a:r>
          </a:p>
        </p:txBody>
      </p:sp>
      <p:sp>
        <p:nvSpPr>
          <p:cNvPr id="3" name="Content Placeholder 2">
            <a:extLst>
              <a:ext uri="{FF2B5EF4-FFF2-40B4-BE49-F238E27FC236}">
                <a16:creationId xmlns:a16="http://schemas.microsoft.com/office/drawing/2014/main" id="{29B38B91-F93F-4286-9DCF-31F7919837EC}"/>
              </a:ext>
            </a:extLst>
          </p:cNvPr>
          <p:cNvSpPr>
            <a:spLocks noGrp="1"/>
          </p:cNvSpPr>
          <p:nvPr>
            <p:ph idx="1"/>
          </p:nvPr>
        </p:nvSpPr>
        <p:spPr/>
        <p:txBody>
          <a:bodyPr>
            <a:normAutofit/>
          </a:bodyPr>
          <a:lstStyle/>
          <a:p>
            <a:pPr marL="0" indent="0">
              <a:buNone/>
            </a:pPr>
            <a:r>
              <a:rPr lang="en-US" sz="1600" dirty="0"/>
              <a:t>Load libraries &amp; read files</a:t>
            </a:r>
          </a:p>
          <a:p>
            <a:pPr marL="0" indent="0">
              <a:buNone/>
            </a:pPr>
            <a:r>
              <a:rPr lang="en-US" sz="1600" dirty="0"/>
              <a:t>Recode: match constructs (race-eth, dates, etc.)</a:t>
            </a:r>
          </a:p>
          <a:p>
            <a:pPr marL="0" indent="0">
              <a:buNone/>
            </a:pPr>
            <a:r>
              <a:rPr lang="en-US" sz="1600" dirty="0"/>
              <a:t>Get unique locations (for spatial matching)</a:t>
            </a:r>
          </a:p>
          <a:p>
            <a:pPr marL="0" indent="0">
              <a:buNone/>
            </a:pPr>
            <a:r>
              <a:rPr lang="en-US" sz="1600" dirty="0"/>
              <a:t>Function: make distance matrices, returns list of matrices</a:t>
            </a:r>
          </a:p>
          <a:p>
            <a:pPr marL="0" indent="0">
              <a:buNone/>
            </a:pPr>
            <a:r>
              <a:rPr lang="en-US" sz="1600" dirty="0"/>
              <a:t>Function: report matches</a:t>
            </a:r>
          </a:p>
          <a:p>
            <a:pPr marL="0" indent="0">
              <a:buNone/>
            </a:pPr>
            <a:r>
              <a:rPr lang="en-US" sz="1600" dirty="0"/>
              <a:t>Run tests &amp; output</a:t>
            </a:r>
          </a:p>
          <a:p>
            <a:pPr marL="0" indent="0">
              <a:buNone/>
            </a:pPr>
            <a:r>
              <a:rPr lang="en-US" sz="1600" dirty="0"/>
              <a:t>Machine learning tests</a:t>
            </a:r>
          </a:p>
        </p:txBody>
      </p:sp>
      <p:sp>
        <p:nvSpPr>
          <p:cNvPr id="4" name="Content Placeholder 2">
            <a:extLst>
              <a:ext uri="{FF2B5EF4-FFF2-40B4-BE49-F238E27FC236}">
                <a16:creationId xmlns:a16="http://schemas.microsoft.com/office/drawing/2014/main" id="{06CDB065-BD6A-4AD8-80B4-6E981FB6F830}"/>
              </a:ext>
            </a:extLst>
          </p:cNvPr>
          <p:cNvSpPr txBox="1">
            <a:spLocks/>
          </p:cNvSpPr>
          <p:nvPr/>
        </p:nvSpPr>
        <p:spPr>
          <a:xfrm>
            <a:off x="5460520" y="3600451"/>
            <a:ext cx="3414983" cy="27289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Patterns</a:t>
            </a:r>
            <a:r>
              <a:rPr lang="en-US" sz="2000" dirty="0"/>
              <a:t>:</a:t>
            </a:r>
          </a:p>
          <a:p>
            <a:pPr marL="0" indent="0">
              <a:buFont typeface="Arial" panose="020B0604020202020204" pitchFamily="34" charset="0"/>
              <a:buNone/>
            </a:pPr>
            <a:r>
              <a:rPr lang="en-US" sz="2000" dirty="0"/>
              <a:t>Implement what you intuit and test it on a data subset</a:t>
            </a:r>
          </a:p>
          <a:p>
            <a:pPr marL="0" indent="0">
              <a:buFont typeface="Arial" panose="020B0604020202020204" pitchFamily="34" charset="0"/>
              <a:buNone/>
            </a:pPr>
            <a:r>
              <a:rPr lang="en-US" sz="2000" dirty="0"/>
              <a:t>Packages exist that may do it better (</a:t>
            </a:r>
            <a:r>
              <a:rPr lang="en-US" sz="2000" dirty="0" err="1"/>
              <a:t>RecordLinkage</a:t>
            </a:r>
            <a:r>
              <a:rPr lang="en-US" sz="2000" dirty="0"/>
              <a:t>)</a:t>
            </a:r>
          </a:p>
          <a:p>
            <a:pPr marL="0" indent="0">
              <a:buFont typeface="Arial" panose="020B0604020202020204" pitchFamily="34" charset="0"/>
              <a:buNone/>
            </a:pPr>
            <a:r>
              <a:rPr lang="en-US" sz="2000" dirty="0"/>
              <a:t>Trees, again, very doable</a:t>
            </a:r>
          </a:p>
          <a:p>
            <a:pPr marL="0" indent="0">
              <a:buFont typeface="Arial" panose="020B0604020202020204" pitchFamily="34" charset="0"/>
              <a:buNone/>
            </a:pPr>
            <a:r>
              <a:rPr lang="en-US" sz="2000" dirty="0"/>
              <a:t>A little spatial / text-mining goes a long way</a:t>
            </a:r>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3381598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EC2A67B-6033-4CDB-9964-EC0B72F34DC2}"/>
              </a:ext>
            </a:extLst>
          </p:cNvPr>
          <p:cNvPicPr/>
          <p:nvPr/>
        </p:nvPicPr>
        <p:blipFill>
          <a:blip r:embed="rId2">
            <a:extLst>
              <a:ext uri="{28A0092B-C50C-407E-A947-70E740481C1C}">
                <a14:useLocalDpi xmlns:a14="http://schemas.microsoft.com/office/drawing/2010/main" val="0"/>
              </a:ext>
            </a:extLst>
          </a:blip>
          <a:stretch>
            <a:fillRect/>
          </a:stretch>
        </p:blipFill>
        <p:spPr>
          <a:xfrm>
            <a:off x="200174" y="3035403"/>
            <a:ext cx="4898036" cy="3380477"/>
          </a:xfrm>
          <a:prstGeom prst="rect">
            <a:avLst/>
          </a:prstGeom>
        </p:spPr>
      </p:pic>
      <p:sp>
        <p:nvSpPr>
          <p:cNvPr id="2" name="Title 1">
            <a:extLst>
              <a:ext uri="{FF2B5EF4-FFF2-40B4-BE49-F238E27FC236}">
                <a16:creationId xmlns:a16="http://schemas.microsoft.com/office/drawing/2014/main" id="{54462159-4712-4CC4-B68A-BB450F1E0466}"/>
              </a:ext>
            </a:extLst>
          </p:cNvPr>
          <p:cNvSpPr>
            <a:spLocks noGrp="1"/>
          </p:cNvSpPr>
          <p:nvPr>
            <p:ph type="title"/>
          </p:nvPr>
        </p:nvSpPr>
        <p:spPr/>
        <p:txBody>
          <a:bodyPr/>
          <a:lstStyle/>
          <a:p>
            <a:r>
              <a:rPr lang="en-US" dirty="0"/>
              <a:t>Cumulative Exposures </a:t>
            </a:r>
          </a:p>
        </p:txBody>
      </p:sp>
      <p:sp>
        <p:nvSpPr>
          <p:cNvPr id="3" name="Content Placeholder 2">
            <a:extLst>
              <a:ext uri="{FF2B5EF4-FFF2-40B4-BE49-F238E27FC236}">
                <a16:creationId xmlns:a16="http://schemas.microsoft.com/office/drawing/2014/main" id="{4C124DB4-8E19-40CF-B8C9-FA984508DB75}"/>
              </a:ext>
            </a:extLst>
          </p:cNvPr>
          <p:cNvSpPr>
            <a:spLocks noGrp="1"/>
          </p:cNvSpPr>
          <p:nvPr>
            <p:ph idx="1"/>
          </p:nvPr>
        </p:nvSpPr>
        <p:spPr/>
        <p:txBody>
          <a:bodyPr>
            <a:normAutofit/>
          </a:bodyPr>
          <a:lstStyle/>
          <a:p>
            <a:pPr marL="0" indent="0">
              <a:buNone/>
            </a:pPr>
            <a:r>
              <a:rPr lang="en-US" dirty="0"/>
              <a:t>(CAFOs to start)</a:t>
            </a:r>
          </a:p>
        </p:txBody>
      </p:sp>
      <p:sp>
        <p:nvSpPr>
          <p:cNvPr id="4" name="Rectangle 3">
            <a:extLst>
              <a:ext uri="{FF2B5EF4-FFF2-40B4-BE49-F238E27FC236}">
                <a16:creationId xmlns:a16="http://schemas.microsoft.com/office/drawing/2014/main" id="{1880F5E6-7550-49B2-9E19-503ABE8653D3}"/>
              </a:ext>
            </a:extLst>
          </p:cNvPr>
          <p:cNvSpPr>
            <a:spLocks noChangeArrowheads="1"/>
          </p:cNvSpPr>
          <p:nvPr/>
        </p:nvSpPr>
        <p:spPr bwMode="auto">
          <a:xfrm>
            <a:off x="3674853" y="23291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7" name="Group 6">
            <a:extLst>
              <a:ext uri="{FF2B5EF4-FFF2-40B4-BE49-F238E27FC236}">
                <a16:creationId xmlns:a16="http://schemas.microsoft.com/office/drawing/2014/main" id="{6A30370C-01C1-4D77-BB4A-9297DFDF69EF}"/>
              </a:ext>
            </a:extLst>
          </p:cNvPr>
          <p:cNvGrpSpPr/>
          <p:nvPr/>
        </p:nvGrpSpPr>
        <p:grpSpPr>
          <a:xfrm>
            <a:off x="4270165" y="1351015"/>
            <a:ext cx="4605338" cy="2413433"/>
            <a:chOff x="4398753" y="3719350"/>
            <a:chExt cx="4605338" cy="2413433"/>
          </a:xfrm>
        </p:grpSpPr>
        <p:pic>
          <p:nvPicPr>
            <p:cNvPr id="2050" name="Picture 24">
              <a:extLst>
                <a:ext uri="{FF2B5EF4-FFF2-40B4-BE49-F238E27FC236}">
                  <a16:creationId xmlns:a16="http://schemas.microsoft.com/office/drawing/2014/main" id="{B8A9D95A-EFAF-41F9-8758-FA5A1D98E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032" t="15005" r="11465" b="5695"/>
            <a:stretch>
              <a:fillRect/>
            </a:stretch>
          </p:blipFill>
          <p:spPr bwMode="auto">
            <a:xfrm>
              <a:off x="4398753" y="3890242"/>
              <a:ext cx="4605338"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1">
              <a:extLst>
                <a:ext uri="{FF2B5EF4-FFF2-40B4-BE49-F238E27FC236}">
                  <a16:creationId xmlns:a16="http://schemas.microsoft.com/office/drawing/2014/main" id="{4D0CDC4E-CACF-4593-AD55-C7CFEB34D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213" y="5107258"/>
              <a:ext cx="862013" cy="1025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7C9C84A-45ED-49EE-A71B-56BDE17B2DA4}"/>
                </a:ext>
              </a:extLst>
            </p:cNvPr>
            <p:cNvSpPr>
              <a:spLocks noChangeArrowheads="1"/>
            </p:cNvSpPr>
            <p:nvPr/>
          </p:nvSpPr>
          <p:spPr bwMode="auto">
            <a:xfrm>
              <a:off x="4572000" y="3719350"/>
              <a:ext cx="1811547"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Maps of cumulative density</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 CAFOs</a:t>
              </a:r>
              <a:b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(additive)</a:t>
              </a: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6" name="Rectangle 5">
            <a:extLst>
              <a:ext uri="{FF2B5EF4-FFF2-40B4-BE49-F238E27FC236}">
                <a16:creationId xmlns:a16="http://schemas.microsoft.com/office/drawing/2014/main" id="{CC5A1E1F-D202-439D-8618-107890E13E51}"/>
              </a:ext>
            </a:extLst>
          </p:cNvPr>
          <p:cNvSpPr>
            <a:spLocks noChangeArrowheads="1"/>
          </p:cNvSpPr>
          <p:nvPr/>
        </p:nvSpPr>
        <p:spPr bwMode="auto">
          <a:xfrm>
            <a:off x="3674853" y="32435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Content Placeholder 2">
            <a:extLst>
              <a:ext uri="{FF2B5EF4-FFF2-40B4-BE49-F238E27FC236}">
                <a16:creationId xmlns:a16="http://schemas.microsoft.com/office/drawing/2014/main" id="{51F0AE2D-574C-46A7-9DD7-95938191B6B5}"/>
              </a:ext>
            </a:extLst>
          </p:cNvPr>
          <p:cNvSpPr txBox="1">
            <a:spLocks/>
          </p:cNvSpPr>
          <p:nvPr/>
        </p:nvSpPr>
        <p:spPr>
          <a:xfrm>
            <a:off x="5460520" y="4442603"/>
            <a:ext cx="3414983" cy="1886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Patterns</a:t>
            </a:r>
            <a:r>
              <a:rPr lang="en-US" sz="2000" dirty="0"/>
              <a:t>:</a:t>
            </a:r>
          </a:p>
          <a:p>
            <a:pPr marL="0" indent="0">
              <a:buFont typeface="Arial" panose="020B0604020202020204" pitchFamily="34" charset="0"/>
              <a:buNone/>
            </a:pPr>
            <a:r>
              <a:rPr lang="en-US" sz="2000" dirty="0"/>
              <a:t>Extend / make generic previous analysis. </a:t>
            </a:r>
          </a:p>
          <a:p>
            <a:pPr marL="0" indent="0">
              <a:buFont typeface="Arial" panose="020B0604020202020204" pitchFamily="34" charset="0"/>
              <a:buNone/>
            </a:pPr>
            <a:r>
              <a:rPr lang="en-US" sz="2000" dirty="0"/>
              <a:t>Identify which structures hold results</a:t>
            </a:r>
          </a:p>
        </p:txBody>
      </p:sp>
    </p:spTree>
    <p:extLst>
      <p:ext uri="{BB962C8B-B14F-4D97-AF65-F5344CB8AC3E}">
        <p14:creationId xmlns:p14="http://schemas.microsoft.com/office/powerpoint/2010/main" val="3764329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62159-4712-4CC4-B68A-BB450F1E0466}"/>
              </a:ext>
            </a:extLst>
          </p:cNvPr>
          <p:cNvSpPr>
            <a:spLocks noGrp="1"/>
          </p:cNvSpPr>
          <p:nvPr>
            <p:ph type="title"/>
          </p:nvPr>
        </p:nvSpPr>
        <p:spPr/>
        <p:txBody>
          <a:bodyPr/>
          <a:lstStyle/>
          <a:p>
            <a:r>
              <a:rPr lang="en-US" dirty="0"/>
              <a:t>Today: Examples &amp; Patterns</a:t>
            </a:r>
          </a:p>
        </p:txBody>
      </p:sp>
      <p:sp>
        <p:nvSpPr>
          <p:cNvPr id="3" name="Content Placeholder 2">
            <a:extLst>
              <a:ext uri="{FF2B5EF4-FFF2-40B4-BE49-F238E27FC236}">
                <a16:creationId xmlns:a16="http://schemas.microsoft.com/office/drawing/2014/main" id="{4C124DB4-8E19-40CF-B8C9-FA984508DB75}"/>
              </a:ext>
            </a:extLst>
          </p:cNvPr>
          <p:cNvSpPr>
            <a:spLocks noGrp="1"/>
          </p:cNvSpPr>
          <p:nvPr>
            <p:ph idx="1"/>
          </p:nvPr>
        </p:nvSpPr>
        <p:spPr/>
        <p:txBody>
          <a:bodyPr>
            <a:normAutofit fontScale="92500" lnSpcReduction="20000"/>
          </a:bodyPr>
          <a:lstStyle/>
          <a:p>
            <a:pPr marL="0" indent="0">
              <a:buNone/>
            </a:pPr>
            <a:r>
              <a:rPr lang="en-US" b="1" dirty="0"/>
              <a:t>Long</a:t>
            </a:r>
          </a:p>
          <a:p>
            <a:r>
              <a:rPr lang="en-US" dirty="0"/>
              <a:t>Industrial Hog Operations (IHOs) - Title VI complaint</a:t>
            </a:r>
          </a:p>
          <a:p>
            <a:r>
              <a:rPr lang="en-US" dirty="0"/>
              <a:t>Alcohol exposure index </a:t>
            </a:r>
          </a:p>
          <a:p>
            <a:r>
              <a:rPr lang="en-US" dirty="0"/>
              <a:t>Death by police (WIP)</a:t>
            </a:r>
          </a:p>
          <a:p>
            <a:endParaRPr lang="en-US" dirty="0"/>
          </a:p>
          <a:p>
            <a:pPr marL="0" indent="0">
              <a:buNone/>
            </a:pPr>
            <a:r>
              <a:rPr lang="en-US" b="1" dirty="0"/>
              <a:t>Short</a:t>
            </a:r>
          </a:p>
          <a:p>
            <a:r>
              <a:rPr lang="en-US" dirty="0"/>
              <a:t>Cumulative exposures</a:t>
            </a:r>
          </a:p>
          <a:p>
            <a:r>
              <a:rPr lang="en-US" dirty="0"/>
              <a:t>Flooding</a:t>
            </a:r>
          </a:p>
          <a:p>
            <a:r>
              <a:rPr lang="en-US" dirty="0"/>
              <a:t>Dissertation / Traffic Stops</a:t>
            </a:r>
          </a:p>
          <a:p>
            <a:r>
              <a:rPr lang="en-US" dirty="0"/>
              <a:t>Tobacco scraping / machine learning</a:t>
            </a:r>
          </a:p>
          <a:p>
            <a:endParaRPr lang="en-US" dirty="0"/>
          </a:p>
          <a:p>
            <a:endParaRPr lang="en-US" dirty="0"/>
          </a:p>
        </p:txBody>
      </p:sp>
    </p:spTree>
    <p:extLst>
      <p:ext uri="{BB962C8B-B14F-4D97-AF65-F5344CB8AC3E}">
        <p14:creationId xmlns:p14="http://schemas.microsoft.com/office/powerpoint/2010/main" val="3465994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62159-4712-4CC4-B68A-BB450F1E0466}"/>
              </a:ext>
            </a:extLst>
          </p:cNvPr>
          <p:cNvSpPr>
            <a:spLocks noGrp="1"/>
          </p:cNvSpPr>
          <p:nvPr>
            <p:ph type="title"/>
          </p:nvPr>
        </p:nvSpPr>
        <p:spPr/>
        <p:txBody>
          <a:bodyPr/>
          <a:lstStyle/>
          <a:p>
            <a:r>
              <a:rPr lang="en-US" dirty="0"/>
              <a:t>Flooding / Cumulative Exposure</a:t>
            </a:r>
          </a:p>
        </p:txBody>
      </p:sp>
      <p:sp>
        <p:nvSpPr>
          <p:cNvPr id="3" name="Content Placeholder 2">
            <a:extLst>
              <a:ext uri="{FF2B5EF4-FFF2-40B4-BE49-F238E27FC236}">
                <a16:creationId xmlns:a16="http://schemas.microsoft.com/office/drawing/2014/main" id="{4C124DB4-8E19-40CF-B8C9-FA984508DB75}"/>
              </a:ext>
            </a:extLst>
          </p:cNvPr>
          <p:cNvSpPr>
            <a:spLocks noGrp="1"/>
          </p:cNvSpPr>
          <p:nvPr>
            <p:ph idx="1"/>
          </p:nvPr>
        </p:nvSpPr>
        <p:spPr/>
        <p:txBody>
          <a:bodyPr>
            <a:normAutofit/>
          </a:bodyPr>
          <a:lstStyle/>
          <a:p>
            <a:pPr marL="0" indent="0">
              <a:buNone/>
            </a:pPr>
            <a:r>
              <a:rPr lang="en-US" dirty="0"/>
              <a:t>Two counties to start</a:t>
            </a:r>
          </a:p>
        </p:txBody>
      </p:sp>
      <p:sp>
        <p:nvSpPr>
          <p:cNvPr id="4" name="Rectangle 3">
            <a:extLst>
              <a:ext uri="{FF2B5EF4-FFF2-40B4-BE49-F238E27FC236}">
                <a16:creationId xmlns:a16="http://schemas.microsoft.com/office/drawing/2014/main" id="{1880F5E6-7550-49B2-9E19-503ABE8653D3}"/>
              </a:ext>
            </a:extLst>
          </p:cNvPr>
          <p:cNvSpPr>
            <a:spLocks noChangeArrowheads="1"/>
          </p:cNvSpPr>
          <p:nvPr/>
        </p:nvSpPr>
        <p:spPr bwMode="auto">
          <a:xfrm>
            <a:off x="3674853" y="23291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CC5A1E1F-D202-439D-8618-107890E13E51}"/>
              </a:ext>
            </a:extLst>
          </p:cNvPr>
          <p:cNvSpPr>
            <a:spLocks noChangeArrowheads="1"/>
          </p:cNvSpPr>
          <p:nvPr/>
        </p:nvSpPr>
        <p:spPr bwMode="auto">
          <a:xfrm>
            <a:off x="3674853" y="32435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Content Placeholder 2">
            <a:extLst>
              <a:ext uri="{FF2B5EF4-FFF2-40B4-BE49-F238E27FC236}">
                <a16:creationId xmlns:a16="http://schemas.microsoft.com/office/drawing/2014/main" id="{242C9064-52A9-4F87-A80E-5920FB7710D6}"/>
              </a:ext>
            </a:extLst>
          </p:cNvPr>
          <p:cNvSpPr txBox="1">
            <a:spLocks/>
          </p:cNvSpPr>
          <p:nvPr/>
        </p:nvSpPr>
        <p:spPr>
          <a:xfrm>
            <a:off x="5922753" y="5524500"/>
            <a:ext cx="2838450" cy="1290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Patterns</a:t>
            </a:r>
            <a:r>
              <a:rPr lang="en-US" sz="2000" dirty="0"/>
              <a:t>:</a:t>
            </a:r>
          </a:p>
          <a:p>
            <a:pPr marL="0" indent="0">
              <a:buFont typeface="Arial" panose="020B0604020202020204" pitchFamily="34" charset="0"/>
              <a:buNone/>
            </a:pPr>
            <a:r>
              <a:rPr lang="en-US" sz="2000" dirty="0"/>
              <a:t>Collapse / </a:t>
            </a:r>
            <a:r>
              <a:rPr lang="en-US" sz="2000" dirty="0" err="1"/>
              <a:t>rbind</a:t>
            </a:r>
            <a:r>
              <a:rPr lang="en-US" sz="2000" dirty="0"/>
              <a:t> layers.</a:t>
            </a:r>
          </a:p>
          <a:p>
            <a:pPr marL="0" indent="0">
              <a:buFont typeface="Arial" panose="020B0604020202020204" pitchFamily="34" charset="0"/>
              <a:buNone/>
            </a:pPr>
            <a:endParaRPr lang="en-US" sz="2000" dirty="0"/>
          </a:p>
        </p:txBody>
      </p:sp>
      <p:pic>
        <p:nvPicPr>
          <p:cNvPr id="14" name="Picture 13">
            <a:extLst>
              <a:ext uri="{FF2B5EF4-FFF2-40B4-BE49-F238E27FC236}">
                <a16:creationId xmlns:a16="http://schemas.microsoft.com/office/drawing/2014/main" id="{55B2061E-7389-4B7A-A009-4A16131B2FF9}"/>
              </a:ext>
            </a:extLst>
          </p:cNvPr>
          <p:cNvPicPr>
            <a:picLocks noChangeAspect="1"/>
          </p:cNvPicPr>
          <p:nvPr/>
        </p:nvPicPr>
        <p:blipFill rotWithShape="1">
          <a:blip r:embed="rId2"/>
          <a:srcRect b="1586"/>
          <a:stretch/>
        </p:blipFill>
        <p:spPr>
          <a:xfrm>
            <a:off x="200174" y="3243532"/>
            <a:ext cx="5294103" cy="3360315"/>
          </a:xfrm>
          <a:prstGeom prst="rect">
            <a:avLst/>
          </a:prstGeom>
        </p:spPr>
      </p:pic>
      <p:pic>
        <p:nvPicPr>
          <p:cNvPr id="13" name="Picture 12">
            <a:extLst>
              <a:ext uri="{FF2B5EF4-FFF2-40B4-BE49-F238E27FC236}">
                <a16:creationId xmlns:a16="http://schemas.microsoft.com/office/drawing/2014/main" id="{7B74072F-DFCE-44A2-AB81-516CB3C33C83}"/>
              </a:ext>
            </a:extLst>
          </p:cNvPr>
          <p:cNvPicPr>
            <a:picLocks noChangeAspect="1"/>
          </p:cNvPicPr>
          <p:nvPr/>
        </p:nvPicPr>
        <p:blipFill>
          <a:blip r:embed="rId3"/>
          <a:stretch>
            <a:fillRect/>
          </a:stretch>
        </p:blipFill>
        <p:spPr>
          <a:xfrm>
            <a:off x="4749036" y="1345901"/>
            <a:ext cx="4194790" cy="4054063"/>
          </a:xfrm>
          <a:prstGeom prst="rect">
            <a:avLst/>
          </a:prstGeom>
          <a:ln>
            <a:solidFill>
              <a:schemeClr val="tx1"/>
            </a:solidFill>
          </a:ln>
        </p:spPr>
      </p:pic>
    </p:spTree>
    <p:extLst>
      <p:ext uri="{BB962C8B-B14F-4D97-AF65-F5344CB8AC3E}">
        <p14:creationId xmlns:p14="http://schemas.microsoft.com/office/powerpoint/2010/main" val="1215361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62159-4712-4CC4-B68A-BB450F1E0466}"/>
              </a:ext>
            </a:extLst>
          </p:cNvPr>
          <p:cNvSpPr>
            <a:spLocks noGrp="1"/>
          </p:cNvSpPr>
          <p:nvPr>
            <p:ph type="title"/>
          </p:nvPr>
        </p:nvSpPr>
        <p:spPr/>
        <p:txBody>
          <a:bodyPr>
            <a:normAutofit/>
          </a:bodyPr>
          <a:lstStyle/>
          <a:p>
            <a:r>
              <a:rPr lang="en-US" dirty="0"/>
              <a:t>Race-Ethnic Disparities in Law Enforcement Traffic Stops</a:t>
            </a:r>
          </a:p>
        </p:txBody>
      </p:sp>
      <p:sp>
        <p:nvSpPr>
          <p:cNvPr id="3" name="Content Placeholder 2">
            <a:extLst>
              <a:ext uri="{FF2B5EF4-FFF2-40B4-BE49-F238E27FC236}">
                <a16:creationId xmlns:a16="http://schemas.microsoft.com/office/drawing/2014/main" id="{4C124DB4-8E19-40CF-B8C9-FA984508DB75}"/>
              </a:ext>
            </a:extLst>
          </p:cNvPr>
          <p:cNvSpPr>
            <a:spLocks noGrp="1"/>
          </p:cNvSpPr>
          <p:nvPr>
            <p:ph idx="1"/>
          </p:nvPr>
        </p:nvSpPr>
        <p:spPr/>
        <p:txBody>
          <a:bodyPr>
            <a:normAutofit fontScale="92500" lnSpcReduction="10000"/>
          </a:bodyPr>
          <a:lstStyle/>
          <a:p>
            <a:pPr marL="0" indent="0">
              <a:buNone/>
            </a:pPr>
            <a:r>
              <a:rPr lang="en-US" dirty="0"/>
              <a:t>Bigger than we have time for, but:</a:t>
            </a:r>
          </a:p>
          <a:p>
            <a:pPr marL="514350" indent="-514350">
              <a:buAutoNum type="arabicPeriod"/>
            </a:pPr>
            <a:r>
              <a:rPr lang="en-US" dirty="0"/>
              <a:t>Residential-based traffic stop rates tend to underestimate disparities</a:t>
            </a:r>
          </a:p>
          <a:p>
            <a:pPr marL="514350" indent="-514350">
              <a:buAutoNum type="arabicPeriod"/>
            </a:pPr>
            <a:r>
              <a:rPr lang="en-US" dirty="0"/>
              <a:t>Fayetteville decreased racial disparities by prioritizing different stop types, though could do more</a:t>
            </a:r>
          </a:p>
          <a:p>
            <a:pPr marL="0" indent="0">
              <a:buNone/>
            </a:pPr>
            <a:endParaRPr lang="en-US" dirty="0"/>
          </a:p>
          <a:p>
            <a:r>
              <a:rPr lang="en-US" dirty="0"/>
              <a:t>Spatial data very helpful: counting, “punching”, etc.</a:t>
            </a:r>
          </a:p>
          <a:p>
            <a:r>
              <a:rPr lang="en-US" dirty="0"/>
              <a:t>Reports for NAACP, SCSJ</a:t>
            </a:r>
          </a:p>
          <a:p>
            <a:r>
              <a:rPr lang="en-US" dirty="0"/>
              <a:t>Quick data processing</a:t>
            </a:r>
          </a:p>
          <a:p>
            <a:r>
              <a:rPr lang="en-US" dirty="0" err="1"/>
              <a:t>Spatio</a:t>
            </a:r>
            <a:r>
              <a:rPr lang="en-US" dirty="0"/>
              <a:t>-temporal mapping</a:t>
            </a:r>
          </a:p>
          <a:p>
            <a:endParaRPr lang="en-US" dirty="0"/>
          </a:p>
        </p:txBody>
      </p:sp>
      <p:sp>
        <p:nvSpPr>
          <p:cNvPr id="4" name="Rectangle 3">
            <a:extLst>
              <a:ext uri="{FF2B5EF4-FFF2-40B4-BE49-F238E27FC236}">
                <a16:creationId xmlns:a16="http://schemas.microsoft.com/office/drawing/2014/main" id="{1880F5E6-7550-49B2-9E19-503ABE8653D3}"/>
              </a:ext>
            </a:extLst>
          </p:cNvPr>
          <p:cNvSpPr>
            <a:spLocks noChangeArrowheads="1"/>
          </p:cNvSpPr>
          <p:nvPr/>
        </p:nvSpPr>
        <p:spPr bwMode="auto">
          <a:xfrm>
            <a:off x="3674853" y="23291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CC5A1E1F-D202-439D-8618-107890E13E51}"/>
              </a:ext>
            </a:extLst>
          </p:cNvPr>
          <p:cNvSpPr>
            <a:spLocks noChangeArrowheads="1"/>
          </p:cNvSpPr>
          <p:nvPr/>
        </p:nvSpPr>
        <p:spPr bwMode="auto">
          <a:xfrm>
            <a:off x="3674853" y="32435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Content Placeholder 2">
            <a:extLst>
              <a:ext uri="{FF2B5EF4-FFF2-40B4-BE49-F238E27FC236}">
                <a16:creationId xmlns:a16="http://schemas.microsoft.com/office/drawing/2014/main" id="{242C9064-52A9-4F87-A80E-5920FB7710D6}"/>
              </a:ext>
            </a:extLst>
          </p:cNvPr>
          <p:cNvSpPr txBox="1">
            <a:spLocks/>
          </p:cNvSpPr>
          <p:nvPr/>
        </p:nvSpPr>
        <p:spPr>
          <a:xfrm>
            <a:off x="5837028" y="5343257"/>
            <a:ext cx="2838450" cy="1290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Patterns</a:t>
            </a:r>
            <a:r>
              <a:rPr lang="en-US" sz="2000" dirty="0"/>
              <a:t>:</a:t>
            </a:r>
          </a:p>
          <a:p>
            <a:pPr marL="0" indent="0">
              <a:buFont typeface="Arial" panose="020B0604020202020204" pitchFamily="34" charset="0"/>
              <a:buNone/>
            </a:pPr>
            <a:r>
              <a:rPr lang="en-US" sz="2000" dirty="0"/>
              <a:t>Simulation</a:t>
            </a:r>
          </a:p>
          <a:p>
            <a:pPr marL="0" indent="0">
              <a:buFont typeface="Arial" panose="020B0604020202020204" pitchFamily="34" charset="0"/>
              <a:buNone/>
            </a:pPr>
            <a:r>
              <a:rPr lang="en-US" sz="2000" dirty="0"/>
              <a:t>Spatial </a:t>
            </a:r>
            <a:r>
              <a:rPr lang="en-US" sz="2000" dirty="0" err="1"/>
              <a:t>work</a:t>
            </a:r>
            <a:r>
              <a:rPr lang="en-US" sz="2000" dirty="0" err="1">
                <a:sym typeface="Wingdings" panose="05000000000000000000" pitchFamily="2" charset="2"/>
              </a:rPr>
              <a:t>QGIS</a:t>
            </a:r>
            <a:endParaRPr lang="en-US" sz="2000" dirty="0">
              <a:sym typeface="Wingdings" panose="05000000000000000000" pitchFamily="2" charset="2"/>
            </a:endParaRPr>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1091244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F09FC-2BBA-40F3-9DA5-91E0755CABD7}"/>
              </a:ext>
            </a:extLst>
          </p:cNvPr>
          <p:cNvSpPr>
            <a:spLocks noGrp="1"/>
          </p:cNvSpPr>
          <p:nvPr>
            <p:ph type="title"/>
          </p:nvPr>
        </p:nvSpPr>
        <p:spPr/>
        <p:txBody>
          <a:bodyPr/>
          <a:lstStyle/>
          <a:p>
            <a:r>
              <a:rPr lang="en-US" dirty="0"/>
              <a:t>Tobacco</a:t>
            </a:r>
          </a:p>
        </p:txBody>
      </p:sp>
      <p:sp>
        <p:nvSpPr>
          <p:cNvPr id="3" name="Content Placeholder 2">
            <a:extLst>
              <a:ext uri="{FF2B5EF4-FFF2-40B4-BE49-F238E27FC236}">
                <a16:creationId xmlns:a16="http://schemas.microsoft.com/office/drawing/2014/main" id="{1894C9AD-F6E0-4683-B5C1-C47B0D4E2A07}"/>
              </a:ext>
            </a:extLst>
          </p:cNvPr>
          <p:cNvSpPr>
            <a:spLocks noGrp="1"/>
          </p:cNvSpPr>
          <p:nvPr>
            <p:ph idx="1"/>
          </p:nvPr>
        </p:nvSpPr>
        <p:spPr/>
        <p:txBody>
          <a:bodyPr/>
          <a:lstStyle/>
          <a:p>
            <a:pPr marL="0" indent="0">
              <a:buNone/>
            </a:pPr>
            <a:r>
              <a:rPr lang="en-US" dirty="0"/>
              <a:t>R consulting grew into a job</a:t>
            </a:r>
          </a:p>
          <a:p>
            <a:pPr marL="0" indent="0">
              <a:buNone/>
            </a:pPr>
            <a:endParaRPr lang="en-US" dirty="0"/>
          </a:p>
          <a:p>
            <a:r>
              <a:rPr lang="en-US" dirty="0"/>
              <a:t>Cleaning scripts</a:t>
            </a:r>
          </a:p>
          <a:p>
            <a:pPr lvl="1"/>
            <a:r>
              <a:rPr lang="en-US" dirty="0"/>
              <a:t>100s of files in various formats. R can iteratively loop through them with </a:t>
            </a:r>
            <a:r>
              <a:rPr lang="en-US" dirty="0" err="1"/>
              <a:t>list.files</a:t>
            </a:r>
            <a:r>
              <a:rPr lang="en-US" dirty="0"/>
              <a:t>() and use a header file  </a:t>
            </a:r>
          </a:p>
          <a:p>
            <a:r>
              <a:rPr lang="en-US" dirty="0"/>
              <a:t>Reports galore</a:t>
            </a:r>
          </a:p>
          <a:p>
            <a:r>
              <a:rPr lang="en-US" dirty="0"/>
              <a:t>Machine learning categorization prototypes</a:t>
            </a:r>
          </a:p>
          <a:p>
            <a:r>
              <a:rPr lang="en-US" dirty="0"/>
              <a:t>Nuanced data cleaning (messy spatial data)</a:t>
            </a:r>
          </a:p>
          <a:p>
            <a:r>
              <a:rPr lang="en-US" dirty="0"/>
              <a:t>Modeling &amp; map-building</a:t>
            </a:r>
          </a:p>
          <a:p>
            <a:endParaRPr lang="en-US" dirty="0"/>
          </a:p>
          <a:p>
            <a:endParaRPr lang="en-US" dirty="0"/>
          </a:p>
        </p:txBody>
      </p:sp>
    </p:spTree>
    <p:extLst>
      <p:ext uri="{BB962C8B-B14F-4D97-AF65-F5344CB8AC3E}">
        <p14:creationId xmlns:p14="http://schemas.microsoft.com/office/powerpoint/2010/main" val="1305805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62159-4712-4CC4-B68A-BB450F1E0466}"/>
              </a:ext>
            </a:extLst>
          </p:cNvPr>
          <p:cNvSpPr>
            <a:spLocks noGrp="1"/>
          </p:cNvSpPr>
          <p:nvPr>
            <p:ph type="title"/>
          </p:nvPr>
        </p:nvSpPr>
        <p:spPr/>
        <p:txBody>
          <a:bodyPr>
            <a:normAutofit/>
          </a:bodyPr>
          <a:lstStyle/>
          <a:p>
            <a:r>
              <a:rPr lang="en-US" dirty="0"/>
              <a:t>Tobacco – Data+</a:t>
            </a:r>
          </a:p>
        </p:txBody>
      </p:sp>
      <p:sp>
        <p:nvSpPr>
          <p:cNvPr id="3" name="Content Placeholder 2">
            <a:extLst>
              <a:ext uri="{FF2B5EF4-FFF2-40B4-BE49-F238E27FC236}">
                <a16:creationId xmlns:a16="http://schemas.microsoft.com/office/drawing/2014/main" id="{4C124DB4-8E19-40CF-B8C9-FA984508DB75}"/>
              </a:ext>
            </a:extLst>
          </p:cNvPr>
          <p:cNvSpPr>
            <a:spLocks noGrp="1"/>
          </p:cNvSpPr>
          <p:nvPr>
            <p:ph idx="1"/>
          </p:nvPr>
        </p:nvSpPr>
        <p:spPr/>
        <p:txBody>
          <a:bodyPr>
            <a:normAutofit/>
          </a:bodyPr>
          <a:lstStyle/>
          <a:p>
            <a:pPr marL="0" indent="0">
              <a:buNone/>
            </a:pPr>
            <a:r>
              <a:rPr lang="en-US" dirty="0"/>
              <a:t>Web-scraping</a:t>
            </a:r>
          </a:p>
          <a:p>
            <a:pPr marL="0" indent="0">
              <a:buNone/>
            </a:pPr>
            <a:r>
              <a:rPr lang="en-US" dirty="0"/>
              <a:t>Text-mining</a:t>
            </a:r>
          </a:p>
          <a:p>
            <a:pPr marL="0" indent="0">
              <a:buNone/>
            </a:pPr>
            <a:r>
              <a:rPr lang="en-US" dirty="0"/>
              <a:t>Machine learning</a:t>
            </a:r>
          </a:p>
        </p:txBody>
      </p:sp>
      <p:sp>
        <p:nvSpPr>
          <p:cNvPr id="4" name="Rectangle 3">
            <a:extLst>
              <a:ext uri="{FF2B5EF4-FFF2-40B4-BE49-F238E27FC236}">
                <a16:creationId xmlns:a16="http://schemas.microsoft.com/office/drawing/2014/main" id="{1880F5E6-7550-49B2-9E19-503ABE8653D3}"/>
              </a:ext>
            </a:extLst>
          </p:cNvPr>
          <p:cNvSpPr>
            <a:spLocks noChangeArrowheads="1"/>
          </p:cNvSpPr>
          <p:nvPr/>
        </p:nvSpPr>
        <p:spPr bwMode="auto">
          <a:xfrm>
            <a:off x="3674853" y="23291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CC5A1E1F-D202-439D-8618-107890E13E51}"/>
              </a:ext>
            </a:extLst>
          </p:cNvPr>
          <p:cNvSpPr>
            <a:spLocks noChangeArrowheads="1"/>
          </p:cNvSpPr>
          <p:nvPr/>
        </p:nvSpPr>
        <p:spPr bwMode="auto">
          <a:xfrm>
            <a:off x="3674853" y="32435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Content Placeholder 2">
            <a:extLst>
              <a:ext uri="{FF2B5EF4-FFF2-40B4-BE49-F238E27FC236}">
                <a16:creationId xmlns:a16="http://schemas.microsoft.com/office/drawing/2014/main" id="{242C9064-52A9-4F87-A80E-5920FB7710D6}"/>
              </a:ext>
            </a:extLst>
          </p:cNvPr>
          <p:cNvSpPr txBox="1">
            <a:spLocks/>
          </p:cNvSpPr>
          <p:nvPr/>
        </p:nvSpPr>
        <p:spPr>
          <a:xfrm>
            <a:off x="5746855" y="438568"/>
            <a:ext cx="2838450" cy="129090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Patterns</a:t>
            </a:r>
            <a:r>
              <a:rPr lang="en-US" sz="2000" dirty="0"/>
              <a:t>:</a:t>
            </a:r>
          </a:p>
          <a:p>
            <a:pPr marL="0" indent="0">
              <a:buFont typeface="Arial" panose="020B0604020202020204" pitchFamily="34" charset="0"/>
              <a:buNone/>
            </a:pPr>
            <a:r>
              <a:rPr lang="en-US" sz="2000" dirty="0"/>
              <a:t>Basic tree-ML isn’t so hard! Just try.</a:t>
            </a:r>
          </a:p>
          <a:p>
            <a:pPr marL="0" indent="0">
              <a:buFont typeface="Arial" panose="020B0604020202020204" pitchFamily="34" charset="0"/>
              <a:buNone/>
            </a:pPr>
            <a:r>
              <a:rPr lang="en-US" sz="2000" dirty="0"/>
              <a:t>A little text-mining goes a long way / learn </a:t>
            </a:r>
            <a:r>
              <a:rPr lang="en-US" sz="2000" dirty="0" err="1"/>
              <a:t>dplyr</a:t>
            </a:r>
            <a:r>
              <a:rPr lang="en-US" sz="2000" dirty="0"/>
              <a:t>!</a:t>
            </a:r>
          </a:p>
          <a:p>
            <a:pPr marL="0" indent="0">
              <a:buFont typeface="Arial" panose="020B0604020202020204" pitchFamily="34" charset="0"/>
              <a:buNone/>
            </a:pPr>
            <a:endParaRPr lang="en-US" sz="2000" dirty="0"/>
          </a:p>
        </p:txBody>
      </p:sp>
      <p:pic>
        <p:nvPicPr>
          <p:cNvPr id="8" name="Picture 7">
            <a:extLst>
              <a:ext uri="{FF2B5EF4-FFF2-40B4-BE49-F238E27FC236}">
                <a16:creationId xmlns:a16="http://schemas.microsoft.com/office/drawing/2014/main" id="{4849E250-4816-486D-9846-EF08785CCFC4}"/>
              </a:ext>
            </a:extLst>
          </p:cNvPr>
          <p:cNvPicPr>
            <a:picLocks noChangeAspect="1"/>
          </p:cNvPicPr>
          <p:nvPr/>
        </p:nvPicPr>
        <p:blipFill>
          <a:blip r:embed="rId2"/>
          <a:stretch>
            <a:fillRect/>
          </a:stretch>
        </p:blipFill>
        <p:spPr>
          <a:xfrm>
            <a:off x="5073860" y="1929360"/>
            <a:ext cx="3787670" cy="4528312"/>
          </a:xfrm>
          <a:prstGeom prst="rect">
            <a:avLst/>
          </a:prstGeom>
        </p:spPr>
      </p:pic>
      <p:pic>
        <p:nvPicPr>
          <p:cNvPr id="9" name="Picture 8">
            <a:extLst>
              <a:ext uri="{FF2B5EF4-FFF2-40B4-BE49-F238E27FC236}">
                <a16:creationId xmlns:a16="http://schemas.microsoft.com/office/drawing/2014/main" id="{5C3119FA-94BC-4BB2-B342-F79105A79F8C}"/>
              </a:ext>
            </a:extLst>
          </p:cNvPr>
          <p:cNvPicPr>
            <a:picLocks noChangeAspect="1"/>
          </p:cNvPicPr>
          <p:nvPr/>
        </p:nvPicPr>
        <p:blipFill>
          <a:blip r:embed="rId3"/>
          <a:stretch>
            <a:fillRect/>
          </a:stretch>
        </p:blipFill>
        <p:spPr>
          <a:xfrm>
            <a:off x="216121" y="3717266"/>
            <a:ext cx="4872184" cy="2899045"/>
          </a:xfrm>
          <a:prstGeom prst="rect">
            <a:avLst/>
          </a:prstGeom>
        </p:spPr>
      </p:pic>
    </p:spTree>
    <p:extLst>
      <p:ext uri="{BB962C8B-B14F-4D97-AF65-F5344CB8AC3E}">
        <p14:creationId xmlns:p14="http://schemas.microsoft.com/office/powerpoint/2010/main" val="323769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62159-4712-4CC4-B68A-BB450F1E0466}"/>
              </a:ext>
            </a:extLst>
          </p:cNvPr>
          <p:cNvSpPr>
            <a:spLocks noGrp="1"/>
          </p:cNvSpPr>
          <p:nvPr>
            <p:ph type="title"/>
          </p:nvPr>
        </p:nvSpPr>
        <p:spPr/>
        <p:txBody>
          <a:bodyPr>
            <a:normAutofit/>
          </a:bodyPr>
          <a:lstStyle/>
          <a:p>
            <a:r>
              <a:rPr lang="en-US" dirty="0"/>
              <a:t>Tobacco – Data+</a:t>
            </a:r>
          </a:p>
        </p:txBody>
      </p:sp>
      <p:sp>
        <p:nvSpPr>
          <p:cNvPr id="3" name="Content Placeholder 2">
            <a:extLst>
              <a:ext uri="{FF2B5EF4-FFF2-40B4-BE49-F238E27FC236}">
                <a16:creationId xmlns:a16="http://schemas.microsoft.com/office/drawing/2014/main" id="{4C124DB4-8E19-40CF-B8C9-FA984508DB75}"/>
              </a:ext>
            </a:extLst>
          </p:cNvPr>
          <p:cNvSpPr>
            <a:spLocks noGrp="1"/>
          </p:cNvSpPr>
          <p:nvPr>
            <p:ph idx="1"/>
          </p:nvPr>
        </p:nvSpPr>
        <p:spPr/>
        <p:txBody>
          <a:bodyPr>
            <a:normAutofit/>
          </a:bodyPr>
          <a:lstStyle/>
          <a:p>
            <a:pPr marL="0" indent="0">
              <a:buNone/>
            </a:pPr>
            <a:endParaRPr lang="en-US" dirty="0"/>
          </a:p>
        </p:txBody>
      </p:sp>
      <p:sp>
        <p:nvSpPr>
          <p:cNvPr id="4" name="Rectangle 3">
            <a:extLst>
              <a:ext uri="{FF2B5EF4-FFF2-40B4-BE49-F238E27FC236}">
                <a16:creationId xmlns:a16="http://schemas.microsoft.com/office/drawing/2014/main" id="{1880F5E6-7550-49B2-9E19-503ABE8653D3}"/>
              </a:ext>
            </a:extLst>
          </p:cNvPr>
          <p:cNvSpPr>
            <a:spLocks noChangeArrowheads="1"/>
          </p:cNvSpPr>
          <p:nvPr/>
        </p:nvSpPr>
        <p:spPr bwMode="auto">
          <a:xfrm>
            <a:off x="3674853" y="23291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CC5A1E1F-D202-439D-8618-107890E13E51}"/>
              </a:ext>
            </a:extLst>
          </p:cNvPr>
          <p:cNvSpPr>
            <a:spLocks noChangeArrowheads="1"/>
          </p:cNvSpPr>
          <p:nvPr/>
        </p:nvSpPr>
        <p:spPr bwMode="auto">
          <a:xfrm>
            <a:off x="3674853" y="32435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Content Placeholder 2">
            <a:extLst>
              <a:ext uri="{FF2B5EF4-FFF2-40B4-BE49-F238E27FC236}">
                <a16:creationId xmlns:a16="http://schemas.microsoft.com/office/drawing/2014/main" id="{242C9064-52A9-4F87-A80E-5920FB7710D6}"/>
              </a:ext>
            </a:extLst>
          </p:cNvPr>
          <p:cNvSpPr txBox="1">
            <a:spLocks/>
          </p:cNvSpPr>
          <p:nvPr/>
        </p:nvSpPr>
        <p:spPr>
          <a:xfrm>
            <a:off x="4924425" y="4925666"/>
            <a:ext cx="3660880" cy="175428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Patterns</a:t>
            </a:r>
            <a:r>
              <a:rPr lang="en-US" sz="2000" dirty="0"/>
              <a:t>:</a:t>
            </a:r>
          </a:p>
          <a:p>
            <a:pPr marL="0" indent="0">
              <a:buFont typeface="Arial" panose="020B0604020202020204" pitchFamily="34" charset="0"/>
              <a:buNone/>
            </a:pPr>
            <a:r>
              <a:rPr lang="en-US" sz="2000" dirty="0"/>
              <a:t>Epi gives concepts applicable / extensible elsewhere – confusion matrix (Sn/</a:t>
            </a:r>
            <a:r>
              <a:rPr lang="en-US" sz="2000" dirty="0" err="1"/>
              <a:t>Sp</a:t>
            </a:r>
            <a:r>
              <a:rPr lang="en-US" sz="2000" dirty="0"/>
              <a:t>)</a:t>
            </a:r>
          </a:p>
          <a:p>
            <a:pPr marL="0" indent="0">
              <a:buFont typeface="Arial" panose="020B0604020202020204" pitchFamily="34" charset="0"/>
              <a:buNone/>
            </a:pPr>
            <a:r>
              <a:rPr lang="en-US" sz="2000" dirty="0"/>
              <a:t>Trees are cool and worth learning and easy to implement in R.</a:t>
            </a:r>
          </a:p>
          <a:p>
            <a:pPr marL="0" indent="0">
              <a:buFont typeface="Arial" panose="020B0604020202020204" pitchFamily="34" charset="0"/>
              <a:buNone/>
            </a:pPr>
            <a:endParaRPr lang="en-US" sz="2000" dirty="0"/>
          </a:p>
        </p:txBody>
      </p:sp>
      <p:pic>
        <p:nvPicPr>
          <p:cNvPr id="10" name="Picture 9">
            <a:extLst>
              <a:ext uri="{FF2B5EF4-FFF2-40B4-BE49-F238E27FC236}">
                <a16:creationId xmlns:a16="http://schemas.microsoft.com/office/drawing/2014/main" id="{BE5D1F9E-74F2-4BC4-81F0-8E74F695B2A4}"/>
              </a:ext>
            </a:extLst>
          </p:cNvPr>
          <p:cNvPicPr>
            <a:picLocks noChangeAspect="1"/>
          </p:cNvPicPr>
          <p:nvPr/>
        </p:nvPicPr>
        <p:blipFill>
          <a:blip r:embed="rId2"/>
          <a:stretch>
            <a:fillRect/>
          </a:stretch>
        </p:blipFill>
        <p:spPr>
          <a:xfrm>
            <a:off x="103059" y="3147214"/>
            <a:ext cx="4468941" cy="3668192"/>
          </a:xfrm>
          <a:prstGeom prst="rect">
            <a:avLst/>
          </a:prstGeom>
        </p:spPr>
      </p:pic>
      <p:pic>
        <p:nvPicPr>
          <p:cNvPr id="5" name="Picture 4">
            <a:extLst>
              <a:ext uri="{FF2B5EF4-FFF2-40B4-BE49-F238E27FC236}">
                <a16:creationId xmlns:a16="http://schemas.microsoft.com/office/drawing/2014/main" id="{255FACB6-28E9-4347-AEFC-8A58B950052E}"/>
              </a:ext>
            </a:extLst>
          </p:cNvPr>
          <p:cNvPicPr>
            <a:picLocks noChangeAspect="1"/>
          </p:cNvPicPr>
          <p:nvPr/>
        </p:nvPicPr>
        <p:blipFill>
          <a:blip r:embed="rId3"/>
          <a:stretch>
            <a:fillRect/>
          </a:stretch>
        </p:blipFill>
        <p:spPr>
          <a:xfrm>
            <a:off x="3857625" y="2009252"/>
            <a:ext cx="5286375" cy="2732787"/>
          </a:xfrm>
          <a:prstGeom prst="rect">
            <a:avLst/>
          </a:prstGeom>
        </p:spPr>
      </p:pic>
    </p:spTree>
    <p:extLst>
      <p:ext uri="{BB962C8B-B14F-4D97-AF65-F5344CB8AC3E}">
        <p14:creationId xmlns:p14="http://schemas.microsoft.com/office/powerpoint/2010/main" val="507041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62159-4712-4CC4-B68A-BB450F1E0466}"/>
              </a:ext>
            </a:extLst>
          </p:cNvPr>
          <p:cNvSpPr>
            <a:spLocks noGrp="1"/>
          </p:cNvSpPr>
          <p:nvPr>
            <p:ph type="title"/>
          </p:nvPr>
        </p:nvSpPr>
        <p:spPr/>
        <p:txBody>
          <a:bodyPr/>
          <a:lstStyle/>
          <a:p>
            <a:r>
              <a:rPr lang="en-US" dirty="0"/>
              <a:t>Questions / Thoughts?</a:t>
            </a:r>
          </a:p>
        </p:txBody>
      </p:sp>
      <p:sp>
        <p:nvSpPr>
          <p:cNvPr id="3" name="Content Placeholder 2">
            <a:extLst>
              <a:ext uri="{FF2B5EF4-FFF2-40B4-BE49-F238E27FC236}">
                <a16:creationId xmlns:a16="http://schemas.microsoft.com/office/drawing/2014/main" id="{4C124DB4-8E19-40CF-B8C9-FA984508DB75}"/>
              </a:ext>
            </a:extLst>
          </p:cNvPr>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3575207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3966F-F176-4B00-813C-3FF0430CD6FA}"/>
              </a:ext>
            </a:extLst>
          </p:cNvPr>
          <p:cNvSpPr>
            <a:spLocks noGrp="1"/>
          </p:cNvSpPr>
          <p:nvPr>
            <p:ph type="title"/>
          </p:nvPr>
        </p:nvSpPr>
        <p:spPr/>
        <p:txBody>
          <a:bodyPr/>
          <a:lstStyle/>
          <a:p>
            <a:r>
              <a:rPr lang="en-US" dirty="0"/>
              <a:t>IHOs</a:t>
            </a:r>
          </a:p>
        </p:txBody>
      </p:sp>
      <p:sp>
        <p:nvSpPr>
          <p:cNvPr id="3" name="Content Placeholder 2">
            <a:extLst>
              <a:ext uri="{FF2B5EF4-FFF2-40B4-BE49-F238E27FC236}">
                <a16:creationId xmlns:a16="http://schemas.microsoft.com/office/drawing/2014/main" id="{40C84154-8F7A-4DAB-BE70-A2246AE1F72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8FEF719-5B97-4A74-A12C-9D4E39C28C5D}"/>
              </a:ext>
            </a:extLst>
          </p:cNvPr>
          <p:cNvPicPr>
            <a:picLocks noChangeAspect="1"/>
          </p:cNvPicPr>
          <p:nvPr/>
        </p:nvPicPr>
        <p:blipFill rotWithShape="1">
          <a:blip r:embed="rId2"/>
          <a:srcRect b="6163"/>
          <a:stretch/>
        </p:blipFill>
        <p:spPr>
          <a:xfrm>
            <a:off x="2927059" y="0"/>
            <a:ext cx="6216941" cy="6435306"/>
          </a:xfrm>
          <a:prstGeom prst="rect">
            <a:avLst/>
          </a:prstGeom>
        </p:spPr>
      </p:pic>
    </p:spTree>
    <p:extLst>
      <p:ext uri="{BB962C8B-B14F-4D97-AF65-F5344CB8AC3E}">
        <p14:creationId xmlns:p14="http://schemas.microsoft.com/office/powerpoint/2010/main" val="49704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3966F-F176-4B00-813C-3FF0430CD6FA}"/>
              </a:ext>
            </a:extLst>
          </p:cNvPr>
          <p:cNvSpPr>
            <a:spLocks noGrp="1"/>
          </p:cNvSpPr>
          <p:nvPr>
            <p:ph type="title"/>
          </p:nvPr>
        </p:nvSpPr>
        <p:spPr/>
        <p:txBody>
          <a:bodyPr/>
          <a:lstStyle/>
          <a:p>
            <a:r>
              <a:rPr lang="en-US" dirty="0"/>
              <a:t>IHOs</a:t>
            </a:r>
          </a:p>
        </p:txBody>
      </p:sp>
      <p:sp>
        <p:nvSpPr>
          <p:cNvPr id="3" name="Content Placeholder 2">
            <a:extLst>
              <a:ext uri="{FF2B5EF4-FFF2-40B4-BE49-F238E27FC236}">
                <a16:creationId xmlns:a16="http://schemas.microsoft.com/office/drawing/2014/main" id="{40C84154-8F7A-4DAB-BE70-A2246AE1F72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8B7E709-F662-4B67-86FC-475B491907EF}"/>
              </a:ext>
            </a:extLst>
          </p:cNvPr>
          <p:cNvPicPr>
            <a:picLocks noChangeAspect="1"/>
          </p:cNvPicPr>
          <p:nvPr/>
        </p:nvPicPr>
        <p:blipFill rotWithShape="1">
          <a:blip r:embed="rId2"/>
          <a:srcRect b="65912"/>
          <a:stretch/>
        </p:blipFill>
        <p:spPr>
          <a:xfrm>
            <a:off x="1559477" y="1314302"/>
            <a:ext cx="6025045" cy="2337758"/>
          </a:xfrm>
          <a:prstGeom prst="rect">
            <a:avLst/>
          </a:prstGeom>
        </p:spPr>
      </p:pic>
      <p:pic>
        <p:nvPicPr>
          <p:cNvPr id="6" name="Picture 5">
            <a:extLst>
              <a:ext uri="{FF2B5EF4-FFF2-40B4-BE49-F238E27FC236}">
                <a16:creationId xmlns:a16="http://schemas.microsoft.com/office/drawing/2014/main" id="{6302218F-B477-425D-8BD8-C6BE44FC73FB}"/>
              </a:ext>
            </a:extLst>
          </p:cNvPr>
          <p:cNvPicPr>
            <a:picLocks noChangeAspect="1"/>
          </p:cNvPicPr>
          <p:nvPr/>
        </p:nvPicPr>
        <p:blipFill rotWithShape="1">
          <a:blip r:embed="rId2"/>
          <a:srcRect t="59664"/>
          <a:stretch/>
        </p:blipFill>
        <p:spPr>
          <a:xfrm>
            <a:off x="1559477" y="3786996"/>
            <a:ext cx="6025045" cy="2766204"/>
          </a:xfrm>
          <a:prstGeom prst="rect">
            <a:avLst/>
          </a:prstGeom>
        </p:spPr>
      </p:pic>
    </p:spTree>
    <p:extLst>
      <p:ext uri="{BB962C8B-B14F-4D97-AF65-F5344CB8AC3E}">
        <p14:creationId xmlns:p14="http://schemas.microsoft.com/office/powerpoint/2010/main" val="360084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BB76-10A6-4AFF-A951-B4A8923EFB5D}"/>
              </a:ext>
            </a:extLst>
          </p:cNvPr>
          <p:cNvSpPr>
            <a:spLocks noGrp="1"/>
          </p:cNvSpPr>
          <p:nvPr>
            <p:ph type="title"/>
          </p:nvPr>
        </p:nvSpPr>
        <p:spPr/>
        <p:txBody>
          <a:bodyPr/>
          <a:lstStyle/>
          <a:p>
            <a:r>
              <a:rPr lang="en-US" dirty="0"/>
              <a:t>IHOs: R</a:t>
            </a:r>
          </a:p>
        </p:txBody>
      </p:sp>
      <p:sp>
        <p:nvSpPr>
          <p:cNvPr id="3" name="Content Placeholder 2">
            <a:extLst>
              <a:ext uri="{FF2B5EF4-FFF2-40B4-BE49-F238E27FC236}">
                <a16:creationId xmlns:a16="http://schemas.microsoft.com/office/drawing/2014/main" id="{29B38B91-F93F-4286-9DCF-31F7919837EC}"/>
              </a:ext>
            </a:extLst>
          </p:cNvPr>
          <p:cNvSpPr>
            <a:spLocks noGrp="1"/>
          </p:cNvSpPr>
          <p:nvPr>
            <p:ph idx="1"/>
          </p:nvPr>
        </p:nvSpPr>
        <p:spPr>
          <a:xfrm>
            <a:off x="628650" y="1825625"/>
            <a:ext cx="7886700" cy="3232150"/>
          </a:xfrm>
        </p:spPr>
        <p:txBody>
          <a:bodyPr>
            <a:normAutofit fontScale="92500" lnSpcReduction="20000"/>
          </a:bodyPr>
          <a:lstStyle/>
          <a:p>
            <a:pPr marL="0" indent="0">
              <a:buNone/>
            </a:pPr>
            <a:r>
              <a:rPr lang="en-US" sz="1400" dirty="0"/>
              <a:t>~ 800 lines of (very inefficient) code.</a:t>
            </a:r>
          </a:p>
          <a:p>
            <a:pPr marL="0" indent="0">
              <a:buNone/>
            </a:pPr>
            <a:r>
              <a:rPr lang="en-US" sz="1400" dirty="0"/>
              <a:t>########################################################################################</a:t>
            </a:r>
          </a:p>
          <a:p>
            <a:pPr marL="0" indent="0">
              <a:buNone/>
            </a:pPr>
            <a:r>
              <a:rPr lang="en-US" sz="1400" dirty="0"/>
              <a:t># General Structure</a:t>
            </a:r>
          </a:p>
          <a:p>
            <a:pPr marL="0" indent="0">
              <a:buNone/>
            </a:pPr>
            <a:r>
              <a:rPr lang="en-US" sz="1400" dirty="0"/>
              <a:t># 1. Prep the IHO dataset: filtering and merging to unique permits</a:t>
            </a:r>
          </a:p>
          <a:p>
            <a:pPr marL="0" indent="0">
              <a:buNone/>
            </a:pPr>
            <a:r>
              <a:rPr lang="en-US" sz="1400" dirty="0"/>
              <a:t># 2. Prep geography: Import NC counties, create point/buffer (3mi) shapefiles for IHOs.</a:t>
            </a:r>
          </a:p>
          <a:p>
            <a:pPr marL="0" indent="0">
              <a:buNone/>
            </a:pPr>
            <a:r>
              <a:rPr lang="en-US" sz="1400" dirty="0"/>
              <a:t># 3. Exclusions: Create exclusion shapes for "no-touch" counties and top 5 cities.  Map.</a:t>
            </a:r>
          </a:p>
          <a:p>
            <a:pPr marL="0" indent="0">
              <a:buNone/>
            </a:pPr>
            <a:r>
              <a:rPr lang="en-US" sz="1400" dirty="0"/>
              <a:t># 4. Prep Demographics: Import 2010 census data and shapefiles at block level.  Merge.</a:t>
            </a:r>
          </a:p>
          <a:p>
            <a:pPr marL="0" indent="0">
              <a:buNone/>
            </a:pPr>
            <a:r>
              <a:rPr lang="en-US" sz="1400" dirty="0"/>
              <a:t># 5. Spatial punch: Strip exclusion blocks from shapefile/data frame to get study area.</a:t>
            </a:r>
          </a:p>
          <a:p>
            <a:pPr marL="0" indent="0">
              <a:buNone/>
            </a:pPr>
            <a:r>
              <a:rPr lang="en-US" sz="1400" dirty="0"/>
              <a:t># 6. Spatial aggregation: Merge 3mi buffer exposure data into blocks.  Export shapefile.</a:t>
            </a:r>
          </a:p>
          <a:p>
            <a:pPr marL="0" indent="0">
              <a:buNone/>
            </a:pPr>
            <a:r>
              <a:rPr lang="en-US" sz="1400" dirty="0"/>
              <a:t># 7. Regressions.</a:t>
            </a:r>
          </a:p>
          <a:p>
            <a:pPr marL="0" indent="0">
              <a:buNone/>
            </a:pPr>
            <a:r>
              <a:rPr lang="en-US" sz="1400" dirty="0"/>
              <a:t># 8. </a:t>
            </a:r>
            <a:r>
              <a:rPr lang="en-US" sz="1400" dirty="0" err="1"/>
              <a:t>Datapoints</a:t>
            </a:r>
            <a:r>
              <a:rPr lang="en-US" sz="1400" dirty="0"/>
              <a:t> and graphics.</a:t>
            </a:r>
          </a:p>
          <a:p>
            <a:pPr marL="0" indent="0">
              <a:buNone/>
            </a:pPr>
            <a:r>
              <a:rPr lang="en-US" sz="1400" dirty="0"/>
              <a:t>########################################################################################</a:t>
            </a:r>
          </a:p>
        </p:txBody>
      </p:sp>
      <p:sp>
        <p:nvSpPr>
          <p:cNvPr id="4" name="Content Placeholder 2">
            <a:extLst>
              <a:ext uri="{FF2B5EF4-FFF2-40B4-BE49-F238E27FC236}">
                <a16:creationId xmlns:a16="http://schemas.microsoft.com/office/drawing/2014/main" id="{403283C1-1039-4A77-A853-ADF978791A3A}"/>
              </a:ext>
            </a:extLst>
          </p:cNvPr>
          <p:cNvSpPr txBox="1">
            <a:spLocks/>
          </p:cNvSpPr>
          <p:nvPr/>
        </p:nvSpPr>
        <p:spPr>
          <a:xfrm>
            <a:off x="2619375" y="5057775"/>
            <a:ext cx="6105525" cy="180022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t>Patterns</a:t>
            </a:r>
            <a:r>
              <a:rPr lang="en-US" sz="2000" dirty="0"/>
              <a:t>:</a:t>
            </a:r>
          </a:p>
          <a:p>
            <a:pPr marL="0" indent="0">
              <a:buFont typeface="Arial" panose="020B0604020202020204" pitchFamily="34" charset="0"/>
              <a:buNone/>
            </a:pPr>
            <a:r>
              <a:rPr lang="en-US" sz="2000" dirty="0"/>
              <a:t>Duplicate an analysis where you know the answer! Rosetta Stones are great ways to learn.</a:t>
            </a:r>
          </a:p>
          <a:p>
            <a:pPr marL="0" indent="0">
              <a:buFont typeface="Arial" panose="020B0604020202020204" pitchFamily="34" charset="0"/>
              <a:buNone/>
            </a:pPr>
            <a:r>
              <a:rPr lang="en-US" sz="2000" dirty="0"/>
              <a:t>Repeated analysis over and over. Brought 4 hours for every change to one button click.</a:t>
            </a:r>
          </a:p>
          <a:p>
            <a:pPr marL="0" indent="0">
              <a:buFont typeface="Arial" panose="020B0604020202020204" pitchFamily="34" charset="0"/>
              <a:buNone/>
            </a:pPr>
            <a:r>
              <a:rPr lang="en-US" sz="2000" dirty="0"/>
              <a:t>For court use, *everything* is documented. Still using it – request for original data and scripts this week.</a:t>
            </a:r>
          </a:p>
          <a:p>
            <a:pPr marL="0" indent="0">
              <a:buFont typeface="Arial" panose="020B0604020202020204" pitchFamily="34" charset="0"/>
              <a:buNone/>
            </a:pPr>
            <a:r>
              <a:rPr lang="en-US" sz="2000" dirty="0"/>
              <a:t>Text to speech is excessive, but neat. </a:t>
            </a:r>
          </a:p>
        </p:txBody>
      </p:sp>
    </p:spTree>
    <p:extLst>
      <p:ext uri="{BB962C8B-B14F-4D97-AF65-F5344CB8AC3E}">
        <p14:creationId xmlns:p14="http://schemas.microsoft.com/office/powerpoint/2010/main" val="1053217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70800-553F-4A0F-8894-53C41D42464F}"/>
              </a:ext>
            </a:extLst>
          </p:cNvPr>
          <p:cNvSpPr>
            <a:spLocks noGrp="1"/>
          </p:cNvSpPr>
          <p:nvPr>
            <p:ph type="title"/>
          </p:nvPr>
        </p:nvSpPr>
        <p:spPr>
          <a:xfrm>
            <a:off x="152400" y="72749"/>
            <a:ext cx="7886700" cy="690850"/>
          </a:xfrm>
        </p:spPr>
        <p:txBody>
          <a:bodyPr>
            <a:normAutofit fontScale="90000"/>
          </a:bodyPr>
          <a:lstStyle/>
          <a:p>
            <a:r>
              <a:rPr lang="en-US" dirty="0"/>
              <a:t>Alcohol Exposure Index</a:t>
            </a:r>
          </a:p>
        </p:txBody>
      </p:sp>
      <p:sp>
        <p:nvSpPr>
          <p:cNvPr id="4" name="Rectangle 2">
            <a:extLst>
              <a:ext uri="{FF2B5EF4-FFF2-40B4-BE49-F238E27FC236}">
                <a16:creationId xmlns:a16="http://schemas.microsoft.com/office/drawing/2014/main" id="{F4DAA895-BEB2-442D-ADEF-335EE733958D}"/>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Shape 129">
            <a:extLst>
              <a:ext uri="{FF2B5EF4-FFF2-40B4-BE49-F238E27FC236}">
                <a16:creationId xmlns:a16="http://schemas.microsoft.com/office/drawing/2014/main" id="{B426F96B-F16C-4FCB-A042-098E82F8268A}"/>
              </a:ext>
            </a:extLst>
          </p:cNvPr>
          <p:cNvPicPr/>
          <p:nvPr/>
        </p:nvPicPr>
        <p:blipFill>
          <a:blip r:embed="rId2">
            <a:alphaModFix/>
          </a:blip>
          <a:stretch>
            <a:fillRect/>
          </a:stretch>
        </p:blipFill>
        <p:spPr>
          <a:xfrm>
            <a:off x="5924145" y="2045260"/>
            <a:ext cx="1466850" cy="1162050"/>
          </a:xfrm>
          <a:prstGeom prst="rect">
            <a:avLst/>
          </a:prstGeom>
          <a:noFill/>
          <a:ln>
            <a:noFill/>
          </a:ln>
        </p:spPr>
      </p:pic>
      <p:sp>
        <p:nvSpPr>
          <p:cNvPr id="5" name="Rectangle 4">
            <a:extLst>
              <a:ext uri="{FF2B5EF4-FFF2-40B4-BE49-F238E27FC236}">
                <a16:creationId xmlns:a16="http://schemas.microsoft.com/office/drawing/2014/main" id="{2FEF911A-DAFD-4904-88AF-6FB05DFA81E2}"/>
              </a:ext>
            </a:extLst>
          </p:cNvPr>
          <p:cNvSpPr/>
          <p:nvPr/>
        </p:nvSpPr>
        <p:spPr>
          <a:xfrm>
            <a:off x="4710022" y="3506019"/>
            <a:ext cx="4295953" cy="3313215"/>
          </a:xfrm>
          <a:prstGeom prst="rect">
            <a:avLst/>
          </a:prstGeom>
        </p:spPr>
        <p:txBody>
          <a:bodyPr wrap="square">
            <a:spAutoFit/>
          </a:bodyPr>
          <a:lstStyle/>
          <a:p>
            <a:pPr>
              <a:lnSpc>
                <a:spcPct val="115000"/>
              </a:lnSpc>
            </a:pPr>
            <a:r>
              <a:rPr lang="en-US" sz="1400" b="1" i="1" dirty="0">
                <a:solidFill>
                  <a:srgbClr val="000000"/>
                </a:solidFill>
                <a:latin typeface="Arial" panose="020B0604020202020204" pitchFamily="34" charset="0"/>
                <a:ea typeface="Arial" panose="020B0604020202020204" pitchFamily="34" charset="0"/>
              </a:rPr>
              <a:t>Above Example of spatial index construct.</a:t>
            </a:r>
            <a:r>
              <a:rPr lang="en-US" sz="1400" i="1" dirty="0">
                <a:solidFill>
                  <a:srgbClr val="000000"/>
                </a:solidFill>
                <a:latin typeface="Arial" panose="020B0604020202020204" pitchFamily="34" charset="0"/>
                <a:ea typeface="Arial" panose="020B0604020202020204" pitchFamily="34" charset="0"/>
              </a:rPr>
              <a:t> The alcohol retailer exposure index for a region (e.g. cluster or city-wide) is built by the sum of the inverse distances from each population (e.g. census block) cluster centroid to the nearest seven retailers. In this example, each of the nearest seven retailers are ½ mile from the centroid of the region , making, the spatial index for this region 14(14 = 7 x inverse(1/2)).. All individuals are ascribed this exposure, and then populations within the region  are summed to obtain the total or average alcohol retailer exposure by demographics or alcohol retailer type.  </a:t>
            </a:r>
            <a:endParaRPr lang="en-US" sz="1400" i="1" dirty="0">
              <a:solidFill>
                <a:srgbClr val="000000"/>
              </a:solidFill>
              <a:effectLst/>
              <a:latin typeface="Arial" panose="020B0604020202020204" pitchFamily="34" charset="0"/>
              <a:ea typeface="Arial" panose="020B0604020202020204" pitchFamily="34" charset="0"/>
            </a:endParaRPr>
          </a:p>
        </p:txBody>
      </p:sp>
      <p:sp>
        <p:nvSpPr>
          <p:cNvPr id="6" name="Rectangle 5">
            <a:extLst>
              <a:ext uri="{FF2B5EF4-FFF2-40B4-BE49-F238E27FC236}">
                <a16:creationId xmlns:a16="http://schemas.microsoft.com/office/drawing/2014/main" id="{A6667808-807D-4A01-9DAA-1F20F0B55100}"/>
              </a:ext>
            </a:extLst>
          </p:cNvPr>
          <p:cNvSpPr/>
          <p:nvPr/>
        </p:nvSpPr>
        <p:spPr>
          <a:xfrm>
            <a:off x="4710022" y="1121820"/>
            <a:ext cx="4572000" cy="769441"/>
          </a:xfrm>
          <a:prstGeom prst="rect">
            <a:avLst/>
          </a:prstGeom>
        </p:spPr>
        <p:txBody>
          <a:bodyPr>
            <a:spAutoFit/>
          </a:bodyPr>
          <a:lstStyle/>
          <a:p>
            <a:pPr marR="1350"/>
            <a:r>
              <a:rPr lang="en-US" b="1" i="1" dirty="0">
                <a:latin typeface="Franklin Gothic Book" panose="020B0503020102020204" pitchFamily="34" charset="0"/>
              </a:rPr>
              <a:t>Left</a:t>
            </a:r>
            <a:r>
              <a:rPr lang="en-US" i="1" dirty="0">
                <a:latin typeface="Franklin Gothic Book" panose="020B0503020102020204" pitchFamily="34" charset="0"/>
              </a:rPr>
              <a:t>. On-premises alcohol outlets and cluster zones in Atlanta, GA, 1997–2007.</a:t>
            </a:r>
          </a:p>
          <a:p>
            <a:endParaRPr lang="en-US" sz="800" i="1" dirty="0">
              <a:latin typeface="Franklin Gothic Book" panose="020B0503020102020204" pitchFamily="34" charset="0"/>
            </a:endParaRPr>
          </a:p>
        </p:txBody>
      </p:sp>
      <p:pic>
        <p:nvPicPr>
          <p:cNvPr id="14" name="Picture 13">
            <a:extLst>
              <a:ext uri="{FF2B5EF4-FFF2-40B4-BE49-F238E27FC236}">
                <a16:creationId xmlns:a16="http://schemas.microsoft.com/office/drawing/2014/main" id="{0BBD55B3-6528-40DE-A734-0D5258636E79}"/>
              </a:ext>
            </a:extLst>
          </p:cNvPr>
          <p:cNvPicPr>
            <a:picLocks noChangeAspect="1"/>
          </p:cNvPicPr>
          <p:nvPr/>
        </p:nvPicPr>
        <p:blipFill>
          <a:blip r:embed="rId3"/>
          <a:stretch>
            <a:fillRect/>
          </a:stretch>
        </p:blipFill>
        <p:spPr>
          <a:xfrm>
            <a:off x="152400" y="843250"/>
            <a:ext cx="4467225" cy="5895975"/>
          </a:xfrm>
          <a:prstGeom prst="rect">
            <a:avLst/>
          </a:prstGeom>
        </p:spPr>
      </p:pic>
    </p:spTree>
    <p:extLst>
      <p:ext uri="{BB962C8B-B14F-4D97-AF65-F5344CB8AC3E}">
        <p14:creationId xmlns:p14="http://schemas.microsoft.com/office/powerpoint/2010/main" val="2723765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70800-553F-4A0F-8894-53C41D42464F}"/>
              </a:ext>
            </a:extLst>
          </p:cNvPr>
          <p:cNvSpPr>
            <a:spLocks noGrp="1"/>
          </p:cNvSpPr>
          <p:nvPr>
            <p:ph type="title"/>
          </p:nvPr>
        </p:nvSpPr>
        <p:spPr>
          <a:xfrm>
            <a:off x="152400" y="72749"/>
            <a:ext cx="7886700" cy="690850"/>
          </a:xfrm>
        </p:spPr>
        <p:txBody>
          <a:bodyPr>
            <a:normAutofit fontScale="90000"/>
          </a:bodyPr>
          <a:lstStyle/>
          <a:p>
            <a:r>
              <a:rPr lang="en-US" dirty="0"/>
              <a:t>Alcohol Exposure Index</a:t>
            </a:r>
          </a:p>
        </p:txBody>
      </p:sp>
      <p:sp>
        <p:nvSpPr>
          <p:cNvPr id="3" name="Content Placeholder 2">
            <a:extLst>
              <a:ext uri="{FF2B5EF4-FFF2-40B4-BE49-F238E27FC236}">
                <a16:creationId xmlns:a16="http://schemas.microsoft.com/office/drawing/2014/main" id="{3D87EE7E-D31A-4DFD-8FAD-230AC0B7E3C9}"/>
              </a:ext>
            </a:extLst>
          </p:cNvPr>
          <p:cNvSpPr>
            <a:spLocks noGrp="1"/>
          </p:cNvSpPr>
          <p:nvPr>
            <p:ph idx="1"/>
          </p:nvPr>
        </p:nvSpPr>
        <p:spPr>
          <a:xfrm>
            <a:off x="1186772" y="7258617"/>
            <a:ext cx="3232150" cy="1082449"/>
          </a:xfrm>
        </p:spPr>
        <p:txBody>
          <a:bodyPr/>
          <a:lstStyle/>
          <a:p>
            <a:endParaRPr lang="en-US" dirty="0"/>
          </a:p>
        </p:txBody>
      </p:sp>
      <p:sp>
        <p:nvSpPr>
          <p:cNvPr id="4" name="Rectangle 2">
            <a:extLst>
              <a:ext uri="{FF2B5EF4-FFF2-40B4-BE49-F238E27FC236}">
                <a16:creationId xmlns:a16="http://schemas.microsoft.com/office/drawing/2014/main" id="{F4DAA895-BEB2-442D-ADEF-335EE733958D}"/>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image32.png">
            <a:extLst>
              <a:ext uri="{FF2B5EF4-FFF2-40B4-BE49-F238E27FC236}">
                <a16:creationId xmlns:a16="http://schemas.microsoft.com/office/drawing/2014/main" id="{87DAEC09-C07D-4744-A3A1-8218E55B3808}"/>
              </a:ext>
            </a:extLst>
          </p:cNvPr>
          <p:cNvPicPr/>
          <p:nvPr/>
        </p:nvPicPr>
        <p:blipFill>
          <a:blip r:embed="rId2"/>
          <a:srcRect/>
          <a:stretch>
            <a:fillRect/>
          </a:stretch>
        </p:blipFill>
        <p:spPr>
          <a:xfrm>
            <a:off x="4176173" y="2386939"/>
            <a:ext cx="5120227" cy="2857921"/>
          </a:xfrm>
          <a:prstGeom prst="rect">
            <a:avLst/>
          </a:prstGeom>
          <a:ln/>
        </p:spPr>
      </p:pic>
      <p:sp>
        <p:nvSpPr>
          <p:cNvPr id="6" name="Rectangle 5">
            <a:extLst>
              <a:ext uri="{FF2B5EF4-FFF2-40B4-BE49-F238E27FC236}">
                <a16:creationId xmlns:a16="http://schemas.microsoft.com/office/drawing/2014/main" id="{133F59E4-685B-42C9-8E43-2858FF1A311A}"/>
              </a:ext>
            </a:extLst>
          </p:cNvPr>
          <p:cNvSpPr/>
          <p:nvPr/>
        </p:nvSpPr>
        <p:spPr>
          <a:xfrm>
            <a:off x="4450286" y="5466569"/>
            <a:ext cx="4572000" cy="1331134"/>
          </a:xfrm>
          <a:prstGeom prst="rect">
            <a:avLst/>
          </a:prstGeom>
        </p:spPr>
        <p:txBody>
          <a:bodyPr>
            <a:spAutoFit/>
          </a:bodyPr>
          <a:lstStyle/>
          <a:p>
            <a:pPr>
              <a:lnSpc>
                <a:spcPct val="115000"/>
              </a:lnSpc>
            </a:pPr>
            <a:r>
              <a:rPr lang="en-US" sz="1400" b="1" i="1" dirty="0">
                <a:solidFill>
                  <a:srgbClr val="000000"/>
                </a:solidFill>
                <a:latin typeface="Arial" panose="020B0604020202020204" pitchFamily="34" charset="0"/>
                <a:ea typeface="Arial" panose="020B0604020202020204" pitchFamily="34" charset="0"/>
              </a:rPr>
              <a:t>Above: Number of Clusters vs. Buffer Size of On- and Off-Premises Retailers in Durham County, NC.</a:t>
            </a:r>
            <a:r>
              <a:rPr lang="en-US" sz="1400" i="1" dirty="0">
                <a:solidFill>
                  <a:srgbClr val="000000"/>
                </a:solidFill>
                <a:latin typeface="Arial" panose="020B0604020202020204" pitchFamily="34" charset="0"/>
                <a:ea typeface="Arial" panose="020B0604020202020204" pitchFamily="34" charset="0"/>
              </a:rPr>
              <a:t> For example, note how, for clusters of minimum size 10, buffer counts begin to collapse after using buffers greater than 0.25 miles to nearest alcohol retailers.</a:t>
            </a:r>
            <a:endParaRPr lang="en-US" sz="1400" dirty="0">
              <a:solidFill>
                <a:srgbClr val="000000"/>
              </a:solidFill>
              <a:latin typeface="Arial" panose="020B0604020202020204" pitchFamily="34" charset="0"/>
              <a:ea typeface="Arial" panose="020B0604020202020204" pitchFamily="34" charset="0"/>
            </a:endParaRPr>
          </a:p>
        </p:txBody>
      </p:sp>
      <p:pic>
        <p:nvPicPr>
          <p:cNvPr id="13" name="image25.png">
            <a:extLst>
              <a:ext uri="{FF2B5EF4-FFF2-40B4-BE49-F238E27FC236}">
                <a16:creationId xmlns:a16="http://schemas.microsoft.com/office/drawing/2014/main" id="{95A67815-9043-424D-8572-8BAC4EFFF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3599"/>
            <a:ext cx="4307251" cy="517400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5">
            <a:extLst>
              <a:ext uri="{FF2B5EF4-FFF2-40B4-BE49-F238E27FC236}">
                <a16:creationId xmlns:a16="http://schemas.microsoft.com/office/drawing/2014/main" id="{50DD7C9F-C6F3-49AB-8E1C-C8EEE988CAB3}"/>
              </a:ext>
            </a:extLst>
          </p:cNvPr>
          <p:cNvSpPr>
            <a:spLocks noChangeArrowheads="1"/>
          </p:cNvSpPr>
          <p:nvPr/>
        </p:nvSpPr>
        <p:spPr bwMode="auto">
          <a:xfrm>
            <a:off x="4450286" y="763599"/>
            <a:ext cx="436018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400" b="1" i="1" dirty="0"/>
              <a:t>Left. Map of On- and Off-Premises Alcohol Retailer Locations and Clusters in Durham County, NC</a:t>
            </a:r>
            <a:r>
              <a:rPr lang="en-US" sz="1400" i="1" dirty="0"/>
              <a:t>. Separate on- and off-premises clusters were defined as five or more alcohol retailers within 0.15 miles. There were no clusters located farther north or east of this window in Durham County.</a:t>
            </a:r>
            <a:r>
              <a:rPr lang="en-US" sz="1400" dirty="0"/>
              <a:t> </a:t>
            </a:r>
          </a:p>
        </p:txBody>
      </p:sp>
    </p:spTree>
    <p:extLst>
      <p:ext uri="{BB962C8B-B14F-4D97-AF65-F5344CB8AC3E}">
        <p14:creationId xmlns:p14="http://schemas.microsoft.com/office/powerpoint/2010/main" val="73899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70800-553F-4A0F-8894-53C41D42464F}"/>
              </a:ext>
            </a:extLst>
          </p:cNvPr>
          <p:cNvSpPr>
            <a:spLocks noGrp="1"/>
          </p:cNvSpPr>
          <p:nvPr>
            <p:ph type="title"/>
          </p:nvPr>
        </p:nvSpPr>
        <p:spPr>
          <a:xfrm>
            <a:off x="152400" y="72749"/>
            <a:ext cx="7886700" cy="690850"/>
          </a:xfrm>
        </p:spPr>
        <p:txBody>
          <a:bodyPr>
            <a:normAutofit fontScale="90000"/>
          </a:bodyPr>
          <a:lstStyle/>
          <a:p>
            <a:r>
              <a:rPr lang="en-US" dirty="0"/>
              <a:t>Alcohol Exposure Index</a:t>
            </a:r>
          </a:p>
        </p:txBody>
      </p:sp>
      <p:sp>
        <p:nvSpPr>
          <p:cNvPr id="3" name="Content Placeholder 2">
            <a:extLst>
              <a:ext uri="{FF2B5EF4-FFF2-40B4-BE49-F238E27FC236}">
                <a16:creationId xmlns:a16="http://schemas.microsoft.com/office/drawing/2014/main" id="{3D87EE7E-D31A-4DFD-8FAD-230AC0B7E3C9}"/>
              </a:ext>
            </a:extLst>
          </p:cNvPr>
          <p:cNvSpPr>
            <a:spLocks noGrp="1"/>
          </p:cNvSpPr>
          <p:nvPr>
            <p:ph idx="1"/>
          </p:nvPr>
        </p:nvSpPr>
        <p:spPr>
          <a:xfrm>
            <a:off x="1186772" y="7258617"/>
            <a:ext cx="3232150" cy="1082449"/>
          </a:xfrm>
        </p:spPr>
        <p:txBody>
          <a:bodyPr/>
          <a:lstStyle/>
          <a:p>
            <a:endParaRPr lang="en-US" dirty="0"/>
          </a:p>
        </p:txBody>
      </p:sp>
      <p:sp>
        <p:nvSpPr>
          <p:cNvPr id="4" name="Rectangle 2">
            <a:extLst>
              <a:ext uri="{FF2B5EF4-FFF2-40B4-BE49-F238E27FC236}">
                <a16:creationId xmlns:a16="http://schemas.microsoft.com/office/drawing/2014/main" id="{F4DAA895-BEB2-442D-ADEF-335EE733958D}"/>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image23.png">
            <a:extLst>
              <a:ext uri="{FF2B5EF4-FFF2-40B4-BE49-F238E27FC236}">
                <a16:creationId xmlns:a16="http://schemas.microsoft.com/office/drawing/2014/main" id="{069C7E6F-8FAB-4A46-A98F-91FC1DACBD2B}"/>
              </a:ext>
            </a:extLst>
          </p:cNvPr>
          <p:cNvPicPr/>
          <p:nvPr/>
        </p:nvPicPr>
        <p:blipFill>
          <a:blip r:embed="rId2"/>
          <a:srcRect/>
          <a:stretch>
            <a:fillRect/>
          </a:stretch>
        </p:blipFill>
        <p:spPr>
          <a:xfrm>
            <a:off x="4632879" y="763599"/>
            <a:ext cx="4065813" cy="2921980"/>
          </a:xfrm>
          <a:prstGeom prst="rect">
            <a:avLst/>
          </a:prstGeom>
          <a:ln/>
        </p:spPr>
      </p:pic>
      <p:sp>
        <p:nvSpPr>
          <p:cNvPr id="8" name="Rectangle 7">
            <a:extLst>
              <a:ext uri="{FF2B5EF4-FFF2-40B4-BE49-F238E27FC236}">
                <a16:creationId xmlns:a16="http://schemas.microsoft.com/office/drawing/2014/main" id="{AE5A201E-7C30-41FA-AB4A-B38455E4AC60}"/>
              </a:ext>
            </a:extLst>
          </p:cNvPr>
          <p:cNvSpPr/>
          <p:nvPr/>
        </p:nvSpPr>
        <p:spPr>
          <a:xfrm>
            <a:off x="107093" y="970453"/>
            <a:ext cx="4311830" cy="1578894"/>
          </a:xfrm>
          <a:prstGeom prst="rect">
            <a:avLst/>
          </a:prstGeom>
        </p:spPr>
        <p:txBody>
          <a:bodyPr wrap="square">
            <a:spAutoFit/>
          </a:bodyPr>
          <a:lstStyle/>
          <a:p>
            <a:pPr>
              <a:lnSpc>
                <a:spcPct val="115000"/>
              </a:lnSpc>
            </a:pPr>
            <a:r>
              <a:rPr lang="en-US" sz="1400" b="1" i="1" dirty="0">
                <a:solidFill>
                  <a:srgbClr val="000000"/>
                </a:solidFill>
                <a:latin typeface="Arial" panose="020B0604020202020204" pitchFamily="34" charset="0"/>
                <a:ea typeface="Arial" panose="020B0604020202020204" pitchFamily="34" charset="0"/>
              </a:rPr>
              <a:t>Right. Demographics of Durham County Residents Living within On- and Off-Premises Alcohol Clusters</a:t>
            </a:r>
            <a:r>
              <a:rPr lang="en-US" sz="1400" dirty="0">
                <a:solidFill>
                  <a:srgbClr val="000000"/>
                </a:solidFill>
                <a:latin typeface="Arial" panose="020B0604020202020204" pitchFamily="34" charset="0"/>
                <a:ea typeface="Arial" panose="020B0604020202020204" pitchFamily="34" charset="0"/>
              </a:rPr>
              <a:t> </a:t>
            </a:r>
            <a:r>
              <a:rPr lang="en-US" sz="1400" b="1" i="1" dirty="0">
                <a:solidFill>
                  <a:srgbClr val="000000"/>
                </a:solidFill>
                <a:latin typeface="Arial" panose="020B0604020202020204" pitchFamily="34" charset="0"/>
                <a:ea typeface="Arial" panose="020B0604020202020204" pitchFamily="34" charset="0"/>
              </a:rPr>
              <a:t>. </a:t>
            </a:r>
            <a:r>
              <a:rPr lang="en-US" sz="1400" i="1" dirty="0">
                <a:solidFill>
                  <a:srgbClr val="000000"/>
                </a:solidFill>
                <a:latin typeface="Arial" panose="020B0604020202020204" pitchFamily="34" charset="0"/>
                <a:ea typeface="Arial" panose="020B0604020202020204" pitchFamily="34" charset="0"/>
              </a:rPr>
              <a:t>Hispanic and Black residents were more likely to live within an off-premises alcohol retailer cluster than White non-Hispanic residents. Demographic data from 2010 US Census</a:t>
            </a:r>
            <a:endParaRPr lang="en-US" sz="1400" dirty="0">
              <a:solidFill>
                <a:srgbClr val="000000"/>
              </a:solidFill>
              <a:latin typeface="Arial" panose="020B0604020202020204" pitchFamily="34" charset="0"/>
              <a:ea typeface="Arial" panose="020B0604020202020204" pitchFamily="34" charset="0"/>
            </a:endParaRPr>
          </a:p>
        </p:txBody>
      </p:sp>
      <p:pic>
        <p:nvPicPr>
          <p:cNvPr id="11" name="image35.png">
            <a:extLst>
              <a:ext uri="{FF2B5EF4-FFF2-40B4-BE49-F238E27FC236}">
                <a16:creationId xmlns:a16="http://schemas.microsoft.com/office/drawing/2014/main" id="{1C0C694C-D859-421E-AA60-3681D7CAE852}"/>
              </a:ext>
            </a:extLst>
          </p:cNvPr>
          <p:cNvPicPr/>
          <p:nvPr/>
        </p:nvPicPr>
        <p:blipFill>
          <a:blip r:embed="rId3"/>
          <a:srcRect/>
          <a:stretch>
            <a:fillRect/>
          </a:stretch>
        </p:blipFill>
        <p:spPr>
          <a:xfrm>
            <a:off x="152400" y="3776773"/>
            <a:ext cx="3258457" cy="2667570"/>
          </a:xfrm>
          <a:prstGeom prst="rect">
            <a:avLst/>
          </a:prstGeom>
          <a:ln/>
        </p:spPr>
      </p:pic>
      <p:pic>
        <p:nvPicPr>
          <p:cNvPr id="12" name="image24.png">
            <a:extLst>
              <a:ext uri="{FF2B5EF4-FFF2-40B4-BE49-F238E27FC236}">
                <a16:creationId xmlns:a16="http://schemas.microsoft.com/office/drawing/2014/main" id="{4157B950-7DD7-4ABF-8822-768BDBC81B5B}"/>
              </a:ext>
            </a:extLst>
          </p:cNvPr>
          <p:cNvPicPr/>
          <p:nvPr/>
        </p:nvPicPr>
        <p:blipFill>
          <a:blip r:embed="rId4"/>
          <a:srcRect/>
          <a:stretch>
            <a:fillRect/>
          </a:stretch>
        </p:blipFill>
        <p:spPr>
          <a:xfrm>
            <a:off x="3427410" y="3839578"/>
            <a:ext cx="5716590" cy="2667570"/>
          </a:xfrm>
          <a:prstGeom prst="rect">
            <a:avLst/>
          </a:prstGeom>
          <a:ln/>
        </p:spPr>
      </p:pic>
    </p:spTree>
    <p:extLst>
      <p:ext uri="{BB962C8B-B14F-4D97-AF65-F5344CB8AC3E}">
        <p14:creationId xmlns:p14="http://schemas.microsoft.com/office/powerpoint/2010/main" val="1679537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70800-553F-4A0F-8894-53C41D42464F}"/>
              </a:ext>
            </a:extLst>
          </p:cNvPr>
          <p:cNvSpPr>
            <a:spLocks noGrp="1"/>
          </p:cNvSpPr>
          <p:nvPr>
            <p:ph type="title"/>
          </p:nvPr>
        </p:nvSpPr>
        <p:spPr>
          <a:xfrm>
            <a:off x="152400" y="72749"/>
            <a:ext cx="7886700" cy="690850"/>
          </a:xfrm>
        </p:spPr>
        <p:txBody>
          <a:bodyPr>
            <a:normAutofit fontScale="90000"/>
          </a:bodyPr>
          <a:lstStyle/>
          <a:p>
            <a:r>
              <a:rPr lang="en-US" dirty="0"/>
              <a:t>Alcohol Exposure Index</a:t>
            </a:r>
          </a:p>
        </p:txBody>
      </p:sp>
      <p:sp>
        <p:nvSpPr>
          <p:cNvPr id="3" name="Content Placeholder 2">
            <a:extLst>
              <a:ext uri="{FF2B5EF4-FFF2-40B4-BE49-F238E27FC236}">
                <a16:creationId xmlns:a16="http://schemas.microsoft.com/office/drawing/2014/main" id="{3D87EE7E-D31A-4DFD-8FAD-230AC0B7E3C9}"/>
              </a:ext>
            </a:extLst>
          </p:cNvPr>
          <p:cNvSpPr>
            <a:spLocks noGrp="1"/>
          </p:cNvSpPr>
          <p:nvPr>
            <p:ph idx="1"/>
          </p:nvPr>
        </p:nvSpPr>
        <p:spPr>
          <a:xfrm>
            <a:off x="1186772" y="7258617"/>
            <a:ext cx="3232150" cy="1082449"/>
          </a:xfrm>
        </p:spPr>
        <p:txBody>
          <a:bodyPr/>
          <a:lstStyle/>
          <a:p>
            <a:endParaRPr lang="en-US" dirty="0"/>
          </a:p>
        </p:txBody>
      </p:sp>
      <p:sp>
        <p:nvSpPr>
          <p:cNvPr id="4" name="Rectangle 2">
            <a:extLst>
              <a:ext uri="{FF2B5EF4-FFF2-40B4-BE49-F238E27FC236}">
                <a16:creationId xmlns:a16="http://schemas.microsoft.com/office/drawing/2014/main" id="{F4DAA895-BEB2-442D-ADEF-335EE733958D}"/>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image26.png">
            <a:extLst>
              <a:ext uri="{FF2B5EF4-FFF2-40B4-BE49-F238E27FC236}">
                <a16:creationId xmlns:a16="http://schemas.microsoft.com/office/drawing/2014/main" id="{CFF2F649-B118-4A5A-80AC-04B3874A3981}"/>
              </a:ext>
            </a:extLst>
          </p:cNvPr>
          <p:cNvPicPr/>
          <p:nvPr/>
        </p:nvPicPr>
        <p:blipFill>
          <a:blip r:embed="rId2"/>
          <a:srcRect/>
          <a:stretch>
            <a:fillRect/>
          </a:stretch>
        </p:blipFill>
        <p:spPr>
          <a:xfrm>
            <a:off x="1181100" y="940599"/>
            <a:ext cx="6858000" cy="4622800"/>
          </a:xfrm>
          <a:prstGeom prst="rect">
            <a:avLst/>
          </a:prstGeom>
          <a:ln/>
        </p:spPr>
      </p:pic>
      <p:sp>
        <p:nvSpPr>
          <p:cNvPr id="5" name="Rectangle 4">
            <a:extLst>
              <a:ext uri="{FF2B5EF4-FFF2-40B4-BE49-F238E27FC236}">
                <a16:creationId xmlns:a16="http://schemas.microsoft.com/office/drawing/2014/main" id="{3565E2DA-F217-47A3-AAC8-087E5680275B}"/>
              </a:ext>
            </a:extLst>
          </p:cNvPr>
          <p:cNvSpPr/>
          <p:nvPr/>
        </p:nvSpPr>
        <p:spPr>
          <a:xfrm>
            <a:off x="516846" y="5740400"/>
            <a:ext cx="7764511" cy="835613"/>
          </a:xfrm>
          <a:prstGeom prst="rect">
            <a:avLst/>
          </a:prstGeom>
        </p:spPr>
        <p:txBody>
          <a:bodyPr wrap="square">
            <a:spAutoFit/>
          </a:bodyPr>
          <a:lstStyle/>
          <a:p>
            <a:pPr>
              <a:lnSpc>
                <a:spcPct val="115000"/>
              </a:lnSpc>
            </a:pPr>
            <a:r>
              <a:rPr lang="en-US" sz="1400" b="1" dirty="0">
                <a:solidFill>
                  <a:srgbClr val="000000"/>
                </a:solidFill>
                <a:latin typeface="Arial" panose="020B0604020202020204" pitchFamily="34" charset="0"/>
                <a:ea typeface="Arial" panose="020B0604020202020204" pitchFamily="34" charset="0"/>
              </a:rPr>
              <a:t>Above. Home Owners’ Loan Corporation (Redlining) Map of Durham, NC (1933) and On- and Off-Premises Alcohol Retailer Cluster Locations (2007).</a:t>
            </a:r>
            <a:r>
              <a:rPr lang="en-US" sz="1400" dirty="0">
                <a:solidFill>
                  <a:srgbClr val="000000"/>
                </a:solidFill>
                <a:latin typeface="Arial" panose="020B0604020202020204" pitchFamily="34" charset="0"/>
                <a:ea typeface="Arial" panose="020B0604020202020204" pitchFamily="34" charset="0"/>
              </a:rPr>
              <a:t> Note the largest off-premises alcohol retailer cluster is over the largest “Grade D” neighborhoods.</a:t>
            </a:r>
          </a:p>
        </p:txBody>
      </p:sp>
    </p:spTree>
    <p:extLst>
      <p:ext uri="{BB962C8B-B14F-4D97-AF65-F5344CB8AC3E}">
        <p14:creationId xmlns:p14="http://schemas.microsoft.com/office/powerpoint/2010/main" val="41017561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6439</TotalTime>
  <Words>1270</Words>
  <Application>Microsoft Office PowerPoint</Application>
  <PresentationFormat>On-screen Show (4:3)</PresentationFormat>
  <Paragraphs>152</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Franklin Gothic Book</vt:lpstr>
      <vt:lpstr>Times New Roman</vt:lpstr>
      <vt:lpstr>Wingdings</vt:lpstr>
      <vt:lpstr>Office Theme</vt:lpstr>
      <vt:lpstr>Maps 3: Examples in Practice</vt:lpstr>
      <vt:lpstr>Today: Examples &amp; Patterns</vt:lpstr>
      <vt:lpstr>IHOs</vt:lpstr>
      <vt:lpstr>IHOs</vt:lpstr>
      <vt:lpstr>IHOs: R</vt:lpstr>
      <vt:lpstr>Alcohol Exposure Index</vt:lpstr>
      <vt:lpstr>Alcohol Exposure Index</vt:lpstr>
      <vt:lpstr>Alcohol Exposure Index</vt:lpstr>
      <vt:lpstr>Alcohol Exposure Index</vt:lpstr>
      <vt:lpstr>Alcohol Exposure Index: R (WIP)</vt:lpstr>
      <vt:lpstr>Police Killings</vt:lpstr>
      <vt:lpstr>Police Killings: Distance Matrices</vt:lpstr>
      <vt:lpstr>Police Killings: Distance Matrices</vt:lpstr>
      <vt:lpstr>Police Killings: Distance Matrices</vt:lpstr>
      <vt:lpstr>Police Killings: Exploratory Tree Models</vt:lpstr>
      <vt:lpstr>Police Killings: Exploratory Tree Models</vt:lpstr>
      <vt:lpstr>Police Killings: Future Improvements</vt:lpstr>
      <vt:lpstr>Police Killings: R (WIP)</vt:lpstr>
      <vt:lpstr>Cumulative Exposures </vt:lpstr>
      <vt:lpstr>Flooding / Cumulative Exposure</vt:lpstr>
      <vt:lpstr>Race-Ethnic Disparities in Law Enforcement Traffic Stops</vt:lpstr>
      <vt:lpstr>Tobacco</vt:lpstr>
      <vt:lpstr>Tobacco – Data+</vt:lpstr>
      <vt:lpstr>Tobacco – Data+</vt:lpstr>
      <vt:lpstr>Questions /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Generalized Linear Models (GLM) in R</dc:title>
  <dc:creator>Nathaniel MacNell</dc:creator>
  <cp:lastModifiedBy>Mike D Fliss</cp:lastModifiedBy>
  <cp:revision>132</cp:revision>
  <dcterms:created xsi:type="dcterms:W3CDTF">2017-10-01T20:55:07Z</dcterms:created>
  <dcterms:modified xsi:type="dcterms:W3CDTF">2017-11-06T14:41:02Z</dcterms:modified>
</cp:coreProperties>
</file>