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0" r:id="rId4"/>
    <p:sldId id="261" r:id="rId5"/>
    <p:sldId id="262" r:id="rId6"/>
    <p:sldId id="270" r:id="rId7"/>
    <p:sldId id="263" r:id="rId8"/>
    <p:sldId id="269" r:id="rId9"/>
    <p:sldId id="267" r:id="rId10"/>
    <p:sldId id="264" r:id="rId11"/>
    <p:sldId id="272" r:id="rId12"/>
    <p:sldId id="273" r:id="rId13"/>
    <p:sldId id="274" r:id="rId14"/>
    <p:sldId id="275" r:id="rId15"/>
    <p:sldId id="271" r:id="rId16"/>
    <p:sldId id="277" r:id="rId17"/>
    <p:sldId id="278" r:id="rId18"/>
    <p:sldId id="279" r:id="rId19"/>
    <p:sldId id="280" r:id="rId20"/>
    <p:sldId id="276" r:id="rId21"/>
    <p:sldId id="265" r:id="rId22"/>
    <p:sldId id="266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4116"/>
  </p:normalViewPr>
  <p:slideViewPr>
    <p:cSldViewPr snapToGrid="0" snapToObjects="1">
      <p:cViewPr varScale="1">
        <p:scale>
          <a:sx n="78" d="100"/>
          <a:sy n="78" d="100"/>
        </p:scale>
        <p:origin x="1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BDB03-0760-914A-BEA6-307C11C36DA1}" type="datetimeFigureOut">
              <a:rPr lang="en-US" smtClean="0"/>
              <a:t>11/8/17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B7A60-29E7-0141-ACF1-5B3AC04D1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9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7A60-29E7-0141-ACF1-5B3AC04D1B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19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7A60-29E7-0141-ACF1-5B3AC04D1B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49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7A60-29E7-0141-ACF1-5B3AC04D1B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68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7A60-29E7-0141-ACF1-5B3AC04D1B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7A60-29E7-0141-ACF1-5B3AC04D1B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63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7A60-29E7-0141-ACF1-5B3AC04D1B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40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7A60-29E7-0141-ACF1-5B3AC04D1B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9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7A60-29E7-0141-ACF1-5B3AC04D1B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5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7A60-29E7-0141-ACF1-5B3AC04D1B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7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7A60-29E7-0141-ACF1-5B3AC04D1B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94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7A60-29E7-0141-ACF1-5B3AC04D1B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6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7A60-29E7-0141-ACF1-5B3AC04D1B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97C8-AC38-7846-B6CD-9943AB8822AE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723-05DF-6D4C-B9DC-15E33CD7B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97C8-AC38-7846-B6CD-9943AB8822AE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723-05DF-6D4C-B9DC-15E33CD7B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4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97C8-AC38-7846-B6CD-9943AB8822AE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723-05DF-6D4C-B9DC-15E33CD7B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6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97C8-AC38-7846-B6CD-9943AB8822AE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723-05DF-6D4C-B9DC-15E33CD7B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9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97C8-AC38-7846-B6CD-9943AB8822AE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723-05DF-6D4C-B9DC-15E33CD7B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97C8-AC38-7846-B6CD-9943AB8822AE}" type="datetimeFigureOut">
              <a:rPr lang="en-US" smtClean="0"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723-05DF-6D4C-B9DC-15E33CD7B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0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97C8-AC38-7846-B6CD-9943AB8822AE}" type="datetimeFigureOut">
              <a:rPr lang="en-US" smtClean="0"/>
              <a:t>11/8/17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723-05DF-6D4C-B9DC-15E33CD7B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97C8-AC38-7846-B6CD-9943AB8822AE}" type="datetimeFigureOut">
              <a:rPr lang="en-US" smtClean="0"/>
              <a:t>11/8/17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723-05DF-6D4C-B9DC-15E33CD7B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6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97C8-AC38-7846-B6CD-9943AB8822AE}" type="datetimeFigureOut">
              <a:rPr lang="en-US" smtClean="0"/>
              <a:t>11/8/17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723-05DF-6D4C-B9DC-15E33CD7B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97C8-AC38-7846-B6CD-9943AB8822AE}" type="datetimeFigureOut">
              <a:rPr lang="en-US" smtClean="0"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723-05DF-6D4C-B9DC-15E33CD7B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97C8-AC38-7846-B6CD-9943AB8822AE}" type="datetimeFigureOut">
              <a:rPr lang="en-US" smtClean="0"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723-05DF-6D4C-B9DC-15E33CD7B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7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C97C8-AC38-7846-B6CD-9943AB8822AE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6723-05DF-6D4C-B9DC-15E33CD7B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5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r-pkgs.had.co.n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r-pkgs.had.co.nz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r-pkgs.had.co.nz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r-pkgs.had.co.nz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s.unc.edu/home/research/" TargetMode="External"/><Relationship Id="rId4" Type="http://schemas.openxmlformats.org/officeDocument/2006/relationships/hyperlink" Target="https://bitbucket.org/novisci/sharkr" TargetMode="Externa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s.unc.edu/home/research/" TargetMode="External"/><Relationship Id="rId4" Type="http://schemas.openxmlformats.org/officeDocument/2006/relationships/hyperlink" Target="https://bitbucket.org/novisci/sharkr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r-bio.github.io/intro-git-rstudio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-pkgs.had.co.nz/git.html" TargetMode="External"/><Relationship Id="rId3" Type="http://schemas.openxmlformats.org/officeDocument/2006/relationships/hyperlink" Target="http://r-bio.github.io/intro-git-rstudio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bitbucket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hyperlink" Target="https://cran.r-project.org/web/packages/seqinr/index.html" TargetMode="External"/><Relationship Id="rId12" Type="http://schemas.openxmlformats.org/officeDocument/2006/relationships/hyperlink" Target="https://cran.r-project.org/web/views/Genetics.html" TargetMode="External"/><Relationship Id="rId13" Type="http://schemas.openxmlformats.org/officeDocument/2006/relationships/hyperlink" Target="http://gaow.github.io/genetic-analysis-software/0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ran.r-project.org/web/packages/genetics/index.html" TargetMode="External"/><Relationship Id="rId4" Type="http://schemas.openxmlformats.org/officeDocument/2006/relationships/hyperlink" Target="https://cran.r-project.org/web/packages/adegenet/index.html" TargetMode="External"/><Relationship Id="rId5" Type="http://schemas.openxmlformats.org/officeDocument/2006/relationships/hyperlink" Target="https://cran.r-project.org/web/packages/rmetasim/index.html" TargetMode="External"/><Relationship Id="rId6" Type="http://schemas.openxmlformats.org/officeDocument/2006/relationships/hyperlink" Target="https://cran.r-project.org/web/packages/ape/index.html" TargetMode="External"/><Relationship Id="rId7" Type="http://schemas.openxmlformats.org/officeDocument/2006/relationships/hyperlink" Target="https://cran.r-project.org/web/packages/phangorn/index.html" TargetMode="External"/><Relationship Id="rId8" Type="http://schemas.openxmlformats.org/officeDocument/2006/relationships/hyperlink" Target="https://cran.r-project.org/web/packages/treemap/index.html" TargetMode="External"/><Relationship Id="rId9" Type="http://schemas.openxmlformats.org/officeDocument/2006/relationships/hyperlink" Target="https://cran.r-project.org/web/packages/GenABEL/index.html" TargetMode="External"/><Relationship Id="rId10" Type="http://schemas.openxmlformats.org/officeDocument/2006/relationships/hyperlink" Target="http://www.bioconductor.org/packages/2.8/bioc/html/snpMatri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commons.wikimedia.org/wiki/File:HIV-genome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ape-package.ird.fr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443" y="-32658"/>
            <a:ext cx="11021786" cy="321673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What does youR future hold?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Sara </a:t>
            </a:r>
            <a:r>
              <a:rPr lang="en-US" sz="2800" dirty="0" err="1" smtClean="0"/>
              <a:t>Levintow</a:t>
            </a:r>
            <a:endParaRPr lang="en-US" sz="2800" dirty="0" smtClean="0"/>
          </a:p>
          <a:p>
            <a:r>
              <a:rPr lang="en-US" sz="2800" dirty="0" smtClean="0"/>
              <a:t>Wednesday, Nov. 8, 2017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048000" y="2379502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 dirty="0"/>
              <a:t>Genetic </a:t>
            </a:r>
            <a:r>
              <a:rPr lang="en-US" sz="4400" b="1" dirty="0" smtClean="0"/>
              <a:t>Data?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>Package </a:t>
            </a:r>
            <a:r>
              <a:rPr lang="en-US" sz="4400" b="1" dirty="0" smtClean="0"/>
              <a:t>Development?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>Team </a:t>
            </a:r>
            <a:r>
              <a:rPr lang="en-US" sz="4400" b="1" dirty="0" smtClean="0"/>
              <a:t>Collaboration?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31457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2" y="169182"/>
            <a:ext cx="10515600" cy="1325563"/>
          </a:xfrm>
        </p:spPr>
        <p:txBody>
          <a:bodyPr/>
          <a:lstStyle/>
          <a:p>
            <a:r>
              <a:rPr lang="en-US" b="1" dirty="0" smtClean="0"/>
              <a:t>Package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79814"/>
            <a:ext cx="6739848" cy="4931229"/>
          </a:xfrm>
        </p:spPr>
        <p:txBody>
          <a:bodyPr>
            <a:normAutofit/>
          </a:bodyPr>
          <a:lstStyle/>
          <a:p>
            <a:r>
              <a:rPr lang="en-US" dirty="0" smtClean="0"/>
              <a:t>Packages </a:t>
            </a:r>
            <a:r>
              <a:rPr lang="en-US" dirty="0" smtClean="0"/>
              <a:t>= fundamental </a:t>
            </a:r>
            <a:r>
              <a:rPr lang="en-US" dirty="0"/>
              <a:t>units of reproducible R </a:t>
            </a:r>
            <a:r>
              <a:rPr lang="en-US" dirty="0" smtClean="0"/>
              <a:t>code.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eusable </a:t>
            </a:r>
            <a:r>
              <a:rPr lang="en-US" dirty="0"/>
              <a:t>R </a:t>
            </a:r>
            <a:r>
              <a:rPr lang="en-US" dirty="0" smtClean="0"/>
              <a:t>functions.</a:t>
            </a:r>
            <a:endParaRPr lang="en-US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ocumentation describing how </a:t>
            </a:r>
            <a:r>
              <a:rPr lang="en-US" dirty="0"/>
              <a:t>to use </a:t>
            </a:r>
            <a:r>
              <a:rPr lang="en-US" dirty="0" smtClean="0"/>
              <a:t>those </a:t>
            </a:r>
            <a:r>
              <a:rPr lang="en-US" dirty="0" smtClean="0"/>
              <a:t>functions.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ample data to try out those </a:t>
            </a:r>
            <a:r>
              <a:rPr lang="en-US" dirty="0" smtClean="0"/>
              <a:t>functions.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Turning your </a:t>
            </a:r>
            <a:r>
              <a:rPr lang="en-US" dirty="0"/>
              <a:t>code into </a:t>
            </a:r>
            <a:r>
              <a:rPr lang="en-US" dirty="0" smtClean="0"/>
              <a:t>a package allows you </a:t>
            </a:r>
            <a:r>
              <a:rPr lang="en-US" dirty="0" smtClean="0"/>
              <a:t>to: </a:t>
            </a:r>
          </a:p>
          <a:p>
            <a:pPr lvl="1"/>
            <a:r>
              <a:rPr lang="en-US" dirty="0" smtClean="0"/>
              <a:t>Efficiently re-run previous analyses or use previously developed functions.</a:t>
            </a:r>
            <a:endParaRPr lang="en-US" dirty="0" smtClean="0"/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asily </a:t>
            </a:r>
            <a:r>
              <a:rPr lang="en-US" dirty="0" smtClean="0"/>
              <a:t>share it with </a:t>
            </a:r>
            <a:r>
              <a:rPr lang="en-US" dirty="0" smtClean="0"/>
              <a:t>others.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019" y="13833"/>
            <a:ext cx="4896981" cy="64081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15448" y="6421993"/>
            <a:ext cx="2488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http://r-pkgs.had.co.nz/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3007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057"/>
            <a:ext cx="12279087" cy="745057"/>
          </a:xfrm>
        </p:spPr>
        <p:txBody>
          <a:bodyPr/>
          <a:lstStyle/>
          <a:p>
            <a:pPr algn="ctr"/>
            <a:r>
              <a:rPr lang="en-US" b="1" dirty="0" smtClean="0"/>
              <a:t>Get started on </a:t>
            </a:r>
            <a:r>
              <a:rPr lang="en-US" b="1" smtClean="0"/>
              <a:t>your package by </a:t>
            </a:r>
            <a:r>
              <a:rPr lang="en-US" b="1" dirty="0" smtClean="0"/>
              <a:t>creating an R project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19" y="802114"/>
            <a:ext cx="7546363" cy="59115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33803" y="6470980"/>
            <a:ext cx="2488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http://r-pkgs.had.co.nz/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343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57" y="1012370"/>
            <a:ext cx="7935598" cy="5845629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971" y="1"/>
            <a:ext cx="11996057" cy="1012370"/>
          </a:xfrm>
        </p:spPr>
        <p:txBody>
          <a:bodyPr/>
          <a:lstStyle/>
          <a:p>
            <a:pPr algn="ctr"/>
            <a:r>
              <a:rPr lang="en-US" b="1" dirty="0" smtClean="0"/>
              <a:t>Get started on </a:t>
            </a:r>
            <a:r>
              <a:rPr lang="en-US" b="1" smtClean="0"/>
              <a:t>your package by </a:t>
            </a:r>
            <a:r>
              <a:rPr lang="en-US" b="1" dirty="0" smtClean="0"/>
              <a:t>creating an R project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9833803" y="6454651"/>
            <a:ext cx="2488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http://r-pkgs.had.co.nz/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4383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971" y="1"/>
            <a:ext cx="11996057" cy="1012370"/>
          </a:xfrm>
        </p:spPr>
        <p:txBody>
          <a:bodyPr/>
          <a:lstStyle/>
          <a:p>
            <a:pPr algn="ctr"/>
            <a:r>
              <a:rPr lang="en-US" b="1" dirty="0" smtClean="0"/>
              <a:t>Get started on </a:t>
            </a:r>
            <a:r>
              <a:rPr lang="en-US" b="1" smtClean="0"/>
              <a:t>your package by </a:t>
            </a:r>
            <a:r>
              <a:rPr lang="en-US" b="1" dirty="0" smtClean="0"/>
              <a:t>creating an R project</a:t>
            </a:r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11" y="930726"/>
            <a:ext cx="7997979" cy="5915666"/>
          </a:xfrm>
        </p:spPr>
      </p:pic>
      <p:sp>
        <p:nvSpPr>
          <p:cNvPr id="6" name="Rectangle 5"/>
          <p:cNvSpPr/>
          <p:nvPr/>
        </p:nvSpPr>
        <p:spPr>
          <a:xfrm>
            <a:off x="9833803" y="6487309"/>
            <a:ext cx="2488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http://r-pkgs.had.co.nz/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1960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Package Development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951029" cy="4803775"/>
          </a:xfrm>
        </p:spPr>
        <p:txBody>
          <a:bodyPr/>
          <a:lstStyle/>
          <a:p>
            <a:r>
              <a:rPr lang="en-US" dirty="0" smtClean="0"/>
              <a:t>Once you’ve created the R project file, you can open it and start working on your package:</a:t>
            </a:r>
          </a:p>
          <a:p>
            <a:pPr lvl="1"/>
            <a:r>
              <a:rPr lang="en-US" dirty="0" smtClean="0"/>
              <a:t>Write R scripts with reusable </a:t>
            </a:r>
            <a:r>
              <a:rPr lang="en-US" dirty="0"/>
              <a:t>R </a:t>
            </a:r>
            <a:r>
              <a:rPr lang="en-US" dirty="0" smtClean="0"/>
              <a:t>functions.</a:t>
            </a:r>
            <a:endParaRPr lang="en-US" dirty="0"/>
          </a:p>
          <a:p>
            <a:pPr lvl="1"/>
            <a:r>
              <a:rPr lang="en-US" dirty="0" smtClean="0"/>
              <a:t>Develop documentation (readme files, vignettes) for those </a:t>
            </a:r>
            <a:r>
              <a:rPr lang="en-US" dirty="0"/>
              <a:t>functions.</a:t>
            </a:r>
          </a:p>
          <a:p>
            <a:pPr lvl="1"/>
            <a:r>
              <a:rPr lang="en-US" dirty="0" smtClean="0"/>
              <a:t>Read in </a:t>
            </a:r>
            <a:r>
              <a:rPr lang="en-US" dirty="0"/>
              <a:t>data </a:t>
            </a:r>
            <a:r>
              <a:rPr lang="en-US" dirty="0" smtClean="0"/>
              <a:t>(stored in your project) to </a:t>
            </a:r>
            <a:r>
              <a:rPr lang="en-US" dirty="0"/>
              <a:t>try out those functions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Going from R project to package:</a:t>
            </a:r>
          </a:p>
          <a:p>
            <a:pPr lvl="1"/>
            <a:r>
              <a:rPr lang="en-US" dirty="0" smtClean="0"/>
              <a:t>Use “Build” tab next to “Environment”, “History”</a:t>
            </a:r>
          </a:p>
          <a:p>
            <a:pPr lvl="1"/>
            <a:r>
              <a:rPr lang="en-US" dirty="0" smtClean="0"/>
              <a:t>Easy access to all of the functions and data contained by your package:</a:t>
            </a:r>
          </a:p>
          <a:p>
            <a:pPr marL="457200" lvl="1" indent="0" algn="ctr">
              <a:buNone/>
            </a:pPr>
            <a:endParaRPr lang="en-US" sz="800" dirty="0" smtClean="0">
              <a:solidFill>
                <a:srgbClr val="0432FF"/>
              </a:solidFill>
              <a:latin typeface="Monaco" charset="0"/>
              <a:ea typeface="Monaco" charset="0"/>
              <a:cs typeface="Monaco" charset="0"/>
            </a:endParaRP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library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dirty="0" err="1" smtClean="0">
                <a:latin typeface="Monaco" charset="0"/>
                <a:ea typeface="Monaco" charset="0"/>
                <a:cs typeface="Monaco" charset="0"/>
              </a:rPr>
              <a:t>mypackage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)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7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3" y="20976"/>
            <a:ext cx="10515600" cy="1325563"/>
          </a:xfrm>
        </p:spPr>
        <p:txBody>
          <a:bodyPr/>
          <a:lstStyle/>
          <a:p>
            <a:r>
              <a:rPr lang="en-US" b="1" dirty="0" smtClean="0"/>
              <a:t>Package Development: </a:t>
            </a:r>
            <a:r>
              <a:rPr lang="en-US" b="1" dirty="0" err="1">
                <a:latin typeface="Monaco" charset="0"/>
                <a:ea typeface="Monaco" charset="0"/>
                <a:cs typeface="Monaco" charset="0"/>
              </a:rPr>
              <a:t>sharkR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2" y="1943100"/>
            <a:ext cx="3978737" cy="4686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Enable access to data from a multi-year longline shark sampling survey. </a:t>
            </a:r>
          </a:p>
          <a:p>
            <a:pPr marL="0" indent="0">
              <a:buNone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Conducted from 1972 to 2011 by Frank J. Schwartz of the UNC Institute of Marine Sciences.</a:t>
            </a:r>
          </a:p>
          <a:p>
            <a:pPr marL="0" indent="0">
              <a:buNone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61614" y="360591"/>
            <a:ext cx="3630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  <a:hlinkClick r:id="rId3"/>
              </a:rPr>
              <a:t>http://ims.unc.edu/home/research/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dirty="0">
                <a:latin typeface="Calibri" charset="0"/>
                <a:ea typeface="Calibri" charset="0"/>
                <a:cs typeface="Calibri" charset="0"/>
                <a:hlinkClick r:id="rId4"/>
              </a:rPr>
              <a:t>https://bitbucket.org/novisci/sharkr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22" y="1346537"/>
            <a:ext cx="7172559" cy="513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3" y="20976"/>
            <a:ext cx="10515600" cy="1325563"/>
          </a:xfrm>
        </p:spPr>
        <p:txBody>
          <a:bodyPr/>
          <a:lstStyle/>
          <a:p>
            <a:r>
              <a:rPr lang="en-US" b="1" dirty="0" smtClean="0"/>
              <a:t>Package Development: </a:t>
            </a:r>
            <a:r>
              <a:rPr lang="en-US" b="1" dirty="0" err="1">
                <a:latin typeface="Monaco" charset="0"/>
                <a:ea typeface="Monaco" charset="0"/>
                <a:cs typeface="Monaco" charset="0"/>
              </a:rPr>
              <a:t>sharkR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3" y="1551213"/>
            <a:ext cx="4729850" cy="51761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Collected data on shark abundances, species, and sizes.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Dataset contains 7,931 observations with variables on:</a:t>
            </a:r>
          </a:p>
          <a:p>
            <a:r>
              <a:rPr lang="en-US" dirty="0"/>
              <a:t>D</a:t>
            </a:r>
            <a:r>
              <a:rPr lang="en-US" dirty="0" smtClean="0"/>
              <a:t>ate </a:t>
            </a:r>
            <a:r>
              <a:rPr lang="en-US" dirty="0"/>
              <a:t>and time of shark </a:t>
            </a:r>
            <a:r>
              <a:rPr lang="en-US" dirty="0" smtClean="0"/>
              <a:t>capture</a:t>
            </a:r>
          </a:p>
          <a:p>
            <a:r>
              <a:rPr lang="en-US" dirty="0" smtClean="0"/>
              <a:t>Classification </a:t>
            </a:r>
            <a:r>
              <a:rPr lang="en-US" dirty="0"/>
              <a:t>of high or low </a:t>
            </a:r>
            <a:r>
              <a:rPr lang="en-US" dirty="0" smtClean="0"/>
              <a:t>tide</a:t>
            </a:r>
          </a:p>
          <a:p>
            <a:r>
              <a:rPr lang="en-US" dirty="0" smtClean="0"/>
              <a:t>Type </a:t>
            </a:r>
            <a:r>
              <a:rPr lang="en-US" dirty="0"/>
              <a:t>of shark </a:t>
            </a:r>
            <a:r>
              <a:rPr lang="en-US" dirty="0" smtClean="0"/>
              <a:t>species</a:t>
            </a:r>
          </a:p>
          <a:p>
            <a:r>
              <a:rPr lang="en-US" dirty="0" smtClean="0"/>
              <a:t>Length </a:t>
            </a:r>
            <a:r>
              <a:rPr lang="en-US" dirty="0"/>
              <a:t>of the </a:t>
            </a:r>
            <a:r>
              <a:rPr lang="en-US" dirty="0" smtClean="0"/>
              <a:t>shark</a:t>
            </a:r>
          </a:p>
          <a:p>
            <a:r>
              <a:rPr lang="en-US" dirty="0" smtClean="0"/>
              <a:t>Temperature </a:t>
            </a:r>
            <a:r>
              <a:rPr lang="en-US" dirty="0"/>
              <a:t>and </a:t>
            </a:r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61614" y="360591"/>
            <a:ext cx="3630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  <a:hlinkClick r:id="rId3"/>
              </a:rPr>
              <a:t>http://ims.unc.edu/home/research/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dirty="0">
                <a:latin typeface="Calibri" charset="0"/>
                <a:ea typeface="Calibri" charset="0"/>
                <a:cs typeface="Calibri" charset="0"/>
                <a:hlinkClick r:id="rId4"/>
              </a:rPr>
              <a:t>https://bitbucket.org/novisci/sharkr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69" y="1551214"/>
            <a:ext cx="6586754" cy="466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03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500"/>
            <a:ext cx="11707586" cy="4731204"/>
          </a:xfrm>
        </p:spPr>
        <p:txBody>
          <a:bodyPr/>
          <a:lstStyle/>
          <a:p>
            <a:r>
              <a:rPr lang="en-US" dirty="0" smtClean="0"/>
              <a:t>In addition </a:t>
            </a:r>
            <a:r>
              <a:rPr lang="en-US" smtClean="0"/>
              <a:t>to the </a:t>
            </a:r>
            <a:r>
              <a:rPr lang="en-US" dirty="0" smtClean="0"/>
              <a:t>dataset, the package also has code for basic analyses.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20196"/>
            <a:ext cx="10515600" cy="1325563"/>
          </a:xfrm>
        </p:spPr>
        <p:txBody>
          <a:bodyPr/>
          <a:lstStyle/>
          <a:p>
            <a:r>
              <a:rPr lang="en-US" b="1" dirty="0" smtClean="0"/>
              <a:t>Package Development: </a:t>
            </a:r>
            <a:r>
              <a:rPr lang="en-US" b="1" dirty="0" err="1">
                <a:latin typeface="Monaco" charset="0"/>
                <a:ea typeface="Monaco" charset="0"/>
                <a:cs typeface="Monaco" charset="0"/>
              </a:rPr>
              <a:t>sharkR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71" y="1894114"/>
            <a:ext cx="8634549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27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500"/>
            <a:ext cx="11707586" cy="4731204"/>
          </a:xfrm>
        </p:spPr>
        <p:txBody>
          <a:bodyPr/>
          <a:lstStyle/>
          <a:p>
            <a:r>
              <a:rPr lang="en-US" dirty="0" smtClean="0"/>
              <a:t>In addition </a:t>
            </a:r>
            <a:r>
              <a:rPr lang="en-US" smtClean="0"/>
              <a:t>to the </a:t>
            </a:r>
            <a:r>
              <a:rPr lang="en-US" dirty="0" smtClean="0"/>
              <a:t>dataset, the package also has code for basic analyses.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20196"/>
            <a:ext cx="10515600" cy="1325563"/>
          </a:xfrm>
        </p:spPr>
        <p:txBody>
          <a:bodyPr/>
          <a:lstStyle/>
          <a:p>
            <a:r>
              <a:rPr lang="en-US" b="1" dirty="0" smtClean="0"/>
              <a:t>Package Development: </a:t>
            </a:r>
            <a:r>
              <a:rPr lang="en-US" b="1" dirty="0" err="1">
                <a:latin typeface="Monaco" charset="0"/>
                <a:ea typeface="Monaco" charset="0"/>
                <a:cs typeface="Monaco" charset="0"/>
              </a:rPr>
              <a:t>sharkR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86658"/>
            <a:ext cx="10515600" cy="52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44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500"/>
            <a:ext cx="11707586" cy="4731204"/>
          </a:xfrm>
        </p:spPr>
        <p:txBody>
          <a:bodyPr/>
          <a:lstStyle/>
          <a:p>
            <a:r>
              <a:rPr lang="en-US" dirty="0" smtClean="0"/>
              <a:t>In addition </a:t>
            </a:r>
            <a:r>
              <a:rPr lang="en-US" smtClean="0"/>
              <a:t>to the </a:t>
            </a:r>
            <a:r>
              <a:rPr lang="en-US" dirty="0" smtClean="0"/>
              <a:t>dataset, the package also has code for basic analyses.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20196"/>
            <a:ext cx="10515600" cy="1325563"/>
          </a:xfrm>
        </p:spPr>
        <p:txBody>
          <a:bodyPr/>
          <a:lstStyle/>
          <a:p>
            <a:r>
              <a:rPr lang="en-US" b="1" dirty="0" smtClean="0"/>
              <a:t>Package Development: </a:t>
            </a:r>
            <a:r>
              <a:rPr lang="en-US" b="1" dirty="0" err="1">
                <a:latin typeface="Monaco" charset="0"/>
                <a:ea typeface="Monaco" charset="0"/>
                <a:cs typeface="Monaco" charset="0"/>
              </a:rPr>
              <a:t>sharkR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28" y="1632603"/>
            <a:ext cx="7200901" cy="50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Today’s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87743" cy="4673146"/>
          </a:xfrm>
        </p:spPr>
        <p:txBody>
          <a:bodyPr/>
          <a:lstStyle/>
          <a:p>
            <a:r>
              <a:rPr lang="en-US" dirty="0" smtClean="0"/>
              <a:t>Using R to manage and analyze genetic data</a:t>
            </a:r>
          </a:p>
          <a:p>
            <a:pPr lvl="1"/>
            <a:r>
              <a:rPr lang="en-US" dirty="0" smtClean="0"/>
              <a:t>Project example: HIV </a:t>
            </a:r>
            <a:r>
              <a:rPr lang="en-US" dirty="0" err="1" smtClean="0"/>
              <a:t>phylogenetics</a:t>
            </a:r>
            <a:r>
              <a:rPr lang="en-US" dirty="0" smtClean="0"/>
              <a:t> in North Carolina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Turning your data and code into R packages</a:t>
            </a:r>
          </a:p>
          <a:p>
            <a:pPr lvl="1"/>
            <a:r>
              <a:rPr lang="en-US" dirty="0" smtClean="0"/>
              <a:t>Project examples: </a:t>
            </a:r>
            <a:r>
              <a:rPr lang="en-US" dirty="0" err="1" smtClean="0"/>
              <a:t>sharkR</a:t>
            </a:r>
            <a:r>
              <a:rPr lang="en-US" dirty="0" smtClean="0"/>
              <a:t>, ipwrisk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Collaborating efficiently with others on R projects</a:t>
            </a:r>
          </a:p>
          <a:p>
            <a:pPr lvl="1"/>
            <a:r>
              <a:rPr lang="en-US" dirty="0" smtClean="0"/>
              <a:t>Version control using </a:t>
            </a:r>
            <a:r>
              <a:rPr lang="en-US" dirty="0" err="1" smtClean="0"/>
              <a:t>Git</a:t>
            </a:r>
            <a:endParaRPr lang="en-US" dirty="0" smtClean="0"/>
          </a:p>
          <a:p>
            <a:pPr lvl="1"/>
            <a:r>
              <a:rPr lang="en-US" dirty="0" smtClean="0"/>
              <a:t>Create a </a:t>
            </a:r>
            <a:r>
              <a:rPr lang="en-US" dirty="0" err="1" smtClean="0"/>
              <a:t>Bitbucket</a:t>
            </a:r>
            <a:r>
              <a:rPr lang="en-US" dirty="0" smtClean="0"/>
              <a:t> account that we’ll use during Monday’s lecture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08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271"/>
            <a:ext cx="10515600" cy="1325563"/>
          </a:xfrm>
        </p:spPr>
        <p:txBody>
          <a:bodyPr/>
          <a:lstStyle/>
          <a:p>
            <a:r>
              <a:rPr lang="en-US" b="1" smtClean="0"/>
              <a:t>Package Development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836729" cy="48690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Monaco" charset="0"/>
                <a:ea typeface="Monaco" charset="0"/>
                <a:cs typeface="Monaco" charset="0"/>
              </a:rPr>
              <a:t>WIHS2009</a:t>
            </a:r>
          </a:p>
          <a:p>
            <a:r>
              <a:rPr lang="en-US" dirty="0" smtClean="0"/>
              <a:t>Data from the </a:t>
            </a:r>
            <a:r>
              <a:rPr lang="en-US" dirty="0"/>
              <a:t>Women’s Interagency HIV Study (</a:t>
            </a:r>
            <a:r>
              <a:rPr lang="en-US" dirty="0" smtClean="0"/>
              <a:t>WIHS), an </a:t>
            </a:r>
            <a:r>
              <a:rPr lang="en-US" dirty="0"/>
              <a:t>ongoing observational cohort study with semiannual visits at 10 sites in the US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smtClean="0"/>
              <a:t>Will use this package on Monday for data access</a:t>
            </a:r>
          </a:p>
          <a:p>
            <a:pPr marL="0" indent="0">
              <a:buNone/>
            </a:pPr>
            <a:endParaRPr lang="en-US" dirty="0" smtClean="0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Monaco" charset="0"/>
                <a:ea typeface="Monaco" charset="0"/>
                <a:cs typeface="Monaco" charset="0"/>
              </a:rPr>
              <a:t>ipwrisk</a:t>
            </a:r>
            <a:endParaRPr lang="en-US" b="1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/>
              <a:t>Under development by Alan Brookhart</a:t>
            </a:r>
          </a:p>
          <a:p>
            <a:r>
              <a:rPr lang="en-US" dirty="0"/>
              <a:t>E</a:t>
            </a:r>
            <a:r>
              <a:rPr lang="en-US" dirty="0" smtClean="0"/>
              <a:t>asy-to-use </a:t>
            </a:r>
            <a:r>
              <a:rPr lang="en-US" dirty="0"/>
              <a:t>tools for estimating the cumulative risk of an outcome, including counterfactual outcomes, using inverse-probability weighted </a:t>
            </a:r>
            <a:r>
              <a:rPr lang="en-US" dirty="0" smtClean="0"/>
              <a:t>estimators</a:t>
            </a:r>
          </a:p>
          <a:p>
            <a:r>
              <a:rPr lang="en-US" dirty="0" smtClean="0"/>
              <a:t>Will include examples using the WIHS dataset, among others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11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11107" cy="1692275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Team </a:t>
            </a:r>
            <a:r>
              <a:rPr lang="en-US" sz="4800" b="1" smtClean="0"/>
              <a:t>Collaboration </a:t>
            </a:r>
            <a:br>
              <a:rPr lang="en-US" sz="4800" b="1" smtClean="0"/>
            </a:br>
            <a:r>
              <a:rPr lang="en-US" sz="4800" b="1" smtClean="0"/>
              <a:t>aka </a:t>
            </a:r>
            <a:r>
              <a:rPr lang="en-US" sz="4800" b="1" dirty="0" smtClean="0"/>
              <a:t>Version Control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8" y="0"/>
            <a:ext cx="4739083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07" y="2596130"/>
            <a:ext cx="50419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37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Version Control Software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2052" cy="5032375"/>
          </a:xfrm>
        </p:spPr>
        <p:txBody>
          <a:bodyPr/>
          <a:lstStyle/>
          <a:p>
            <a:r>
              <a:rPr lang="en-US" dirty="0" smtClean="0"/>
              <a:t>Keeps the entire history of a file, allowing you to inspect a file throughout its lifetime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Tag particular versions of the file so you can return to it easily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Facilitates collaboration and increases transparency of each team member’s contributions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Enables experimentation with code, without breaking the main project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“Lab notebook” of the digital world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80519" y="6311900"/>
            <a:ext cx="4409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://r-bio.github.io/intro-git-rstudio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40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6" y="551875"/>
            <a:ext cx="5301343" cy="2648525"/>
          </a:xfrm>
        </p:spPr>
        <p:txBody>
          <a:bodyPr/>
          <a:lstStyle/>
          <a:p>
            <a:r>
              <a:rPr lang="en-US" b="1" dirty="0" err="1" smtClean="0"/>
              <a:t>Git</a:t>
            </a:r>
            <a:r>
              <a:rPr lang="en-US" b="1" dirty="0" smtClean="0"/>
              <a:t> </a:t>
            </a:r>
            <a:r>
              <a:rPr lang="en-US" dirty="0" smtClean="0"/>
              <a:t>is a powerful implementation of version control.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9" y="3747241"/>
            <a:ext cx="11593285" cy="3110759"/>
          </a:xfrm>
        </p:spPr>
        <p:txBody>
          <a:bodyPr>
            <a:normAutofit/>
          </a:bodyPr>
          <a:lstStyle/>
          <a:p>
            <a:r>
              <a:rPr lang="en-US" dirty="0" smtClean="0"/>
              <a:t>Tracks changes to your code and shares those changes with others.</a:t>
            </a:r>
          </a:p>
          <a:p>
            <a:r>
              <a:rPr lang="en-US" dirty="0" smtClean="0"/>
              <a:t>Seamlessly </a:t>
            </a:r>
            <a:r>
              <a:rPr lang="en-US" dirty="0"/>
              <a:t>integrate your contributions to a file that others are working 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Stores the entire history of your project locally (your computer) and on a public repository (websites like GitHub, </a:t>
            </a:r>
            <a:r>
              <a:rPr lang="en-US" dirty="0" err="1" smtClean="0"/>
              <a:t>Bitbucket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RStudio</a:t>
            </a:r>
            <a:r>
              <a:rPr lang="en-US" dirty="0" smtClean="0"/>
              <a:t> provides shortcuts to common </a:t>
            </a:r>
            <a:r>
              <a:rPr lang="en-US" dirty="0" err="1" smtClean="0"/>
              <a:t>Git</a:t>
            </a:r>
            <a:r>
              <a:rPr lang="en-US" dirty="0" smtClean="0"/>
              <a:t> commands.</a:t>
            </a:r>
          </a:p>
          <a:p>
            <a:r>
              <a:rPr lang="en-US" dirty="0" smtClean="0"/>
              <a:t>Makes sharing your package so easy!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49053" cy="34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7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Helpful resources for learning </a:t>
            </a:r>
            <a:r>
              <a:rPr lang="en-US" b="1" dirty="0" err="1" smtClean="0"/>
              <a:t>Git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https://www.git-tower.com/blog/workflow-of-git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://www.codecademy.com/learn/learn-git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r-pkgs.had.co.nz/git.html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http://r-bio.github.io/intro-git-rstudio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5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 Monday and beyond</a:t>
            </a:r>
            <a:r>
              <a:rPr lang="is-IS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79630" cy="4901746"/>
          </a:xfrm>
        </p:spPr>
        <p:txBody>
          <a:bodyPr/>
          <a:lstStyle/>
          <a:p>
            <a:r>
              <a:rPr lang="en-US" dirty="0" smtClean="0"/>
              <a:t>Sign up for a free </a:t>
            </a:r>
            <a:r>
              <a:rPr lang="en-US" dirty="0" err="1" smtClean="0"/>
              <a:t>Bitbucket</a:t>
            </a:r>
            <a:r>
              <a:rPr lang="en-US" dirty="0" smtClean="0"/>
              <a:t> </a:t>
            </a:r>
            <a:r>
              <a:rPr lang="en-US" dirty="0" smtClean="0"/>
              <a:t>account: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://bitbucket.org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 Monday, you’ll run this code in </a:t>
            </a:r>
            <a:r>
              <a:rPr lang="en-US" dirty="0" err="1" smtClean="0"/>
              <a:t>Rstudio</a:t>
            </a:r>
            <a:r>
              <a:rPr lang="en-US" dirty="0" smtClean="0"/>
              <a:t> to access the WIHS data:</a:t>
            </a:r>
            <a:endParaRPr lang="en-US" dirty="0" smtClean="0"/>
          </a:p>
          <a:p>
            <a:pPr marL="0" indent="0">
              <a:buNone/>
            </a:pPr>
            <a:endParaRPr lang="en-US" sz="2500" dirty="0" smtClean="0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500" dirty="0" err="1" smtClean="0">
                <a:latin typeface="Monaco" charset="0"/>
                <a:ea typeface="Monaco" charset="0"/>
                <a:cs typeface="Monaco" charset="0"/>
              </a:rPr>
              <a:t>i</a:t>
            </a:r>
            <a:r>
              <a:rPr lang="en-US" sz="2500" dirty="0" err="1" smtClean="0">
                <a:latin typeface="Monaco" charset="0"/>
                <a:ea typeface="Monaco" charset="0"/>
                <a:cs typeface="Monaco" charset="0"/>
              </a:rPr>
              <a:t>nstall.packages</a:t>
            </a:r>
            <a:r>
              <a:rPr lang="en-US" sz="2500" dirty="0">
                <a:latin typeface="Monaco" charset="0"/>
                <a:ea typeface="Monaco" charset="0"/>
                <a:cs typeface="Monaco" charset="0"/>
              </a:rPr>
              <a:t>("</a:t>
            </a:r>
            <a:r>
              <a:rPr lang="en-US" sz="2500" dirty="0" err="1" smtClean="0">
                <a:latin typeface="Monaco" charset="0"/>
                <a:ea typeface="Monaco" charset="0"/>
                <a:cs typeface="Monaco" charset="0"/>
              </a:rPr>
              <a:t>devtools</a:t>
            </a:r>
            <a:r>
              <a:rPr lang="en-US" sz="2500" dirty="0">
                <a:latin typeface="Monaco" charset="0"/>
                <a:ea typeface="Monaco" charset="0"/>
                <a:cs typeface="Monaco" charset="0"/>
              </a:rPr>
              <a:t>")</a:t>
            </a:r>
            <a:endParaRPr lang="en-US" sz="2500" dirty="0" smtClean="0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Monaco" charset="0"/>
                <a:ea typeface="Monaco" charset="0"/>
                <a:cs typeface="Monaco" charset="0"/>
              </a:rPr>
              <a:t>library(</a:t>
            </a:r>
            <a:r>
              <a:rPr lang="en-US" sz="2500" dirty="0" err="1" smtClean="0">
                <a:latin typeface="Monaco" charset="0"/>
                <a:ea typeface="Monaco" charset="0"/>
                <a:cs typeface="Monaco" charset="0"/>
              </a:rPr>
              <a:t>devtools</a:t>
            </a:r>
            <a:r>
              <a:rPr lang="en-US" sz="2500" dirty="0" smtClean="0">
                <a:latin typeface="Monaco" charset="0"/>
                <a:ea typeface="Monaco" charset="0"/>
                <a:cs typeface="Monaco" charset="0"/>
              </a:rPr>
              <a:t>) </a:t>
            </a:r>
            <a:r>
              <a:rPr lang="en-US" sz="2500" dirty="0" err="1">
                <a:latin typeface="Monaco" charset="0"/>
                <a:ea typeface="Monaco" charset="0"/>
                <a:cs typeface="Monaco" charset="0"/>
              </a:rPr>
              <a:t>devtools</a:t>
            </a:r>
            <a:r>
              <a:rPr lang="en-US" sz="2500" dirty="0">
                <a:latin typeface="Monaco" charset="0"/>
                <a:ea typeface="Monaco" charset="0"/>
                <a:cs typeface="Monaco" charset="0"/>
              </a:rPr>
              <a:t>::</a:t>
            </a:r>
            <a:r>
              <a:rPr lang="en-US" sz="2500" dirty="0" err="1">
                <a:latin typeface="Monaco" charset="0"/>
                <a:ea typeface="Monaco" charset="0"/>
                <a:cs typeface="Monaco" charset="0"/>
              </a:rPr>
              <a:t>install_bitbucket</a:t>
            </a:r>
            <a:r>
              <a:rPr lang="en-US" sz="2500" dirty="0">
                <a:latin typeface="Monaco" charset="0"/>
                <a:ea typeface="Monaco" charset="0"/>
                <a:cs typeface="Monaco" charset="0"/>
              </a:rPr>
              <a:t>("</a:t>
            </a:r>
            <a:r>
              <a:rPr lang="en-US" sz="2500" dirty="0" err="1">
                <a:latin typeface="Monaco" charset="0"/>
                <a:ea typeface="Monaco" charset="0"/>
                <a:cs typeface="Monaco" charset="0"/>
              </a:rPr>
              <a:t>novisci</a:t>
            </a:r>
            <a:r>
              <a:rPr lang="en-US" sz="2500" dirty="0">
                <a:latin typeface="Monaco" charset="0"/>
                <a:ea typeface="Monaco" charset="0"/>
                <a:cs typeface="Monaco" charset="0"/>
              </a:rPr>
              <a:t>/wihs2009", </a:t>
            </a:r>
            <a:endParaRPr lang="en-US" sz="2500" dirty="0" smtClean="0">
              <a:latin typeface="Monaco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Monaco" charset="0"/>
                <a:ea typeface="Monaco" charset="0"/>
                <a:cs typeface="Monaco" charset="0"/>
              </a:rPr>
              <a:t>auth_user</a:t>
            </a:r>
            <a:r>
              <a:rPr lang="en-US" sz="2400" dirty="0">
                <a:latin typeface="Monaco" charset="0"/>
                <a:ea typeface="Monaco" charset="0"/>
                <a:cs typeface="Monaco" charset="0"/>
              </a:rPr>
              <a:t>="</a:t>
            </a:r>
            <a:r>
              <a:rPr lang="en-US" sz="2400" dirty="0" err="1">
                <a:latin typeface="Monaco" charset="0"/>
                <a:ea typeface="Monaco" charset="0"/>
                <a:cs typeface="Monaco" charset="0"/>
              </a:rPr>
              <a:t>youremail@yourdomain.com</a:t>
            </a:r>
            <a:r>
              <a:rPr lang="en-US" sz="2400" dirty="0">
                <a:latin typeface="Monaco" charset="0"/>
                <a:ea typeface="Monaco" charset="0"/>
                <a:cs typeface="Monaco" charset="0"/>
              </a:rPr>
              <a:t>", password=.</a:t>
            </a:r>
            <a:r>
              <a:rPr lang="en-US" sz="2400" dirty="0" err="1">
                <a:latin typeface="Monaco" charset="0"/>
                <a:ea typeface="Monaco" charset="0"/>
                <a:cs typeface="Monaco" charset="0"/>
              </a:rPr>
              <a:t>rs.askForPassword</a:t>
            </a:r>
            <a:r>
              <a:rPr lang="en-US" sz="2400" dirty="0">
                <a:latin typeface="Monaco" charset="0"/>
                <a:ea typeface="Monaco" charset="0"/>
                <a:cs typeface="Monaco" charset="0"/>
              </a:rPr>
              <a:t>("</a:t>
            </a:r>
            <a:r>
              <a:rPr lang="en-US" sz="2400" dirty="0" err="1">
                <a:latin typeface="Monaco" charset="0"/>
                <a:ea typeface="Monaco" charset="0"/>
                <a:cs typeface="Monaco" charset="0"/>
              </a:rPr>
              <a:t>Bitbucket</a:t>
            </a:r>
            <a:r>
              <a:rPr lang="en-US" sz="2400" dirty="0">
                <a:latin typeface="Monaco" charset="0"/>
                <a:ea typeface="Monaco" charset="0"/>
                <a:cs typeface="Monaco" charset="0"/>
              </a:rPr>
              <a:t> Password</a:t>
            </a:r>
            <a:r>
              <a:rPr lang="en-US" sz="2400" dirty="0" smtClean="0">
                <a:latin typeface="Monaco" charset="0"/>
                <a:ea typeface="Monaco" charset="0"/>
                <a:cs typeface="Monaco" charset="0"/>
              </a:rPr>
              <a:t>"))</a:t>
            </a:r>
          </a:p>
          <a:p>
            <a:pPr marL="0" indent="0">
              <a:buNone/>
            </a:pPr>
            <a:r>
              <a:rPr lang="en-US" sz="2500" dirty="0" smtClean="0">
                <a:latin typeface="Monaco" charset="0"/>
                <a:ea typeface="Monaco" charset="0"/>
                <a:cs typeface="Monaco" charset="0"/>
              </a:rPr>
              <a:t>library(WIHS2009)</a:t>
            </a:r>
            <a:endParaRPr lang="en-US" sz="2500" dirty="0" smtClean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4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Using R with Genetic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983686" cy="4918075"/>
          </a:xfrm>
        </p:spPr>
        <p:txBody>
          <a:bodyPr/>
          <a:lstStyle/>
          <a:p>
            <a:r>
              <a:rPr lang="en-US" dirty="0" smtClean="0"/>
              <a:t>Common challenge to genetic analyses is the need to use multiple programs to conduct different parts of the analysis.</a:t>
            </a:r>
          </a:p>
          <a:p>
            <a:pPr lvl="1"/>
            <a:r>
              <a:rPr lang="en-US" dirty="0" smtClean="0"/>
              <a:t>Repeatedly reformatting data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edious and inefficient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 is a powerful tool to conduct an analysis start to finish, drawing on the variety of packages available.</a:t>
            </a:r>
          </a:p>
          <a:p>
            <a:pPr lvl="1"/>
            <a:r>
              <a:rPr lang="en-US" dirty="0" smtClean="0"/>
              <a:t>Many packages for statistical, population genetic, genomic, phylogenetic, and comparative genomic analyses</a:t>
            </a:r>
          </a:p>
          <a:p>
            <a:pPr lvl="1"/>
            <a:r>
              <a:rPr lang="en-US" dirty="0" smtClean="0"/>
              <a:t>No need to reformat your </a:t>
            </a:r>
            <a:r>
              <a:rPr lang="en-US" dirty="0"/>
              <a:t>data </a:t>
            </a:r>
            <a:r>
              <a:rPr lang="en-US" dirty="0" smtClean="0"/>
              <a:t>or switch operating </a:t>
            </a:r>
            <a:r>
              <a:rPr lang="en-US" dirty="0"/>
              <a:t>systems to </a:t>
            </a:r>
            <a:r>
              <a:rPr lang="en-US" dirty="0" smtClean="0"/>
              <a:t>get through </a:t>
            </a:r>
            <a:r>
              <a:rPr lang="en-US" dirty="0"/>
              <a:t>a </a:t>
            </a:r>
            <a:r>
              <a:rPr lang="en-US" dirty="0" smtClean="0"/>
              <a:t>full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 packages to check out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951029" cy="48037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Population genetics: </a:t>
            </a:r>
            <a:r>
              <a:rPr lang="en-US" dirty="0" smtClean="0">
                <a:hlinkClick r:id="rId3"/>
              </a:rPr>
              <a:t>genetics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adegenet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rmetasim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Phylogenetics: </a:t>
            </a:r>
            <a:r>
              <a:rPr lang="en-US" dirty="0" smtClean="0">
                <a:hlinkClick r:id="rId6"/>
              </a:rPr>
              <a:t>ape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phangorn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treemap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GWAS: </a:t>
            </a:r>
            <a:r>
              <a:rPr lang="en-US" dirty="0" smtClean="0">
                <a:hlinkClick r:id="rId9"/>
              </a:rPr>
              <a:t>GenABEL</a:t>
            </a:r>
            <a:r>
              <a:rPr lang="en-US" dirty="0" smtClean="0"/>
              <a:t>, </a:t>
            </a:r>
            <a:r>
              <a:rPr lang="en-US" dirty="0" smtClean="0">
                <a:hlinkClick r:id="rId10"/>
              </a:rPr>
              <a:t>snpMatrix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Importing sequence data: </a:t>
            </a:r>
            <a:r>
              <a:rPr lang="en-US" dirty="0" smtClean="0">
                <a:hlinkClick r:id="rId11"/>
              </a:rPr>
              <a:t>seqinr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See more here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2"/>
              </a:rPr>
              <a:t>https</a:t>
            </a:r>
            <a:r>
              <a:rPr lang="en-US" dirty="0">
                <a:hlinkClick r:id="rId12"/>
              </a:rPr>
              <a:t>://</a:t>
            </a:r>
            <a:r>
              <a:rPr lang="en-US" dirty="0" smtClean="0">
                <a:hlinkClick r:id="rId12"/>
              </a:rPr>
              <a:t>cran.r-project.org/web/views/Genetics.html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>
                <a:hlinkClick r:id="rId13"/>
              </a:rPr>
              <a:t>http://gaow.github.io/genetic-analysis-software/0</a:t>
            </a:r>
            <a:r>
              <a:rPr lang="en-US" dirty="0" smtClean="0">
                <a:hlinkClick r:id="rId13"/>
              </a:rPr>
              <a:t>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40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HIV Phylogenetics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60246"/>
            <a:ext cx="11065329" cy="5369151"/>
          </a:xfrm>
        </p:spPr>
        <p:txBody>
          <a:bodyPr/>
          <a:lstStyle/>
          <a:p>
            <a:r>
              <a:rPr lang="en-US" dirty="0" smtClean="0"/>
              <a:t>Global spread of HIV is characterized by the virus’ high genetic variability and rapid evolution.</a:t>
            </a:r>
          </a:p>
          <a:p>
            <a:r>
              <a:rPr lang="en-US" dirty="0" smtClean="0"/>
              <a:t>HIV genetic diversity impacts diagnosis, pathogenesis, transmission, and vaccine development.</a:t>
            </a:r>
          </a:p>
          <a:p>
            <a:r>
              <a:rPr lang="en-US" dirty="0" smtClean="0"/>
              <a:t>In HIV </a:t>
            </a:r>
            <a:r>
              <a:rPr lang="en-US" dirty="0" err="1" smtClean="0"/>
              <a:t>phylogenetics</a:t>
            </a:r>
            <a:r>
              <a:rPr lang="en-US" dirty="0" smtClean="0"/>
              <a:t>, we analyze differences in genetic sequences of the virus to understand disease progression, drug resistance, and transmission dynamics.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05" y="4408707"/>
            <a:ext cx="9083189" cy="21390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431913" y="6504993"/>
            <a:ext cx="184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hlinkClick r:id="rId4"/>
              </a:rPr>
              <a:t>Wiki HIV Genome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1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Pairwise Genetic Distance Analyses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 of genetic diversity: How different are two sequences?</a:t>
            </a:r>
          </a:p>
          <a:p>
            <a:endParaRPr lang="en-US" dirty="0" smtClean="0"/>
          </a:p>
          <a:p>
            <a:r>
              <a:rPr lang="en-US" u="sng" dirty="0"/>
              <a:t>If two sequences come from the same person:</a:t>
            </a:r>
            <a:r>
              <a:rPr lang="en-US" dirty="0"/>
              <a:t> How much variability do we see over time</a:t>
            </a:r>
            <a:r>
              <a:rPr lang="en-US" dirty="0" smtClean="0"/>
              <a:t>? What are the clinical implications?</a:t>
            </a:r>
          </a:p>
          <a:p>
            <a:endParaRPr lang="en-US" dirty="0" smtClean="0"/>
          </a:p>
          <a:p>
            <a:r>
              <a:rPr lang="en-US" u="sng" dirty="0" smtClean="0"/>
              <a:t>If two sequences come from two different people:</a:t>
            </a:r>
            <a:r>
              <a:rPr lang="en-US" dirty="0" smtClean="0"/>
              <a:t> Are their infections epidemiologically linked? Do they belong to the same transmission cluster?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371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Pairwise Genetic Distance Analyses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853057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We used the </a:t>
            </a:r>
            <a:r>
              <a:rPr lang="en-US" dirty="0" smtClean="0">
                <a:hlinkClick r:id="rId3"/>
              </a:rPr>
              <a:t>ape</a:t>
            </a:r>
            <a:r>
              <a:rPr lang="en-US" dirty="0" smtClean="0"/>
              <a:t> package:</a:t>
            </a:r>
          </a:p>
          <a:p>
            <a:pPr lvl="1"/>
            <a:r>
              <a:rPr lang="en-US" dirty="0" smtClean="0"/>
              <a:t>Read in a CSV file of 15,000 sequences (from the </a:t>
            </a:r>
            <a:r>
              <a:rPr lang="en-US" i="1" dirty="0" smtClean="0"/>
              <a:t>pol</a:t>
            </a:r>
            <a:r>
              <a:rPr lang="en-US" dirty="0" smtClean="0"/>
              <a:t> gene, 1497 </a:t>
            </a:r>
            <a:r>
              <a:rPr lang="en-US" dirty="0" err="1" smtClean="0"/>
              <a:t>bp</a:t>
            </a:r>
            <a:r>
              <a:rPr lang="en-US" dirty="0" smtClean="0"/>
              <a:t>), read in as a character variable</a:t>
            </a:r>
          </a:p>
          <a:p>
            <a:pPr lvl="1"/>
            <a:r>
              <a:rPr lang="en-US" dirty="0" smtClean="0"/>
              <a:t>Changed the sequences from character to the R class </a:t>
            </a:r>
            <a:r>
              <a:rPr lang="en-US" dirty="0" err="1" smtClean="0"/>
              <a:t>DNAbin</a:t>
            </a:r>
            <a:r>
              <a:rPr lang="en-US" dirty="0" smtClean="0"/>
              <a:t> – very powerful bit-level coding scheme for DNA sequences.</a:t>
            </a:r>
          </a:p>
          <a:p>
            <a:pPr lvl="1"/>
            <a:r>
              <a:rPr lang="en-US" dirty="0" smtClean="0"/>
              <a:t>Used the </a:t>
            </a:r>
            <a:r>
              <a:rPr lang="en-US" dirty="0" err="1" smtClean="0"/>
              <a:t>dist.dna</a:t>
            </a:r>
            <a:r>
              <a:rPr lang="en-US" dirty="0" smtClean="0"/>
              <a:t> function from ape to compute a matrix of pairwise distances for all pairs of sequences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Pairwise genetic distance used to define transmission clusters among these 15,000 HIV+ patients in NC. </a:t>
            </a:r>
          </a:p>
          <a:p>
            <a:pPr lvl="1"/>
            <a:r>
              <a:rPr lang="en-US" dirty="0" smtClean="0"/>
              <a:t>Transmission cluster had less than 3.5% pairwise genetic distance between all sequences belonging to that cluster (among other conditions).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709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900" y="365125"/>
            <a:ext cx="5295900" cy="1325563"/>
          </a:xfrm>
        </p:spPr>
        <p:txBody>
          <a:bodyPr/>
          <a:lstStyle/>
          <a:p>
            <a:r>
              <a:rPr lang="en-US" b="1" smtClean="0"/>
              <a:t>Phylogenetic Trees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9" y="66675"/>
            <a:ext cx="6057900" cy="67913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57899" y="1825624"/>
            <a:ext cx="5812971" cy="4852761"/>
          </a:xfrm>
        </p:spPr>
        <p:txBody>
          <a:bodyPr>
            <a:normAutofit/>
          </a:bodyPr>
          <a:lstStyle/>
          <a:p>
            <a:r>
              <a:rPr lang="en-US" dirty="0" smtClean="0"/>
              <a:t>40 tree files with sequences from 2,348 patients identified in 2,309 transmission clusters.</a:t>
            </a:r>
          </a:p>
          <a:p>
            <a:endParaRPr lang="en-US" dirty="0" smtClean="0"/>
          </a:p>
          <a:p>
            <a:r>
              <a:rPr lang="en-US" dirty="0" smtClean="0"/>
              <a:t>Very difficult to manipulate or analyze.</a:t>
            </a:r>
          </a:p>
          <a:p>
            <a:endParaRPr lang="en-US" dirty="0" smtClean="0"/>
          </a:p>
          <a:p>
            <a:r>
              <a:rPr lang="en-US" dirty="0" smtClean="0"/>
              <a:t>No easy way to extract important statistics for each cluster that appeared on the tree.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2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Phylogenetic Trees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9347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Used ape package again!</a:t>
            </a:r>
          </a:p>
          <a:p>
            <a:endParaRPr lang="en-US" dirty="0" smtClean="0"/>
          </a:p>
          <a:p>
            <a:r>
              <a:rPr lang="en-US" dirty="0" smtClean="0"/>
              <a:t>Read the 40 tree files into R and created a </a:t>
            </a:r>
            <a:r>
              <a:rPr lang="en-US" dirty="0" err="1" smtClean="0"/>
              <a:t>dataframe</a:t>
            </a:r>
            <a:r>
              <a:rPr lang="en-US" dirty="0" smtClean="0"/>
              <a:t> with all tree data.</a:t>
            </a:r>
          </a:p>
          <a:p>
            <a:endParaRPr lang="en-US" dirty="0" smtClean="0"/>
          </a:p>
          <a:p>
            <a:r>
              <a:rPr lang="en-US" dirty="0" smtClean="0"/>
              <a:t>Easy to extract the statistics we needed (posterior probability for each cluster).</a:t>
            </a:r>
          </a:p>
          <a:p>
            <a:endParaRPr lang="en-US" dirty="0" smtClean="0"/>
          </a:p>
          <a:p>
            <a:r>
              <a:rPr lang="en-US" dirty="0" smtClean="0"/>
              <a:t>Eliminated 20 clusters that did not have sufficient statistical support from subsequent analyses.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850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1165</Words>
  <Application>Microsoft Macintosh PowerPoint</Application>
  <PresentationFormat>Widescreen</PresentationFormat>
  <Paragraphs>169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Calibri Light</vt:lpstr>
      <vt:lpstr>Monaco</vt:lpstr>
      <vt:lpstr>Arial</vt:lpstr>
      <vt:lpstr>Office Theme</vt:lpstr>
      <vt:lpstr>What does youR future hold?</vt:lpstr>
      <vt:lpstr>Today’s Overview</vt:lpstr>
      <vt:lpstr>Using R with Genetic Data</vt:lpstr>
      <vt:lpstr>R packages to check out</vt:lpstr>
      <vt:lpstr>HIV Phylogenetics</vt:lpstr>
      <vt:lpstr>Pairwise Genetic Distance Analyses</vt:lpstr>
      <vt:lpstr>Pairwise Genetic Distance Analyses</vt:lpstr>
      <vt:lpstr>Phylogenetic Trees</vt:lpstr>
      <vt:lpstr>Phylogenetic Trees</vt:lpstr>
      <vt:lpstr>Package Development</vt:lpstr>
      <vt:lpstr>Get started on your package by creating an R project</vt:lpstr>
      <vt:lpstr>Get started on your package by creating an R project</vt:lpstr>
      <vt:lpstr>Get started on your package by creating an R project</vt:lpstr>
      <vt:lpstr>Package Development</vt:lpstr>
      <vt:lpstr>Package Development: sharkR</vt:lpstr>
      <vt:lpstr>Package Development: sharkR</vt:lpstr>
      <vt:lpstr>Package Development: sharkR</vt:lpstr>
      <vt:lpstr>Package Development: sharkR</vt:lpstr>
      <vt:lpstr>Package Development: sharkR</vt:lpstr>
      <vt:lpstr>Package Development</vt:lpstr>
      <vt:lpstr>Team Collaboration  aka Version Control</vt:lpstr>
      <vt:lpstr>Version Control Software</vt:lpstr>
      <vt:lpstr>Git is a powerful implementation of version control.</vt:lpstr>
      <vt:lpstr>Helpful resources for learning Git</vt:lpstr>
      <vt:lpstr>For Monday and beyond…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Data in R, Package Development, Collaborating with Git</dc:title>
  <dc:creator>Sara Levintow</dc:creator>
  <cp:lastModifiedBy>Sara Levintow</cp:lastModifiedBy>
  <cp:revision>46</cp:revision>
  <dcterms:created xsi:type="dcterms:W3CDTF">2017-11-06T17:23:18Z</dcterms:created>
  <dcterms:modified xsi:type="dcterms:W3CDTF">2017-11-08T15:15:04Z</dcterms:modified>
</cp:coreProperties>
</file>