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336" r:id="rId4"/>
    <p:sldId id="335" r:id="rId5"/>
    <p:sldId id="333" r:id="rId6"/>
    <p:sldId id="334" r:id="rId7"/>
    <p:sldId id="308" r:id="rId8"/>
    <p:sldId id="312" r:id="rId9"/>
    <p:sldId id="313" r:id="rId10"/>
    <p:sldId id="315" r:id="rId11"/>
    <p:sldId id="309" r:id="rId12"/>
    <p:sldId id="322" r:id="rId13"/>
    <p:sldId id="323" r:id="rId14"/>
    <p:sldId id="314" r:id="rId15"/>
    <p:sldId id="324" r:id="rId16"/>
    <p:sldId id="316" r:id="rId17"/>
    <p:sldId id="325" r:id="rId18"/>
    <p:sldId id="326" r:id="rId19"/>
    <p:sldId id="320" r:id="rId20"/>
    <p:sldId id="264" r:id="rId21"/>
    <p:sldId id="311" r:id="rId22"/>
    <p:sldId id="327" r:id="rId23"/>
    <p:sldId id="296" r:id="rId24"/>
    <p:sldId id="297" r:id="rId25"/>
    <p:sldId id="328" r:id="rId26"/>
    <p:sldId id="300" r:id="rId27"/>
    <p:sldId id="329" r:id="rId28"/>
    <p:sldId id="331" r:id="rId29"/>
    <p:sldId id="301" r:id="rId30"/>
    <p:sldId id="299" r:id="rId31"/>
    <p:sldId id="298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E6"/>
    <a:srgbClr val="C3A0EC"/>
    <a:srgbClr val="A5B9F3"/>
    <a:srgbClr val="F3BCF8"/>
    <a:srgbClr val="F5A2EA"/>
    <a:srgbClr val="F8D3F7"/>
    <a:srgbClr val="E9DFFC"/>
    <a:srgbClr val="FCD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3"/>
    <p:restoredTop sz="82581"/>
  </p:normalViewPr>
  <p:slideViewPr>
    <p:cSldViewPr snapToGrid="0" snapToObjects="1">
      <p:cViewPr varScale="1">
        <p:scale>
          <a:sx n="77" d="100"/>
          <a:sy n="77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AC266-53D4-0947-AD1B-8DFE310A58E4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1D25-247B-604E-AB0F-84A24A7D4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71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1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9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9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9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6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95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8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9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7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8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0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1D25-247B-604E-AB0F-84A24A7D41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5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3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6B5D-4E5B-8A47-80B3-94E53A160CE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11D5-6E9B-0644-99D8-4D684273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0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epimodel.org/" TargetMode="External"/><Relationship Id="rId5" Type="http://schemas.openxmlformats.org/officeDocument/2006/relationships/hyperlink" Target="https://www.biorxiv.org/content/biorxiv/early/2017/11/03/213009.full.pdf" TargetMode="External"/><Relationship Id="rId6" Type="http://schemas.openxmlformats.org/officeDocument/2006/relationships/hyperlink" Target="http://www.statnet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net.github.io/tut/EpiModelVignette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ism.shinyapps.io/cdc-prep-guidelines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biorxiv.org/content/biorxiv/early/2017/11/03/213009.full.pdf" TargetMode="External"/><Relationship Id="rId12" Type="http://schemas.openxmlformats.org/officeDocument/2006/relationships/hyperlink" Target="http://www.statnet.org/" TargetMode="External"/><Relationship Id="rId13" Type="http://schemas.openxmlformats.org/officeDocument/2006/relationships/hyperlink" Target="http://statnet.github.io/nme/index.html" TargetMode="External"/><Relationship Id="rId14" Type="http://schemas.openxmlformats.org/officeDocument/2006/relationships/hyperlink" Target="http://www.ici3d.org/" TargetMode="External"/><Relationship Id="rId15" Type="http://schemas.openxmlformats.org/officeDocument/2006/relationships/hyperlink" Target="https://dnac.ssri.duke.edu/social-networks-health-scholars-training-program-2017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ubmed/27418048" TargetMode="External"/><Relationship Id="rId3" Type="http://schemas.openxmlformats.org/officeDocument/2006/relationships/hyperlink" Target="https://www.ncbi.nlm.nih.gov/pubmed/27288415" TargetMode="External"/><Relationship Id="rId4" Type="http://schemas.openxmlformats.org/officeDocument/2006/relationships/hyperlink" Target="https://www.ncbi.nlm.nih.gov/pubmed/28505240" TargetMode="External"/><Relationship Id="rId5" Type="http://schemas.openxmlformats.org/officeDocument/2006/relationships/hyperlink" Target="https://www.ncbi.nlm.nih.gov/pubmed/28060881" TargetMode="External"/><Relationship Id="rId6" Type="http://schemas.openxmlformats.org/officeDocument/2006/relationships/hyperlink" Target="https://www.ncbi.nlm.nih.gov/pubmed/28431923" TargetMode="External"/><Relationship Id="rId7" Type="http://schemas.openxmlformats.org/officeDocument/2006/relationships/hyperlink" Target="http://statnet.github.io/nme/d2-ergmterms.html" TargetMode="External"/><Relationship Id="rId8" Type="http://schemas.openxmlformats.org/officeDocument/2006/relationships/hyperlink" Target="https://arxiv.org/abs/1011.1937" TargetMode="External"/><Relationship Id="rId9" Type="http://schemas.openxmlformats.org/officeDocument/2006/relationships/hyperlink" Target="https://projecteuclid.org/euclid.aoas/1491616887" TargetMode="External"/><Relationship Id="rId10" Type="http://schemas.openxmlformats.org/officeDocument/2006/relationships/hyperlink" Target="http://www.epimodel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6178"/>
            <a:ext cx="9144000" cy="16525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Using R for Network Models and Infectious Disease Transmission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9206"/>
            <a:ext cx="9144000" cy="194150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Sara </a:t>
            </a:r>
            <a:r>
              <a:rPr lang="en-US" sz="3000" dirty="0" err="1" smtClean="0"/>
              <a:t>Levintow</a:t>
            </a:r>
            <a:endParaRPr lang="en-US" sz="3000" dirty="0" smtClean="0"/>
          </a:p>
          <a:p>
            <a:r>
              <a:rPr lang="en-US" sz="3000" dirty="0" smtClean="0"/>
              <a:t>November 27, 2017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283" y="3994912"/>
            <a:ext cx="2560695" cy="22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2" y="3994912"/>
            <a:ext cx="2560695" cy="22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8" y="1690688"/>
            <a:ext cx="1166948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Geodesic: </a:t>
            </a:r>
            <a:r>
              <a:rPr lang="en-US" dirty="0"/>
              <a:t>shortest path between two </a:t>
            </a:r>
            <a:r>
              <a:rPr lang="en-US" dirty="0" smtClean="0"/>
              <a:t>nodes (</a:t>
            </a:r>
            <a:r>
              <a:rPr lang="en-US" dirty="0"/>
              <a:t>infinite if they are unreachable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b="1" dirty="0" smtClean="0"/>
              <a:t>Geodesic distribution</a:t>
            </a:r>
            <a:r>
              <a:rPr lang="en-US" dirty="0" smtClean="0"/>
              <a:t>				</a:t>
            </a:r>
            <a:r>
              <a:rPr lang="en-US" b="1" dirty="0" smtClean="0"/>
              <a:t>Component </a:t>
            </a:r>
            <a:r>
              <a:rPr lang="en-US" b="1" dirty="0"/>
              <a:t>size distribution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Network-Level Statistics: Connectivity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2" y="2918279"/>
            <a:ext cx="6180211" cy="3449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37" y="3005963"/>
            <a:ext cx="4315883" cy="3050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2042" y="5998005"/>
            <a:ext cx="223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Multiple components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18176" y="5987109"/>
            <a:ext cx="19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 huge component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35495" y="6488668"/>
            <a:ext cx="245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Figure credit: NME 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124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208"/>
            <a:ext cx="10515600" cy="1325563"/>
          </a:xfrm>
        </p:spPr>
        <p:txBody>
          <a:bodyPr/>
          <a:lstStyle/>
          <a:p>
            <a:r>
              <a:rPr lang="en-US" b="1" dirty="0" smtClean="0"/>
              <a:t>How do we collect network data?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077"/>
            <a:ext cx="11353800" cy="471010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b="1" dirty="0" smtClean="0"/>
              <a:t>Network census: </a:t>
            </a:r>
            <a:r>
              <a:rPr lang="en-US" sz="2800" u="sng" dirty="0" smtClean="0"/>
              <a:t>all members of the population</a:t>
            </a:r>
            <a:r>
              <a:rPr lang="en-US" sz="2800" dirty="0" smtClean="0"/>
              <a:t> are asked about their partnerships within a relevant time interval.</a:t>
            </a:r>
            <a:r>
              <a:rPr lang="en-US" sz="2800" b="1" dirty="0" smtClean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Rare in most forms of network epidemiology (although more common in sociology).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Basically non-existent/not feasible in HIV/STI research.</a:t>
            </a:r>
          </a:p>
          <a:p>
            <a:pPr marL="685800" lvl="2">
              <a:spcBef>
                <a:spcPts val="1000"/>
              </a:spcBef>
            </a:pPr>
            <a:endParaRPr lang="en-US" sz="2400" dirty="0" smtClean="0"/>
          </a:p>
          <a:p>
            <a:pPr marL="228600" lvl="1">
              <a:spcBef>
                <a:spcPts val="1000"/>
              </a:spcBef>
            </a:pPr>
            <a:r>
              <a:rPr lang="en-US" sz="2800" b="1" dirty="0"/>
              <a:t>E</a:t>
            </a:r>
            <a:r>
              <a:rPr lang="en-US" sz="2800" b="1" dirty="0" smtClean="0"/>
              <a:t>gocentric </a:t>
            </a:r>
            <a:r>
              <a:rPr lang="en-US" sz="2800" b="1" dirty="0"/>
              <a:t>network data: </a:t>
            </a:r>
            <a:r>
              <a:rPr lang="en-US" sz="2800" u="sng" dirty="0" smtClean="0"/>
              <a:t>a random </a:t>
            </a:r>
            <a:r>
              <a:rPr lang="en-US" sz="2800" u="sng" dirty="0"/>
              <a:t>sample of the population</a:t>
            </a:r>
            <a:r>
              <a:rPr lang="en-US" sz="2800" dirty="0"/>
              <a:t> is </a:t>
            </a:r>
            <a:r>
              <a:rPr lang="en-US" sz="2800" dirty="0" smtClean="0"/>
              <a:t>asked </a:t>
            </a:r>
            <a:r>
              <a:rPr lang="en-US" sz="2800" dirty="0"/>
              <a:t>about a subset of their partnerships within a relevant time </a:t>
            </a:r>
            <a:r>
              <a:rPr lang="en-US" sz="2800" dirty="0" smtClean="0"/>
              <a:t>interval.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P</a:t>
            </a:r>
            <a:r>
              <a:rPr lang="en-US" sz="2400" dirty="0" smtClean="0"/>
              <a:t>artners do NOT have to be recruited </a:t>
            </a:r>
            <a:r>
              <a:rPr lang="en-US" sz="2400" dirty="0"/>
              <a:t>into the sample</a:t>
            </a:r>
            <a:r>
              <a:rPr lang="en-US" sz="2400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Much more common in epidemiological studies.</a:t>
            </a:r>
          </a:p>
          <a:p>
            <a:pPr lvl="1"/>
            <a:r>
              <a:rPr lang="en-US" dirty="0" smtClean="0"/>
              <a:t>Focus of the rest of lecture.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6265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8728"/>
            <a:ext cx="10515600" cy="1325563"/>
          </a:xfrm>
        </p:spPr>
        <p:txBody>
          <a:bodyPr/>
          <a:lstStyle/>
          <a:p>
            <a:r>
              <a:rPr lang="en-US" b="1" dirty="0" smtClean="0"/>
              <a:t>Example</a:t>
            </a:r>
            <a:r>
              <a:rPr lang="en-US" b="1" smtClean="0"/>
              <a:t>: Egocentric Network Data 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3" y="1597382"/>
            <a:ext cx="11876314" cy="2843989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Q21: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Please fill in the initials or nickname of all partners with whom you have had sex with in the past 6 months, even if you only had sex with this person once.</a:t>
            </a:r>
          </a:p>
          <a:p>
            <a:pPr marL="0" indent="0">
              <a:buNone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are asking you to identify these recent sexual partners by their initials or a nickname. To ensure confidentiality, please do not use the individual's full name (i.e. first and last name). Start with the most recent and work backwards.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9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8728"/>
            <a:ext cx="10515600" cy="1325563"/>
          </a:xfrm>
        </p:spPr>
        <p:txBody>
          <a:bodyPr/>
          <a:lstStyle/>
          <a:p>
            <a:r>
              <a:rPr lang="en-US" b="1" dirty="0" smtClean="0"/>
              <a:t>Example</a:t>
            </a:r>
            <a:r>
              <a:rPr lang="en-US" b="1" smtClean="0"/>
              <a:t>: Egocentric Network Data 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9" y="1037546"/>
            <a:ext cx="11876314" cy="5671165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Q22: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What is your relationship to [**partner initials**]?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Q23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total, how many times have you had sex with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[**]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the past 4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weeks?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Q24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How many of those times did you use a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condom?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Q25: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When was the first time you ever had sex with [**]?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Q26: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When was the last time you had sex with [**]?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Q27: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last time you had sex, did you use a condom?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Q28: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Do you think you will have sex with [**] again?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Q29: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far as you know, during the time that you and [**] have had a sexual relationship, has [**] had any other sexual partners, such as girlfriends/boyfriends, wives/husbands, or sex workers?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Q30: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Has this person told you they were infected with HIV/AIDS?</a:t>
            </a:r>
          </a:p>
        </p:txBody>
      </p:sp>
    </p:spTree>
    <p:extLst>
      <p:ext uri="{BB962C8B-B14F-4D97-AF65-F5344CB8AC3E}">
        <p14:creationId xmlns:p14="http://schemas.microsoft.com/office/powerpoint/2010/main" val="99659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Moving from Description to Inference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81657" cy="4869089"/>
          </a:xfrm>
        </p:spPr>
        <p:txBody>
          <a:bodyPr>
            <a:normAutofit/>
          </a:bodyPr>
          <a:lstStyle/>
          <a:p>
            <a:r>
              <a:rPr lang="en-US" dirty="0" smtClean="0"/>
              <a:t>Network-level statistics help us to explore and describe key features of our observed data.</a:t>
            </a:r>
          </a:p>
          <a:p>
            <a:pPr lvl="1"/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Degree distribution</a:t>
            </a:r>
            <a:endParaRPr lang="en-US" b="1" dirty="0"/>
          </a:p>
          <a:p>
            <a:pPr lvl="1"/>
            <a:r>
              <a:rPr lang="en-US" dirty="0" smtClean="0"/>
              <a:t>Node </a:t>
            </a:r>
            <a:r>
              <a:rPr lang="en-US" dirty="0"/>
              <a:t>mixing by attribute</a:t>
            </a:r>
            <a:endParaRPr lang="en-US" dirty="0" smtClean="0"/>
          </a:p>
          <a:p>
            <a:pPr lvl="1"/>
            <a:r>
              <a:rPr lang="en-US" dirty="0" smtClean="0"/>
              <a:t>Geodesic distribution</a:t>
            </a:r>
          </a:p>
          <a:p>
            <a:endParaRPr lang="en-US" dirty="0" smtClean="0"/>
          </a:p>
          <a:p>
            <a:r>
              <a:rPr lang="en-US" dirty="0" smtClean="0"/>
              <a:t>We also want to compare these statistics to what we would expect by chance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u</a:t>
            </a:r>
            <a:r>
              <a:rPr lang="en-US" b="1" dirty="0" smtClean="0"/>
              <a:t>ltimately to evaluate hypotheses about the processes that led to the network we observed.</a:t>
            </a:r>
          </a:p>
        </p:txBody>
      </p:sp>
    </p:spTree>
    <p:extLst>
      <p:ext uri="{BB962C8B-B14F-4D97-AF65-F5344CB8AC3E}">
        <p14:creationId xmlns:p14="http://schemas.microsoft.com/office/powerpoint/2010/main" val="89393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Moving from Description to Inference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81657" cy="4869089"/>
          </a:xfrm>
        </p:spPr>
        <p:txBody>
          <a:bodyPr>
            <a:normAutofit/>
          </a:bodyPr>
          <a:lstStyle/>
          <a:p>
            <a:r>
              <a:rPr lang="en-US" dirty="0" smtClean="0"/>
              <a:t>Select a network statistic from the observed data and compare it to the distribution simulated from a common reference distribution (“null model”).</a:t>
            </a:r>
          </a:p>
          <a:p>
            <a:endParaRPr lang="en-US" dirty="0"/>
          </a:p>
          <a:p>
            <a:r>
              <a:rPr lang="en-US" dirty="0" smtClean="0"/>
              <a:t>Two basic tests:</a:t>
            </a:r>
          </a:p>
          <a:p>
            <a:pPr lvl="1"/>
            <a:r>
              <a:rPr lang="en-US" dirty="0" smtClean="0"/>
              <a:t>Conditional Uniform Graph (CUG): How likely is it to observe this network density due to chance alone?</a:t>
            </a:r>
          </a:p>
          <a:p>
            <a:pPr lvl="1"/>
            <a:r>
              <a:rPr lang="en-US" dirty="0" smtClean="0"/>
              <a:t>Bernoulli Random Graph (BRG): How likely is it that the observed links/ties in our data are due to chance alone?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7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smtClean="0"/>
              <a:t>Moving from Description to Inference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12"/>
            <a:ext cx="11110993" cy="5834655"/>
          </a:xfrm>
        </p:spPr>
        <p:txBody>
          <a:bodyPr>
            <a:normAutofit/>
          </a:bodyPr>
          <a:lstStyle/>
          <a:p>
            <a:r>
              <a:rPr lang="en-US" b="1" dirty="0" smtClean="0"/>
              <a:t>Basic statistical test (CUG, BRG): </a:t>
            </a:r>
            <a:r>
              <a:rPr lang="en-US" dirty="0" smtClean="0"/>
              <a:t>Does a particular aspect of your network differ from a simple random graph?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Exponential random graph model (ERGM): </a:t>
            </a:r>
            <a:r>
              <a:rPr lang="en-US" dirty="0" smtClean="0"/>
              <a:t>Test for multiple structural properties simultaneously.</a:t>
            </a:r>
          </a:p>
          <a:p>
            <a:pPr lvl="1"/>
            <a:r>
              <a:rPr lang="en-US" dirty="0"/>
              <a:t>Fundamental element of networks that make them different from estimating other statistical models: dependencies between observations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Model estimation </a:t>
            </a:r>
            <a:r>
              <a:rPr lang="en-US" dirty="0" smtClean="0"/>
              <a:t>based on cross-sectional egocentrically sampled network data. </a:t>
            </a:r>
            <a:endParaRPr lang="en-US" b="1" dirty="0" smtClean="0"/>
          </a:p>
          <a:p>
            <a:pPr lvl="1"/>
            <a:r>
              <a:rPr lang="en-US" dirty="0"/>
              <a:t>Markov Chain Monte Carlo (MCMC) is an iterative search algorithm to find the maximum likelihood estimates (MLE) for our model </a:t>
            </a:r>
            <a:r>
              <a:rPr lang="en-US" dirty="0" smtClean="0"/>
              <a:t>coefficients.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the MLE of the coefficients, the expected values of the network statistics (based on the model) equal the observed network statistics (based on the data).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3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Modeling Dynamic Networks with STERGMs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ERGMs model cross-sectional network structure = the log odds of a partnership existing.</a:t>
            </a:r>
          </a:p>
          <a:p>
            <a:endParaRPr lang="en-US" dirty="0" smtClean="0"/>
          </a:p>
          <a:p>
            <a:r>
              <a:rPr lang="en-US" dirty="0" smtClean="0"/>
              <a:t>Separable temporal ERGMs (STERGMs) are an extension to model both partnership formation and partnership dissolution (rather than just partnership presence).</a:t>
            </a:r>
          </a:p>
          <a:p>
            <a:pPr lvl="1"/>
            <a:r>
              <a:rPr lang="en-US" dirty="0" smtClean="0"/>
              <a:t>Determinants of formation </a:t>
            </a:r>
            <a:r>
              <a:rPr lang="en-US" dirty="0"/>
              <a:t>of ties </a:t>
            </a:r>
            <a:r>
              <a:rPr lang="en-US" dirty="0" smtClean="0"/>
              <a:t>differ </a:t>
            </a:r>
            <a:r>
              <a:rPr lang="en-US" dirty="0"/>
              <a:t>from those that facilitate their dissolution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want to be able to control model parameters for formation and dissolution separately.</a:t>
            </a:r>
          </a:p>
          <a:p>
            <a:pPr lvl="1"/>
            <a:r>
              <a:rPr lang="en-US" dirty="0"/>
              <a:t>To fit a </a:t>
            </a:r>
            <a:r>
              <a:rPr lang="en-US" dirty="0" smtClean="0"/>
              <a:t>STERGM, </a:t>
            </a:r>
            <a:r>
              <a:rPr lang="en-US" dirty="0"/>
              <a:t>need cross-sectional egocentrically sampled network </a:t>
            </a:r>
            <a:r>
              <a:rPr lang="en-US" dirty="0" smtClean="0"/>
              <a:t>data that includes a measure of partnership duration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0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50" y="-111966"/>
            <a:ext cx="10515600" cy="1325563"/>
          </a:xfrm>
        </p:spPr>
        <p:txBody>
          <a:bodyPr/>
          <a:lstStyle/>
          <a:p>
            <a:r>
              <a:rPr lang="en-US" b="1" dirty="0" smtClean="0"/>
              <a:t>ERGMs vs. STERGMs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4" y="1026368"/>
            <a:ext cx="10534062" cy="5831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6160" y="87869"/>
            <a:ext cx="237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</a:t>
            </a:r>
            <a:r>
              <a:rPr lang="en-US" smtClean="0"/>
              <a:t>: NME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99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94"/>
            <a:ext cx="10515600" cy="1325563"/>
          </a:xfrm>
        </p:spPr>
        <p:txBody>
          <a:bodyPr/>
          <a:lstStyle/>
          <a:p>
            <a:r>
              <a:rPr lang="en-US" b="1" dirty="0" smtClean="0"/>
              <a:t>Network Model Simulations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93" y="1341557"/>
            <a:ext cx="11353801" cy="5032375"/>
          </a:xfrm>
        </p:spPr>
        <p:txBody>
          <a:bodyPr/>
          <a:lstStyle/>
          <a:p>
            <a:r>
              <a:rPr lang="en-US" dirty="0" smtClean="0"/>
              <a:t>A fitted model describes a probability distribution across all possible networks of the same size.</a:t>
            </a:r>
          </a:p>
          <a:p>
            <a:pPr lvl="1"/>
            <a:r>
              <a:rPr lang="en-US" dirty="0" smtClean="0"/>
              <a:t>Model terms and estimated coefficients place higher probabilities on some networks, lower probabilities on others.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41" y="3142211"/>
            <a:ext cx="6071459" cy="3715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973" y="317364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Using your fitted model, you can simulate a network which will be consistent with the network statistics in the observed data.</a:t>
            </a:r>
          </a:p>
          <a:p>
            <a:pPr lvl="1"/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Then – </a:t>
            </a:r>
            <a:r>
              <a:rPr lang="en-US" sz="2800" b="1" dirty="0"/>
              <a:t>finally!! </a:t>
            </a:r>
            <a:r>
              <a:rPr lang="en-US" sz="2800" dirty="0"/>
              <a:t>– we can simulate an epidemic in the network and see what happens</a:t>
            </a:r>
            <a:r>
              <a:rPr lang="is-IS" sz="2800" dirty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206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810126"/>
            <a:ext cx="11638582" cy="48752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Kimberly Powers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EPID 754 Advanced Methods in Infectious Disease Epidemiology, UNC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Martina Morris, Steven </a:t>
            </a:r>
            <a:r>
              <a:rPr lang="en-US" b="1" dirty="0" err="1" smtClean="0"/>
              <a:t>Goodreau</a:t>
            </a:r>
            <a:r>
              <a:rPr lang="en-US" b="1" dirty="0" smtClean="0"/>
              <a:t>, Samuel </a:t>
            </a:r>
            <a:r>
              <a:rPr lang="en-US" b="1" dirty="0" err="1" smtClean="0"/>
              <a:t>Jenness</a:t>
            </a:r>
            <a:r>
              <a:rPr lang="en-US" b="1" dirty="0" smtClean="0"/>
              <a:t>, Darcy Rao</a:t>
            </a:r>
          </a:p>
          <a:p>
            <a:pPr marL="0" indent="0">
              <a:buNone/>
            </a:pPr>
            <a:r>
              <a:rPr lang="en-US" dirty="0" smtClean="0"/>
              <a:t>Network Modeling of Epidemics (NME) Short Course, University of Washington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Steven </a:t>
            </a:r>
            <a:r>
              <a:rPr lang="en-US" b="1" dirty="0" err="1" smtClean="0"/>
              <a:t>Bellan</a:t>
            </a:r>
            <a:r>
              <a:rPr lang="en-US" b="1" dirty="0" smtClean="0"/>
              <a:t>, Juliet Pulliam, Jonathan </a:t>
            </a:r>
            <a:r>
              <a:rPr lang="en-US" b="1" dirty="0" err="1" smtClean="0"/>
              <a:t>Dushoff</a:t>
            </a:r>
            <a:r>
              <a:rPr lang="en-US" b="1" dirty="0" smtClean="0"/>
              <a:t>, Rebecca </a:t>
            </a:r>
            <a:r>
              <a:rPr lang="en-US" b="1" dirty="0" err="1" smtClean="0"/>
              <a:t>Borchering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Clinic on the Meaningful Modeling of Epidemiological Data, South Africa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" y="228517"/>
            <a:ext cx="12044363" cy="28498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" y="3425537"/>
            <a:ext cx="8449750" cy="30085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156536" y="4144964"/>
            <a:ext cx="40354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sz="2400" b="1" dirty="0" smtClean="0"/>
              <a:t>Links to check out:</a:t>
            </a:r>
            <a:endParaRPr lang="en-US" sz="2400" b="1" dirty="0" smtClean="0">
              <a:hlinkClick r:id="rId4"/>
            </a:endParaRPr>
          </a:p>
          <a:p>
            <a:pPr lvl="1" algn="ctr"/>
            <a:r>
              <a:rPr lang="en-US" sz="2400" dirty="0" smtClean="0">
                <a:hlinkClick r:id="rId4"/>
              </a:rPr>
              <a:t>EpiModel </a:t>
            </a:r>
            <a:r>
              <a:rPr lang="en-US" sz="2400" dirty="0">
                <a:hlinkClick r:id="rId4"/>
              </a:rPr>
              <a:t>website</a:t>
            </a:r>
            <a:r>
              <a:rPr lang="en-US" sz="2400" dirty="0"/>
              <a:t> </a:t>
            </a:r>
          </a:p>
          <a:p>
            <a:pPr lvl="1" algn="ctr"/>
            <a:r>
              <a:rPr lang="en-US" sz="2400" dirty="0" smtClean="0">
                <a:hlinkClick r:id="rId5"/>
              </a:rPr>
              <a:t>EpiModel methods paper</a:t>
            </a:r>
            <a:endParaRPr lang="en-US" sz="2400" dirty="0"/>
          </a:p>
          <a:p>
            <a:pPr lvl="1" algn="ctr"/>
            <a:r>
              <a:rPr lang="en-US" sz="2400" dirty="0">
                <a:hlinkClick r:id="rId6"/>
              </a:rPr>
              <a:t>Statnet (used by EpiModel)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83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65" y="0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EpiModel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8991" y="1269580"/>
            <a:ext cx="11608838" cy="55324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 package with tools for building, simulating, and analyzing mathematical models for the population dynamics of infectious disease transmission.</a:t>
            </a:r>
          </a:p>
          <a:p>
            <a:endParaRPr lang="en-US" dirty="0"/>
          </a:p>
          <a:p>
            <a:r>
              <a:rPr lang="en-US" dirty="0" smtClean="0"/>
              <a:t>Robust framework for modeling the spread of epidemics on networks.</a:t>
            </a:r>
          </a:p>
          <a:p>
            <a:pPr lvl="1"/>
            <a:r>
              <a:rPr lang="en-US" dirty="0" smtClean="0"/>
              <a:t>Previously was very challenging</a:t>
            </a:r>
          </a:p>
          <a:p>
            <a:pPr lvl="1"/>
            <a:r>
              <a:rPr lang="en-US" dirty="0" smtClean="0"/>
              <a:t>Growing importance of modeling HIV/STI epidemics</a:t>
            </a:r>
          </a:p>
          <a:p>
            <a:endParaRPr lang="en-US" dirty="0" smtClean="0"/>
          </a:p>
          <a:p>
            <a:r>
              <a:rPr lang="en-US" dirty="0" smtClean="0"/>
              <a:t>Built-in core functions and ability to create extension modules.</a:t>
            </a:r>
          </a:p>
          <a:p>
            <a:pPr lvl="1"/>
            <a:r>
              <a:rPr lang="en-US" dirty="0" smtClean="0"/>
              <a:t>Approachable for students new to infectious disease modeling</a:t>
            </a:r>
          </a:p>
          <a:p>
            <a:pPr lvl="1"/>
            <a:r>
              <a:rPr lang="en-US" dirty="0" smtClean="0"/>
              <a:t>While also facilitating advanced modeling and novel research questions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“[</a:t>
            </a:r>
            <a:r>
              <a:rPr lang="en-US" b="1" dirty="0" err="1" smtClean="0"/>
              <a:t>EpiModel</a:t>
            </a:r>
            <a:r>
              <a:rPr lang="en-US" b="1" dirty="0" smtClean="0"/>
              <a:t>] provides an </a:t>
            </a:r>
            <a:r>
              <a:rPr lang="en-US" b="1" i="1" dirty="0" smtClean="0"/>
              <a:t>in silico </a:t>
            </a:r>
            <a:r>
              <a:rPr lang="en-US" b="1" dirty="0" smtClean="0"/>
              <a:t>laboratory to gain insight into the dynamics of complex systems, test empirical hypotheses about the determinants of a specific outbreak trajectory, and forecast the impact of interventions...”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00652" y="6488668"/>
            <a:ext cx="677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Samuel </a:t>
            </a:r>
            <a:r>
              <a:rPr lang="en-US" dirty="0" err="1" smtClean="0"/>
              <a:t>Jenness</a:t>
            </a:r>
            <a:r>
              <a:rPr lang="en-US" dirty="0" smtClean="0"/>
              <a:t>, Steven </a:t>
            </a:r>
            <a:r>
              <a:rPr lang="en-US" dirty="0" err="1" smtClean="0"/>
              <a:t>Goodreau</a:t>
            </a:r>
            <a:r>
              <a:rPr lang="en-US" dirty="0"/>
              <a:t>, Martina Morris, </a:t>
            </a:r>
            <a:r>
              <a:rPr lang="en-US" dirty="0" smtClean="0">
                <a:hlinkClick r:id="rId2"/>
              </a:rPr>
              <a:t>EpiModel Vignette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03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EpiModel</a:t>
            </a:r>
            <a:r>
              <a:rPr lang="en-US" b="1" dirty="0" smtClean="0"/>
              <a:t> Workflow for Network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network statistics from observed data or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Parameterize the network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Fit the network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Parameterize the epidemic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Simulate the epidemic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the simulation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" y="5653743"/>
            <a:ext cx="1135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/>
              <a:t>Network model + epidemic model = Modeling epidemics over networks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9897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74" y="-102640"/>
            <a:ext cx="10515600" cy="1325563"/>
          </a:xfrm>
        </p:spPr>
        <p:txBody>
          <a:bodyPr/>
          <a:lstStyle/>
          <a:p>
            <a:r>
              <a:rPr lang="en-US" b="1" dirty="0" smtClean="0"/>
              <a:t>Real-World Network Model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4" y="1087353"/>
            <a:ext cx="4423347" cy="5478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0" y="2578198"/>
            <a:ext cx="4353394" cy="4294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02" y="964576"/>
            <a:ext cx="7320197" cy="16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57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Aims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1678" cy="4836432"/>
          </a:xfrm>
        </p:spPr>
        <p:txBody>
          <a:bodyPr>
            <a:normAutofit/>
          </a:bodyPr>
          <a:lstStyle/>
          <a:p>
            <a:r>
              <a:rPr lang="en-US" dirty="0"/>
              <a:t>Model HIV transmission dynamics among MSM in the </a:t>
            </a:r>
            <a:r>
              <a:rPr lang="en-US" dirty="0" smtClean="0"/>
              <a:t>US after </a:t>
            </a:r>
            <a:r>
              <a:rPr lang="en-US" dirty="0"/>
              <a:t>implementation of </a:t>
            </a:r>
            <a:r>
              <a:rPr lang="en-US" dirty="0" err="1"/>
              <a:t>PrEP</a:t>
            </a:r>
            <a:r>
              <a:rPr lang="en-US" dirty="0"/>
              <a:t> according to CDC guidelines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 robust mathematical framework to represent complex MSM </a:t>
            </a:r>
            <a:r>
              <a:rPr lang="en-US" dirty="0" err="1" smtClean="0"/>
              <a:t>biobehavioral</a:t>
            </a:r>
            <a:r>
              <a:rPr lang="en-US" dirty="0"/>
              <a:t> </a:t>
            </a:r>
            <a:r>
              <a:rPr lang="en-US" dirty="0" smtClean="0"/>
              <a:t>population evolution</a:t>
            </a:r>
          </a:p>
          <a:p>
            <a:pPr lvl="1"/>
            <a:endParaRPr lang="en-US" dirty="0"/>
          </a:p>
          <a:p>
            <a:r>
              <a:rPr lang="en-US" dirty="0" smtClean="0"/>
              <a:t>Quantify </a:t>
            </a:r>
            <a:r>
              <a:rPr lang="en-US" dirty="0"/>
              <a:t>reduction in HIV incidence associated with: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behavioral criteria in the guidelines, separately </a:t>
            </a:r>
            <a:r>
              <a:rPr lang="en-US" dirty="0" smtClean="0"/>
              <a:t>and jointly</a:t>
            </a:r>
            <a:endParaRPr lang="en-US" dirty="0"/>
          </a:p>
          <a:p>
            <a:pPr lvl="1"/>
            <a:r>
              <a:rPr lang="en-US" dirty="0" smtClean="0"/>
              <a:t>Varying </a:t>
            </a:r>
            <a:r>
              <a:rPr lang="en-US" dirty="0"/>
              <a:t>levels of </a:t>
            </a:r>
            <a:r>
              <a:rPr lang="en-US" dirty="0" err="1"/>
              <a:t>PrEP</a:t>
            </a:r>
            <a:r>
              <a:rPr lang="en-US" dirty="0"/>
              <a:t> coverage, adherence</a:t>
            </a:r>
          </a:p>
        </p:txBody>
      </p:sp>
    </p:spTree>
    <p:extLst>
      <p:ext uri="{BB962C8B-B14F-4D97-AF65-F5344CB8AC3E}">
        <p14:creationId xmlns:p14="http://schemas.microsoft.com/office/powerpoint/2010/main" val="167427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12" y="317240"/>
            <a:ext cx="5578329" cy="6531925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/>
              <a:t>Goal is to understand the impact of the implementation of the CDC guidelines, </a:t>
            </a:r>
            <a:br>
              <a:rPr lang="en-US" sz="3400" b="1" dirty="0" smtClean="0"/>
            </a:br>
            <a:r>
              <a:rPr lang="en-US" sz="3400" b="1" dirty="0" smtClean="0"/>
              <a:t>also considering varying </a:t>
            </a:r>
            <a:r>
              <a:rPr lang="en-US" sz="3400" b="1" dirty="0" err="1" smtClean="0"/>
              <a:t>PrEP</a:t>
            </a:r>
            <a:r>
              <a:rPr lang="en-US" sz="3400" b="1" dirty="0" smtClean="0"/>
              <a:t> coverage and adherence.</a:t>
            </a:r>
            <a:br>
              <a:rPr lang="en-US" sz="3400" b="1" dirty="0" smtClean="0"/>
            </a:br>
            <a:r>
              <a:rPr lang="en-US" sz="3400" b="1" dirty="0"/>
              <a:t/>
            </a:r>
            <a:br>
              <a:rPr lang="en-US" sz="3400" b="1" dirty="0"/>
            </a:br>
            <a:endParaRPr lang="en-US" sz="3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63" y="58335"/>
            <a:ext cx="6333754" cy="6790831"/>
          </a:xfrm>
        </p:spPr>
      </p:pic>
    </p:spTree>
    <p:extLst>
      <p:ext uri="{BB962C8B-B14F-4D97-AF65-F5344CB8AC3E}">
        <p14:creationId xmlns:p14="http://schemas.microsoft.com/office/powerpoint/2010/main" val="1035494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Overview of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4"/>
            <a:ext cx="10918371" cy="55324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Stochastic </a:t>
            </a:r>
            <a:r>
              <a:rPr lang="en-US" dirty="0" smtClean="0"/>
              <a:t>network model with parameters </a:t>
            </a:r>
            <a:r>
              <a:rPr lang="en-US" dirty="0"/>
              <a:t>based on robust, partnership-based </a:t>
            </a:r>
            <a:r>
              <a:rPr lang="en-US" dirty="0" smtClean="0"/>
              <a:t>HIV incidence </a:t>
            </a:r>
            <a:r>
              <a:rPr lang="en-US" dirty="0"/>
              <a:t>studies of MSM in Atlanta and national-level </a:t>
            </a:r>
            <a:r>
              <a:rPr lang="en-US" dirty="0" smtClean="0"/>
              <a:t>data on </a:t>
            </a:r>
            <a:r>
              <a:rPr lang="en-US" dirty="0"/>
              <a:t>clinical care </a:t>
            </a:r>
            <a:r>
              <a:rPr lang="en-US" dirty="0" smtClean="0"/>
              <a:t>engagement.</a:t>
            </a:r>
          </a:p>
          <a:p>
            <a:endParaRPr lang="en-US" dirty="0"/>
          </a:p>
          <a:p>
            <a:r>
              <a:rPr lang="en-US" dirty="0" smtClean="0"/>
              <a:t>Epidemiological</a:t>
            </a:r>
            <a:r>
              <a:rPr lang="en-US" dirty="0"/>
              <a:t>, demographic, and intervention </a:t>
            </a:r>
            <a:r>
              <a:rPr lang="en-US" dirty="0" smtClean="0"/>
              <a:t>modules designed </a:t>
            </a:r>
            <a:r>
              <a:rPr lang="en-US" dirty="0"/>
              <a:t>in </a:t>
            </a:r>
            <a:r>
              <a:rPr lang="en-US" dirty="0" err="1"/>
              <a:t>EpiModel</a:t>
            </a:r>
            <a:r>
              <a:rPr lang="en-US" dirty="0"/>
              <a:t> </a:t>
            </a:r>
            <a:r>
              <a:rPr lang="en-US" dirty="0" smtClean="0"/>
              <a:t>software. </a:t>
            </a:r>
          </a:p>
          <a:p>
            <a:endParaRPr lang="en-US" dirty="0" smtClean="0"/>
          </a:p>
          <a:p>
            <a:r>
              <a:rPr lang="en-US" dirty="0" smtClean="0"/>
              <a:t>Simulates </a:t>
            </a:r>
            <a:r>
              <a:rPr lang="en-US" dirty="0"/>
              <a:t>open population of MSM, aged 18 to 40, in the </a:t>
            </a:r>
            <a:r>
              <a:rPr lang="en-US" dirty="0" smtClean="0"/>
              <a:t>US over </a:t>
            </a:r>
            <a:r>
              <a:rPr lang="en-US" dirty="0"/>
              <a:t>a 10-year time </a:t>
            </a:r>
            <a:r>
              <a:rPr lang="en-US" dirty="0" smtClean="0"/>
              <a:t>span.</a:t>
            </a:r>
          </a:p>
          <a:p>
            <a:endParaRPr lang="en-US" dirty="0"/>
          </a:p>
          <a:p>
            <a:r>
              <a:rPr lang="en-US" dirty="0" smtClean="0"/>
              <a:t>Estimated percentage of infections averted (PIA) and the number needed to treat (NNT) under different scenarios of </a:t>
            </a:r>
            <a:r>
              <a:rPr lang="en-US" dirty="0" err="1" smtClean="0"/>
              <a:t>PrEP</a:t>
            </a:r>
            <a:r>
              <a:rPr lang="en-US" dirty="0" smtClean="0"/>
              <a:t> implementation, coverage, and adherence.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64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099"/>
            <a:ext cx="10515600" cy="1325563"/>
          </a:xfrm>
        </p:spPr>
        <p:txBody>
          <a:bodyPr/>
          <a:lstStyle/>
          <a:p>
            <a:r>
              <a:rPr lang="en-US" b="1" smtClean="0"/>
              <a:t>Key Findings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80" y="1825624"/>
            <a:ext cx="4348065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40% coverage of indicated MSM over the next decade, application of CDC guidelines would avert </a:t>
            </a:r>
            <a:r>
              <a:rPr lang="en-US" dirty="0" smtClean="0"/>
              <a:t>1,162 </a:t>
            </a:r>
            <a:r>
              <a:rPr lang="en-US" dirty="0"/>
              <a:t>infections </a:t>
            </a:r>
            <a:r>
              <a:rPr lang="en-US" dirty="0" smtClean="0"/>
              <a:t>per 100,000 person-years. </a:t>
            </a:r>
          </a:p>
          <a:p>
            <a:pPr marL="0" indent="0">
              <a:buNone/>
            </a:pPr>
            <a:r>
              <a:rPr lang="en-US" b="1" dirty="0" smtClean="0"/>
              <a:t>= </a:t>
            </a:r>
            <a:r>
              <a:rPr lang="en-US" b="1" dirty="0"/>
              <a:t>33.0% of expected infections. 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61" y="1251838"/>
            <a:ext cx="7350939" cy="49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500" y="5486400"/>
            <a:ext cx="11445551" cy="1508481"/>
          </a:xfrm>
        </p:spPr>
        <p:txBody>
          <a:bodyPr/>
          <a:lstStyle/>
          <a:p>
            <a:r>
              <a:rPr lang="en-US" dirty="0"/>
              <a:t>The predicted NNT for the guidelines would be 25. </a:t>
            </a:r>
          </a:p>
          <a:p>
            <a:r>
              <a:rPr lang="en-US" dirty="0" smtClean="0"/>
              <a:t>Increasing coverage and adherence jointly raise the PIA, but reductions to the NNT were associated with better adherence only.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7" y="0"/>
            <a:ext cx="1050856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Comparison with Non-Network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</a:t>
            </a:r>
            <a:r>
              <a:rPr lang="en-US" dirty="0"/>
              <a:t>network model finds greater effectiveness and efficacy </a:t>
            </a:r>
            <a:r>
              <a:rPr lang="en-US" dirty="0" smtClean="0"/>
              <a:t>of </a:t>
            </a:r>
            <a:r>
              <a:rPr lang="en-US" dirty="0" err="1" smtClean="0"/>
              <a:t>PrEP</a:t>
            </a:r>
            <a:r>
              <a:rPr lang="en-US" dirty="0" smtClean="0"/>
              <a:t> than prior studies that relied on simpler models, without network structure.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These prior </a:t>
            </a:r>
            <a:r>
              <a:rPr lang="en-US" dirty="0"/>
              <a:t>models fundamentally do not account for </a:t>
            </a:r>
            <a:r>
              <a:rPr lang="en-US" dirty="0" smtClean="0"/>
              <a:t>the complex </a:t>
            </a:r>
            <a:r>
              <a:rPr lang="en-US" dirty="0"/>
              <a:t>network structure that </a:t>
            </a:r>
            <a:r>
              <a:rPr lang="en-US" dirty="0" smtClean="0"/>
              <a:t>must be </a:t>
            </a:r>
            <a:r>
              <a:rPr lang="en-US" dirty="0"/>
              <a:t>targeted for greatest impact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“The </a:t>
            </a:r>
            <a:r>
              <a:rPr lang="en-US" i="1" dirty="0"/>
              <a:t>complex structure of main, casual, and one-time </a:t>
            </a:r>
            <a:r>
              <a:rPr lang="en-US" i="1" dirty="0" smtClean="0"/>
              <a:t>sexual MSM </a:t>
            </a:r>
            <a:r>
              <a:rPr lang="en-US" i="1" dirty="0"/>
              <a:t>partnership networks in which HIV infection risk </a:t>
            </a:r>
            <a:r>
              <a:rPr lang="en-US" i="1" dirty="0" smtClean="0"/>
              <a:t>occurs contributes </a:t>
            </a:r>
            <a:r>
              <a:rPr lang="en-US" i="1" dirty="0"/>
              <a:t>to the high prevalence of HIV among MSM in </a:t>
            </a:r>
            <a:r>
              <a:rPr lang="en-US" i="1" dirty="0" smtClean="0"/>
              <a:t>the United </a:t>
            </a:r>
            <a:r>
              <a:rPr lang="en-US" i="1" dirty="0"/>
              <a:t>States </a:t>
            </a:r>
            <a:r>
              <a:rPr lang="en-US" i="1" dirty="0" smtClean="0"/>
              <a:t>and </a:t>
            </a:r>
            <a:r>
              <a:rPr lang="en-US" i="1" dirty="0"/>
              <a:t>will </a:t>
            </a:r>
            <a:r>
              <a:rPr lang="en-US" i="1" dirty="0" smtClean="0"/>
              <a:t>be critical </a:t>
            </a:r>
            <a:r>
              <a:rPr lang="en-US" i="1" dirty="0"/>
              <a:t>to target for any </a:t>
            </a:r>
            <a:r>
              <a:rPr lang="en-US" i="1" dirty="0" smtClean="0"/>
              <a:t>intervention seeking </a:t>
            </a:r>
            <a:r>
              <a:rPr lang="en-US" i="1" dirty="0"/>
              <a:t>to mitigate that </a:t>
            </a:r>
            <a:r>
              <a:rPr lang="en-US" i="1" dirty="0" smtClean="0"/>
              <a:t>epidemic.” p. 1805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5104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Disease Epidemics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4997"/>
            <a:ext cx="7596673" cy="2798955"/>
          </a:xfrm>
        </p:spPr>
        <p:txBody>
          <a:bodyPr>
            <a:normAutofit/>
          </a:bodyPr>
          <a:lstStyle/>
          <a:p>
            <a:r>
              <a:rPr lang="en-US" dirty="0"/>
              <a:t>Significant morbidity and mortality due to </a:t>
            </a:r>
            <a:r>
              <a:rPr lang="en-US" dirty="0" smtClean="0"/>
              <a:t>infectious disease.</a:t>
            </a:r>
            <a:endParaRPr lang="en-US" dirty="0"/>
          </a:p>
          <a:p>
            <a:pPr lvl="1"/>
            <a:r>
              <a:rPr lang="en-US" dirty="0"/>
              <a:t>Recently: Ebola, </a:t>
            </a:r>
            <a:r>
              <a:rPr lang="en-US" dirty="0" err="1"/>
              <a:t>Zika</a:t>
            </a:r>
            <a:r>
              <a:rPr lang="en-US" dirty="0"/>
              <a:t>, influenza, HIV and other STIs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 transmissible nature of infectious disease results in epidemics.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38" y="1027906"/>
            <a:ext cx="3061478" cy="30458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56860" y="4568596"/>
            <a:ext cx="10993017" cy="279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Infectious outcomes require special methods for study.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/>
              <a:t>UNC </a:t>
            </a:r>
            <a:r>
              <a:rPr lang="en-US" dirty="0" err="1"/>
              <a:t>Epid</a:t>
            </a:r>
            <a:r>
              <a:rPr lang="en-US" dirty="0"/>
              <a:t> methods curriculum focuses on non-infectious </a:t>
            </a:r>
            <a:r>
              <a:rPr lang="en-US" dirty="0" smtClean="0"/>
              <a:t>outcomes (one </a:t>
            </a:r>
            <a:r>
              <a:rPr lang="en-US" dirty="0"/>
              <a:t>person’s outcome does not affect another person’s </a:t>
            </a:r>
            <a:r>
              <a:rPr lang="en-US" dirty="0" smtClean="0"/>
              <a:t>outcome).</a:t>
            </a:r>
            <a:endParaRPr lang="en-US" dirty="0"/>
          </a:p>
          <a:p>
            <a:pPr marL="914400" lvl="1" indent="-457200">
              <a:buFont typeface="Arial" charset="0"/>
              <a:buChar char="•"/>
            </a:pPr>
            <a:r>
              <a:rPr lang="en-US" dirty="0"/>
              <a:t>Defining feature of infectious disease is that the incidence among susceptible people </a:t>
            </a:r>
            <a:r>
              <a:rPr lang="en-US" b="1" dirty="0"/>
              <a:t>depends</a:t>
            </a:r>
            <a:r>
              <a:rPr lang="en-US" dirty="0"/>
              <a:t> on the prevalence of infectious individuals.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0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186610"/>
            <a:ext cx="10515600" cy="1325563"/>
          </a:xfrm>
        </p:spPr>
        <p:txBody>
          <a:bodyPr/>
          <a:lstStyle/>
          <a:p>
            <a:r>
              <a:rPr lang="en-US" b="1" smtClean="0"/>
              <a:t>From Modeling to Public Health Practice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9454"/>
            <a:ext cx="10114124" cy="730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http://prism.shinyapps.io/cdc-prep-guidelines/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99" y="1551896"/>
            <a:ext cx="9000802" cy="52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86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EpiModel</a:t>
            </a:r>
            <a:r>
              <a:rPr lang="en-US" b="1" dirty="0" smtClean="0"/>
              <a:t> example code and tutorials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825625"/>
            <a:ext cx="1194261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On course website </a:t>
            </a:r>
            <a:r>
              <a:rPr lang="en-US" b="1" smtClean="0"/>
              <a:t>	</a:t>
            </a:r>
            <a:r>
              <a:rPr lang="en-US" sz="2400" smtClean="0">
                <a:latin typeface="Monaco" charset="0"/>
                <a:ea typeface="Monaco" charset="0"/>
                <a:cs typeface="Monaco" charset="0"/>
              </a:rPr>
              <a:t>L21 Network </a:t>
            </a:r>
            <a:r>
              <a:rPr lang="en-US" sz="2400" dirty="0" smtClean="0">
                <a:latin typeface="Monaco" charset="0"/>
                <a:ea typeface="Monaco" charset="0"/>
                <a:cs typeface="Monaco" charset="0"/>
              </a:rPr>
              <a:t>Modeling of Infectious </a:t>
            </a:r>
            <a:r>
              <a:rPr lang="en-US" sz="2400" dirty="0" err="1" smtClean="0">
                <a:latin typeface="Monaco" charset="0"/>
                <a:ea typeface="Monaco" charset="0"/>
                <a:cs typeface="Monaco" charset="0"/>
              </a:rPr>
              <a:t>Disease.R</a:t>
            </a:r>
            <a:endParaRPr lang="en-US" sz="2400" dirty="0" smtClean="0">
              <a:latin typeface="Monaco" charset="0"/>
              <a:ea typeface="Monaco" charset="0"/>
              <a:cs typeface="Monaco" charset="0"/>
            </a:endParaRPr>
          </a:p>
          <a:p>
            <a:pPr marL="0" indent="0" algn="ctr">
              <a:buNone/>
            </a:pPr>
            <a:endParaRPr lang="en-US" sz="2400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65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32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smtClean="0"/>
              <a:t>Resources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383"/>
            <a:ext cx="11328916" cy="5944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Real-World Network Models</a:t>
            </a:r>
          </a:p>
          <a:p>
            <a:pPr lvl="1"/>
            <a:r>
              <a:rPr lang="en-US" dirty="0" smtClean="0">
                <a:hlinkClick r:id="rId2"/>
              </a:rPr>
              <a:t>Jenness 2016 JID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Jenness 2016 Sex Transm Infect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Jenness 2017 CID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5"/>
              </a:rPr>
              <a:t>Jenness 2017 PLOS ONE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6"/>
              </a:rPr>
              <a:t>Goodreau 2017 Lancet HIV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 am biased to the UW modeling group</a:t>
            </a:r>
            <a:r>
              <a:rPr lang="is-IS" dirty="0" smtClean="0"/>
              <a:t>…</a:t>
            </a:r>
          </a:p>
          <a:p>
            <a:pPr lvl="1"/>
            <a:r>
              <a:rPr lang="en-US" dirty="0" smtClean="0"/>
              <a:t>But watch as many others start to use their network modeling approach and software.</a:t>
            </a:r>
            <a:endParaRPr lang="is-IS" dirty="0" smtClean="0"/>
          </a:p>
          <a:p>
            <a:pPr marL="0" indent="0">
              <a:buNone/>
            </a:pPr>
            <a:r>
              <a:rPr lang="is-IS" b="1" dirty="0" smtClean="0"/>
              <a:t>ERGMs</a:t>
            </a:r>
          </a:p>
          <a:p>
            <a:pPr lvl="1"/>
            <a:r>
              <a:rPr lang="en-US" dirty="0" smtClean="0">
                <a:hlinkClick r:id="rId7"/>
              </a:rPr>
              <a:t>ERGM Terms for Modeling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STERGMs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9"/>
              </a:rPr>
              <a:t>Using Egocentric Data to Fit Network Models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Software</a:t>
            </a:r>
          </a:p>
          <a:p>
            <a:pPr lvl="1"/>
            <a:r>
              <a:rPr lang="en-US" dirty="0">
                <a:hlinkClick r:id="rId10"/>
              </a:rPr>
              <a:t>EpiModel website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11"/>
              </a:rPr>
              <a:t>EpiModel methods paper</a:t>
            </a:r>
            <a:endParaRPr lang="en-US" dirty="0"/>
          </a:p>
          <a:p>
            <a:pPr lvl="1"/>
            <a:r>
              <a:rPr lang="en-US" dirty="0">
                <a:hlinkClick r:id="rId12"/>
              </a:rPr>
              <a:t>Statnet (used by EpiModel)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Training</a:t>
            </a:r>
            <a:endParaRPr lang="en-US" b="1" dirty="0"/>
          </a:p>
          <a:p>
            <a:pPr lvl="1"/>
            <a:r>
              <a:rPr lang="en-US" dirty="0" smtClean="0">
                <a:hlinkClick r:id="rId13"/>
              </a:rPr>
              <a:t>UW Network Modeling for Epidemics short course</a:t>
            </a:r>
            <a:endParaRPr lang="en-US" dirty="0" smtClean="0"/>
          </a:p>
          <a:p>
            <a:pPr lvl="1"/>
            <a:r>
              <a:rPr lang="en-US" dirty="0" smtClean="0">
                <a:hlinkClick r:id="rId14"/>
              </a:rPr>
              <a:t>International Clinics on Infectious Disease Dynamics and Data (MMED and DAIDD clinics)</a:t>
            </a:r>
            <a:endParaRPr lang="en-US" dirty="0"/>
          </a:p>
          <a:p>
            <a:pPr lvl="1"/>
            <a:r>
              <a:rPr lang="en-US" dirty="0" smtClean="0">
                <a:hlinkClick r:id="rId15"/>
              </a:rPr>
              <a:t>Duke Network Analysis Center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751"/>
            <a:ext cx="10515600" cy="1325563"/>
          </a:xfrm>
        </p:spPr>
        <p:txBody>
          <a:bodyPr/>
          <a:lstStyle/>
          <a:p>
            <a:r>
              <a:rPr lang="en-US" b="1" dirty="0" smtClean="0"/>
              <a:t>Mathematical Modeling of Epidemics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669"/>
            <a:ext cx="10993016" cy="52453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Special research methods in order to:</a:t>
            </a:r>
          </a:p>
          <a:p>
            <a:pPr lvl="1"/>
            <a:r>
              <a:rPr lang="en-US" dirty="0" smtClean="0"/>
              <a:t>Understand patterns of infectious disease</a:t>
            </a:r>
          </a:p>
          <a:p>
            <a:pPr lvl="1"/>
            <a:r>
              <a:rPr lang="en-US" dirty="0" smtClean="0"/>
              <a:t>Quantify importance of disease determinants</a:t>
            </a:r>
          </a:p>
          <a:p>
            <a:pPr lvl="1"/>
            <a:r>
              <a:rPr lang="en-US" dirty="0" smtClean="0"/>
              <a:t>Predict future course of epidemic</a:t>
            </a:r>
          </a:p>
          <a:p>
            <a:pPr lvl="1"/>
            <a:r>
              <a:rPr lang="en-US" dirty="0" smtClean="0"/>
              <a:t>Evaluate and compare potential interventions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Mathematical models enable analysis and simulation of complex phenomena.</a:t>
            </a:r>
          </a:p>
          <a:p>
            <a:pPr lvl="1"/>
            <a:r>
              <a:rPr lang="en-US" dirty="0" smtClean="0"/>
              <a:t>Use numbers and equations to represent the system of interest (population and infectious agent).</a:t>
            </a:r>
          </a:p>
          <a:p>
            <a:pPr lvl="1"/>
            <a:endParaRPr lang="en-US" dirty="0"/>
          </a:p>
          <a:p>
            <a:r>
              <a:rPr lang="en-US" dirty="0" smtClean="0"/>
              <a:t>Today’s focus: models of infectious disease epidemics driven by person-to-person transmission.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3" y="1342188"/>
            <a:ext cx="4482429" cy="25980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38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8964"/>
            <a:ext cx="10515600" cy="1325563"/>
          </a:xfrm>
        </p:spPr>
        <p:txBody>
          <a:bodyPr/>
          <a:lstStyle/>
          <a:p>
            <a:r>
              <a:rPr lang="en-US" b="1" dirty="0" smtClean="0"/>
              <a:t>Infectious Disease Dynamics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20025"/>
            <a:ext cx="10918371" cy="4997745"/>
          </a:xfrm>
        </p:spPr>
        <p:txBody>
          <a:bodyPr>
            <a:normAutofit/>
          </a:bodyPr>
          <a:lstStyle/>
          <a:p>
            <a:r>
              <a:rPr lang="en-US" dirty="0"/>
              <a:t>Transmission of many infectious diseases is influenced by complex </a:t>
            </a:r>
            <a:r>
              <a:rPr lang="en-US" dirty="0" smtClean="0"/>
              <a:t>dynamics of human relationships.</a:t>
            </a:r>
            <a:endParaRPr lang="en-US" dirty="0"/>
          </a:p>
          <a:p>
            <a:pPr lvl="1"/>
            <a:r>
              <a:rPr lang="en-US" dirty="0" smtClean="0"/>
              <a:t>Selection of social contacts and sexual partners </a:t>
            </a:r>
          </a:p>
          <a:p>
            <a:pPr lvl="1"/>
            <a:r>
              <a:rPr lang="en-US" dirty="0" smtClean="0"/>
              <a:t>Partnership formation, persistence, </a:t>
            </a:r>
            <a:r>
              <a:rPr lang="en-US" dirty="0"/>
              <a:t>and dissolution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risk acts </a:t>
            </a:r>
            <a:r>
              <a:rPr lang="en-US" dirty="0"/>
              <a:t>in partnership</a:t>
            </a:r>
          </a:p>
          <a:p>
            <a:pPr lvl="1"/>
            <a:r>
              <a:rPr lang="en-US" dirty="0"/>
              <a:t>Temporal overlap in </a:t>
            </a:r>
            <a:r>
              <a:rPr lang="en-US" dirty="0" smtClean="0"/>
              <a:t>partnerships (concurrency)</a:t>
            </a:r>
          </a:p>
          <a:p>
            <a:pPr lvl="1"/>
            <a:endParaRPr lang="en-US" dirty="0"/>
          </a:p>
          <a:p>
            <a:r>
              <a:rPr lang="en-US" dirty="0"/>
              <a:t>All of these aspects of </a:t>
            </a:r>
            <a:r>
              <a:rPr lang="en-US" dirty="0" smtClean="0"/>
              <a:t>relationships </a:t>
            </a:r>
            <a:r>
              <a:rPr lang="en-US" dirty="0"/>
              <a:t>influence and are influenced by disease </a:t>
            </a:r>
            <a:r>
              <a:rPr lang="en-US" dirty="0" smtClean="0"/>
              <a:t>transmission. </a:t>
            </a:r>
          </a:p>
          <a:p>
            <a:pPr lvl="1"/>
            <a:r>
              <a:rPr lang="en-US" dirty="0" smtClean="0"/>
              <a:t>Relationships interact with both demographic </a:t>
            </a:r>
            <a:r>
              <a:rPr lang="en-US" dirty="0"/>
              <a:t>and epidemic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Particularly for HIV/STIs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55" y="2104968"/>
            <a:ext cx="2309552" cy="23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1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Importance of Networks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06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Social and sexual networks are a powerful determinant of infectious disease transmission</a:t>
            </a:r>
            <a:r>
              <a:rPr lang="en-US" dirty="0" smtClean="0"/>
              <a:t>.</a:t>
            </a:r>
          </a:p>
          <a:p>
            <a:pPr lvl="1"/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reachable path of infection over time depends on network structure.</a:t>
            </a:r>
          </a:p>
          <a:p>
            <a:pPr lvl="1"/>
            <a:r>
              <a:rPr lang="en-US" dirty="0"/>
              <a:t>This reachable path is determined by the cumulative time-ordered path of partnerships.</a:t>
            </a:r>
          </a:p>
          <a:p>
            <a:pPr lvl="1"/>
            <a:r>
              <a:rPr lang="en-US" dirty="0"/>
              <a:t>Concurrency removes the protection of sequence over time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These features are most important in epidemic contexts with:</a:t>
            </a:r>
          </a:p>
          <a:p>
            <a:pPr lvl="1"/>
            <a:r>
              <a:rPr lang="en-US" dirty="0"/>
              <a:t>Sexually transmitted infections</a:t>
            </a:r>
          </a:p>
          <a:p>
            <a:pPr lvl="1"/>
            <a:r>
              <a:rPr lang="en-US" dirty="0"/>
              <a:t>Diseases that require proximity for transmission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9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39" y="-124744"/>
            <a:ext cx="10515600" cy="1325563"/>
          </a:xfrm>
        </p:spPr>
        <p:txBody>
          <a:bodyPr/>
          <a:lstStyle/>
          <a:p>
            <a:r>
              <a:rPr lang="en-US" b="1" dirty="0" smtClean="0"/>
              <a:t>Network Connectivity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35503"/>
            <a:ext cx="11581370" cy="4829184"/>
          </a:xfrm>
        </p:spPr>
        <p:txBody>
          <a:bodyPr/>
          <a:lstStyle/>
          <a:p>
            <a:r>
              <a:rPr lang="en-US" dirty="0" smtClean="0"/>
              <a:t>Epidemic persistence is a function of both static and temporal connectivity.</a:t>
            </a:r>
          </a:p>
          <a:p>
            <a:r>
              <a:rPr lang="en-US" dirty="0" smtClean="0"/>
              <a:t>What is the network connectivity at any given time? </a:t>
            </a:r>
          </a:p>
          <a:p>
            <a:r>
              <a:rPr lang="en-US" dirty="0" smtClean="0"/>
              <a:t>What is the reachable path over time?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27" y="2527760"/>
            <a:ext cx="5089884" cy="4306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8" y="2543310"/>
            <a:ext cx="4876803" cy="4306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88253"/>
            <a:ext cx="238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credit: </a:t>
            </a:r>
          </a:p>
          <a:p>
            <a:r>
              <a:rPr lang="en-US" dirty="0" smtClean="0"/>
              <a:t>NME</a:t>
            </a:r>
            <a:r>
              <a:rPr lang="en-US" dirty="0"/>
              <a:t> </a:t>
            </a:r>
            <a:r>
              <a:rPr lang="en-US" dirty="0" smtClean="0"/>
              <a:t>2017 short course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389" y="3028755"/>
            <a:ext cx="188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Daily connectivity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1560" y="3028755"/>
            <a:ext cx="1660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Reachable path</a:t>
            </a:r>
          </a:p>
          <a:p>
            <a:pPr algn="ctr"/>
            <a:r>
              <a:rPr lang="en-US" b="1" dirty="0"/>
              <a:t>o</a:t>
            </a:r>
            <a:r>
              <a:rPr lang="en-US" b="1" dirty="0" smtClean="0"/>
              <a:t>ver 10 years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684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Networks 101</a:t>
            </a:r>
            <a:r>
              <a:rPr lang="en-US" b="1" smtClean="0"/>
              <a:t>: Terminology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87554"/>
            <a:ext cx="11146971" cy="55324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Node: </a:t>
            </a:r>
            <a:r>
              <a:rPr lang="en-US" dirty="0" smtClean="0"/>
              <a:t>the entity of interest.</a:t>
            </a:r>
          </a:p>
          <a:p>
            <a:pPr lvl="1"/>
            <a:r>
              <a:rPr lang="en-US" dirty="0" smtClean="0"/>
              <a:t>Also called actors or vertices.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Link: </a:t>
            </a:r>
            <a:r>
              <a:rPr lang="en-US" dirty="0" smtClean="0"/>
              <a:t>the relationship of interest.</a:t>
            </a:r>
          </a:p>
          <a:p>
            <a:pPr lvl="1"/>
            <a:r>
              <a:rPr lang="en-US" dirty="0" smtClean="0"/>
              <a:t>Also called a tie, an edge, or a line.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Components: </a:t>
            </a:r>
            <a:r>
              <a:rPr lang="en-US" dirty="0" smtClean="0"/>
              <a:t>groups of reachable nodes.</a:t>
            </a:r>
          </a:p>
          <a:p>
            <a:pPr lvl="1"/>
            <a:r>
              <a:rPr lang="en-US" dirty="0" smtClean="0"/>
              <a:t>Also called a subgraph.</a:t>
            </a:r>
          </a:p>
          <a:p>
            <a:endParaRPr lang="en-US" b="1" dirty="0"/>
          </a:p>
          <a:p>
            <a:r>
              <a:rPr lang="en-US" b="1" dirty="0" smtClean="0"/>
              <a:t>Network: </a:t>
            </a:r>
            <a:r>
              <a:rPr lang="en-US" dirty="0" smtClean="0"/>
              <a:t>the collection of all nodes and links.</a:t>
            </a:r>
          </a:p>
          <a:p>
            <a:pPr lvl="1"/>
            <a:r>
              <a:rPr lang="en-US" dirty="0" smtClean="0"/>
              <a:t>Also called a graph.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There are many </a:t>
            </a:r>
            <a:r>
              <a:rPr lang="en-US" dirty="0"/>
              <a:t>different attributes of </a:t>
            </a:r>
            <a:r>
              <a:rPr lang="en-US" b="1" dirty="0"/>
              <a:t>nodes</a:t>
            </a:r>
            <a:r>
              <a:rPr lang="en-US" dirty="0"/>
              <a:t>, </a:t>
            </a:r>
            <a:r>
              <a:rPr lang="en-US" b="1" dirty="0" smtClean="0"/>
              <a:t>links, components,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networks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This has implications </a:t>
            </a:r>
            <a:r>
              <a:rPr lang="en-US" dirty="0"/>
              <a:t>for the structures we can </a:t>
            </a:r>
            <a:r>
              <a:rPr lang="en-US" dirty="0" smtClean="0"/>
              <a:t>observe </a:t>
            </a:r>
            <a:r>
              <a:rPr lang="en-US" dirty="0"/>
              <a:t>and what we want to </a:t>
            </a:r>
            <a:r>
              <a:rPr lang="en-US" dirty="0" smtClean="0"/>
              <a:t>model.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919360" y="583146"/>
            <a:ext cx="1224643" cy="124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Node</a:t>
            </a:r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10112832" y="583146"/>
            <a:ext cx="1224643" cy="124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Node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3" y="1173305"/>
            <a:ext cx="9688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41977" y="77908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Link</a:t>
            </a:r>
            <a:endParaRPr lang="en-US" sz="2400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10" y="2350500"/>
            <a:ext cx="4315883" cy="3050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32915" y="2093152"/>
            <a:ext cx="223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Multiple components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59049" y="2098589"/>
            <a:ext cx="19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 huge component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68079" y="5283758"/>
            <a:ext cx="245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Figure credit: NME 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98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771"/>
            <a:ext cx="10515600" cy="1325563"/>
          </a:xfrm>
        </p:spPr>
        <p:txBody>
          <a:bodyPr/>
          <a:lstStyle/>
          <a:p>
            <a:r>
              <a:rPr lang="en-US" b="1" dirty="0" smtClean="0"/>
              <a:t>Network-Level Statistics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464"/>
            <a:ext cx="10515600" cy="4763868"/>
          </a:xfrm>
        </p:spPr>
        <p:txBody>
          <a:bodyPr/>
          <a:lstStyle/>
          <a:p>
            <a:r>
              <a:rPr lang="en-US" b="1" dirty="0" smtClean="0"/>
              <a:t>Density: </a:t>
            </a:r>
            <a:r>
              <a:rPr lang="en-US" dirty="0" smtClean="0"/>
              <a:t>Fraction of all possible dyads that have a link.</a:t>
            </a:r>
          </a:p>
          <a:p>
            <a:r>
              <a:rPr lang="en-US" b="1" dirty="0" smtClean="0"/>
              <a:t>Isolate count: </a:t>
            </a:r>
            <a:r>
              <a:rPr lang="en-US" dirty="0" smtClean="0"/>
              <a:t>Number of nodes without any links.</a:t>
            </a:r>
          </a:p>
          <a:p>
            <a:r>
              <a:rPr lang="en-US" b="1" dirty="0" smtClean="0"/>
              <a:t>Node mixing by attribute </a:t>
            </a:r>
            <a:r>
              <a:rPr lang="en-US" dirty="0" smtClean="0"/>
              <a:t>(age, sex, race,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Degree: </a:t>
            </a:r>
            <a:r>
              <a:rPr lang="en-US" dirty="0" smtClean="0"/>
              <a:t>The number of links for a given node.</a:t>
            </a:r>
          </a:p>
          <a:p>
            <a:r>
              <a:rPr lang="en-US" b="1" dirty="0" smtClean="0"/>
              <a:t>Degree distribution: </a:t>
            </a:r>
            <a:r>
              <a:rPr lang="en-US" dirty="0" smtClean="0"/>
              <a:t>Count of nodes by number of links (degree).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3790741"/>
            <a:ext cx="5453742" cy="307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4957" y="4653643"/>
            <a:ext cx="4572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are some ways these network statistics could impact spread </a:t>
            </a:r>
            <a:r>
              <a:rPr lang="en-US" sz="2800" smtClean="0"/>
              <a:t>of infection?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97879"/>
            <a:ext cx="245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Figure credit: NME 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0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2040</Words>
  <Application>Microsoft Macintosh PowerPoint</Application>
  <PresentationFormat>Widescreen</PresentationFormat>
  <Paragraphs>259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Calibri Light</vt:lpstr>
      <vt:lpstr>Monaco</vt:lpstr>
      <vt:lpstr>Times New Roman</vt:lpstr>
      <vt:lpstr>Wingdings</vt:lpstr>
      <vt:lpstr>Arial</vt:lpstr>
      <vt:lpstr>Office Theme</vt:lpstr>
      <vt:lpstr>Using R for Network Models and Infectious Disease Transmission</vt:lpstr>
      <vt:lpstr>Acknowledgments</vt:lpstr>
      <vt:lpstr>Infectious Disease Epidemics</vt:lpstr>
      <vt:lpstr>Mathematical Modeling of Epidemics</vt:lpstr>
      <vt:lpstr>Infectious Disease Dynamics</vt:lpstr>
      <vt:lpstr>The Importance of Networks</vt:lpstr>
      <vt:lpstr>Network Connectivity</vt:lpstr>
      <vt:lpstr>Networks 101: Terminology</vt:lpstr>
      <vt:lpstr>Network-Level Statistics</vt:lpstr>
      <vt:lpstr>Network-Level Statistics: Connectivity</vt:lpstr>
      <vt:lpstr>How do we collect network data?</vt:lpstr>
      <vt:lpstr>Example: Egocentric Network Data Collection</vt:lpstr>
      <vt:lpstr>Example: Egocentric Network Data Collection</vt:lpstr>
      <vt:lpstr>Moving from Description to Inference</vt:lpstr>
      <vt:lpstr>Moving from Description to Inference</vt:lpstr>
      <vt:lpstr>Moving from Description to Inference</vt:lpstr>
      <vt:lpstr>Modeling Dynamic Networks with STERGMs</vt:lpstr>
      <vt:lpstr>ERGMs vs. STERGMs</vt:lpstr>
      <vt:lpstr>Network Model Simulations</vt:lpstr>
      <vt:lpstr>PowerPoint Presentation</vt:lpstr>
      <vt:lpstr>EpiModel</vt:lpstr>
      <vt:lpstr>EpiModel Workflow for Network Models</vt:lpstr>
      <vt:lpstr>Real-World Network Model</vt:lpstr>
      <vt:lpstr>Study Aims</vt:lpstr>
      <vt:lpstr>Goal is to understand the impact of the implementation of the CDC guidelines,  also considering varying PrEP coverage and adherence.  </vt:lpstr>
      <vt:lpstr>Overview of Methods</vt:lpstr>
      <vt:lpstr>Key Findings</vt:lpstr>
      <vt:lpstr>PowerPoint Presentation</vt:lpstr>
      <vt:lpstr>Comparison with Non-Network Models</vt:lpstr>
      <vt:lpstr>From Modeling to Public Health Practice</vt:lpstr>
      <vt:lpstr>EpiModel example code and tutorials </vt:lpstr>
      <vt:lpstr>Resources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 Stochastic Network Models</dc:title>
  <dc:creator>Sara Levintow</dc:creator>
  <cp:lastModifiedBy>Sara Levintow</cp:lastModifiedBy>
  <cp:revision>204</cp:revision>
  <dcterms:created xsi:type="dcterms:W3CDTF">2017-10-16T16:55:44Z</dcterms:created>
  <dcterms:modified xsi:type="dcterms:W3CDTF">2017-11-27T14:34:58Z</dcterms:modified>
</cp:coreProperties>
</file>