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31"/>
  </p:notesMasterIdLst>
  <p:sldIdLst>
    <p:sldId id="256" r:id="rId2"/>
    <p:sldId id="286" r:id="rId3"/>
    <p:sldId id="280" r:id="rId4"/>
    <p:sldId id="261" r:id="rId5"/>
    <p:sldId id="258" r:id="rId6"/>
    <p:sldId id="262" r:id="rId7"/>
    <p:sldId id="283" r:id="rId8"/>
    <p:sldId id="263" r:id="rId9"/>
    <p:sldId id="278" r:id="rId10"/>
    <p:sldId id="276" r:id="rId11"/>
    <p:sldId id="284" r:id="rId12"/>
    <p:sldId id="268" r:id="rId13"/>
    <p:sldId id="281" r:id="rId14"/>
    <p:sldId id="282" r:id="rId15"/>
    <p:sldId id="269" r:id="rId16"/>
    <p:sldId id="264" r:id="rId17"/>
    <p:sldId id="270" r:id="rId18"/>
    <p:sldId id="267" r:id="rId19"/>
    <p:sldId id="285" r:id="rId20"/>
    <p:sldId id="266" r:id="rId21"/>
    <p:sldId id="272" r:id="rId22"/>
    <p:sldId id="273" r:id="rId23"/>
    <p:sldId id="274" r:id="rId24"/>
    <p:sldId id="287" r:id="rId25"/>
    <p:sldId id="288" r:id="rId26"/>
    <p:sldId id="275" r:id="rId27"/>
    <p:sldId id="277" r:id="rId28"/>
    <p:sldId id="279"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7953" autoAdjust="0"/>
  </p:normalViewPr>
  <p:slideViewPr>
    <p:cSldViewPr snapToGrid="0">
      <p:cViewPr varScale="1">
        <p:scale>
          <a:sx n="97" d="100"/>
          <a:sy n="97" d="100"/>
        </p:scale>
        <p:origin x="26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32295-D9A3-4AE1-8829-99FBE505453D}" type="datetimeFigureOut">
              <a:rPr lang="en-US" smtClean="0"/>
              <a:t>8/21/2018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6D1E9-2532-4467-8ACE-126D901D0EBC}" type="slidenum">
              <a:rPr lang="en-US" smtClean="0"/>
              <a:t>‹#›</a:t>
            </a:fld>
            <a:endParaRPr lang="en-US"/>
          </a:p>
        </p:txBody>
      </p:sp>
    </p:spTree>
    <p:extLst>
      <p:ext uri="{BB962C8B-B14F-4D97-AF65-F5344CB8AC3E}">
        <p14:creationId xmlns:p14="http://schemas.microsoft.com/office/powerpoint/2010/main" val="257996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a:t>
            </a:r>
            <a:r>
              <a:rPr lang="en-US" baseline="0" dirty="0"/>
              <a:t> out these cool graphs while you wait for class to start! These notes are an overview of the points I want to hit when talking during each slide.</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1</a:t>
            </a:fld>
            <a:endParaRPr lang="en-US"/>
          </a:p>
        </p:txBody>
      </p:sp>
    </p:spTree>
    <p:extLst>
      <p:ext uri="{BB962C8B-B14F-4D97-AF65-F5344CB8AC3E}">
        <p14:creationId xmlns:p14="http://schemas.microsoft.com/office/powerpoint/2010/main" val="15202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is pretty great and beloved by all. Mike</a:t>
            </a:r>
            <a:r>
              <a:rPr lang="en-US" baseline="0" dirty="0"/>
              <a:t> will talk about </a:t>
            </a:r>
            <a:r>
              <a:rPr lang="en-US" dirty="0"/>
              <a:t>why</a:t>
            </a:r>
            <a:r>
              <a:rPr lang="en-US" baseline="0" dirty="0"/>
              <a:t> </a:t>
            </a:r>
            <a:r>
              <a:rPr lang="en-US" baseline="0" dirty="0" err="1"/>
              <a:t>Rstudio</a:t>
            </a:r>
            <a:r>
              <a:rPr lang="en-US" baseline="0" dirty="0"/>
              <a:t> is awesome during the next session, but the short answer is that it is super helpful. You’re also probably familiar with the layout from SAS.</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16</a:t>
            </a:fld>
            <a:endParaRPr lang="en-US"/>
          </a:p>
        </p:txBody>
      </p:sp>
    </p:spTree>
    <p:extLst>
      <p:ext uri="{BB962C8B-B14F-4D97-AF65-F5344CB8AC3E}">
        <p14:creationId xmlns:p14="http://schemas.microsoft.com/office/powerpoint/2010/main" val="76033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how to install R and </a:t>
            </a:r>
            <a:r>
              <a:rPr lang="en-US" dirty="0" err="1"/>
              <a:t>RStudio</a:t>
            </a:r>
            <a:r>
              <a:rPr lang="en-US" baseline="0" dirty="0"/>
              <a:t> on the classroom computer. Run a few lines of code.</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20</a:t>
            </a:fld>
            <a:endParaRPr lang="en-US"/>
          </a:p>
        </p:txBody>
      </p:sp>
    </p:spTree>
    <p:extLst>
      <p:ext uri="{BB962C8B-B14F-4D97-AF65-F5344CB8AC3E}">
        <p14:creationId xmlns:p14="http://schemas.microsoft.com/office/powerpoint/2010/main" val="130240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Panes can be maximized, minimized, or put in separate windows in many cases.</a:t>
            </a:r>
          </a:p>
        </p:txBody>
      </p:sp>
      <p:sp>
        <p:nvSpPr>
          <p:cNvPr id="4" name="Slide Number Placeholder 3"/>
          <p:cNvSpPr>
            <a:spLocks noGrp="1"/>
          </p:cNvSpPr>
          <p:nvPr>
            <p:ph type="sldNum" sz="quarter" idx="5"/>
          </p:nvPr>
        </p:nvSpPr>
        <p:spPr/>
        <p:txBody>
          <a:bodyPr/>
          <a:lstStyle/>
          <a:p>
            <a:fld id="{B6D6D1E9-2532-4467-8ACE-126D901D0EBC}" type="slidenum">
              <a:rPr lang="en-US" smtClean="0"/>
              <a:t>24</a:t>
            </a:fld>
            <a:endParaRPr lang="en-US"/>
          </a:p>
        </p:txBody>
      </p:sp>
    </p:spTree>
    <p:extLst>
      <p:ext uri="{BB962C8B-B14F-4D97-AF65-F5344CB8AC3E}">
        <p14:creationId xmlns:p14="http://schemas.microsoft.com/office/powerpoint/2010/main" val="386503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be talking about disparities later in the class, but as a student and alumnus, I think it’s my responsibility to publicly celebrate the efforts by current organizers (and decades of past organizers) to remove this symbol of white supremacy.  There’s more work, current work, to do, and maybe you’ll find ways to contribute to it, but for now, if you’re new to campus, some of these links might be helpful context on the decades of protest. Part of why I love being here is there are powerful communities fighting for justice, including justice in public health, and there’s also a lot of work still to do. It’s a very dynamic and meaningful atmosphere to do organizing, and there are ways to (carefully!) link R programming to that organizing as an asset to community groups. More on disparities later, but for now – welcome to campus.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5"/>
          </p:nvPr>
        </p:nvSpPr>
        <p:spPr/>
        <p:txBody>
          <a:bodyPr/>
          <a:lstStyle/>
          <a:p>
            <a:fld id="{B6D6D1E9-2532-4467-8ACE-126D901D0EBC}" type="slidenum">
              <a:rPr lang="en-US" smtClean="0"/>
              <a:t>2</a:t>
            </a:fld>
            <a:endParaRPr lang="en-US"/>
          </a:p>
        </p:txBody>
      </p:sp>
    </p:spTree>
    <p:extLst>
      <p:ext uri="{BB962C8B-B14F-4D97-AF65-F5344CB8AC3E}">
        <p14:creationId xmlns:p14="http://schemas.microsoft.com/office/powerpoint/2010/main" val="69700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R</a:t>
            </a:r>
            <a:r>
              <a:rPr lang="en-US" baseline="0" dirty="0"/>
              <a:t> class! Today I will talk about course logistics and give you some background on R. I’ll also demo how to install R and your homework for today will be to install R for next week. I’ll also have you fill out a short survey online so that I and the other teachers can get to know you and the level of R experience you are at.</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4</a:t>
            </a:fld>
            <a:endParaRPr lang="en-US"/>
          </a:p>
        </p:txBody>
      </p:sp>
    </p:spTree>
    <p:extLst>
      <p:ext uri="{BB962C8B-B14F-4D97-AF65-F5344CB8AC3E}">
        <p14:creationId xmlns:p14="http://schemas.microsoft.com/office/powerpoint/2010/main" val="60978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fill out the sign-in sheet so we can get a head count and figure out how to handle</a:t>
            </a:r>
            <a:r>
              <a:rPr lang="en-US" baseline="0" dirty="0"/>
              <a:t> auditors. </a:t>
            </a:r>
            <a:r>
              <a:rPr lang="en-US" dirty="0"/>
              <a:t>My name is</a:t>
            </a:r>
            <a:r>
              <a:rPr lang="en-US" baseline="0" dirty="0"/>
              <a:t> Nat and I am a 6</a:t>
            </a:r>
            <a:r>
              <a:rPr lang="en-US" baseline="30000" dirty="0"/>
              <a:t>th</a:t>
            </a:r>
            <a:r>
              <a:rPr lang="en-US" baseline="0" dirty="0"/>
              <a:t> year epidemiology student. I have been using R for many years and informally teaching an R seminar for several semesters. </a:t>
            </a:r>
            <a:r>
              <a:rPr lang="en-US" baseline="0" dirty="0" err="1"/>
              <a:t>Xiaojuan</a:t>
            </a:r>
            <a:r>
              <a:rPr lang="en-US" baseline="0" dirty="0"/>
              <a:t> and Alan are at a conference and couldn’t be here today because of a conference. Mike is also helping out a lot with the class, thanks Mike! </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5</a:t>
            </a:fld>
            <a:endParaRPr lang="en-US"/>
          </a:p>
        </p:txBody>
      </p:sp>
    </p:spTree>
    <p:extLst>
      <p:ext uri="{BB962C8B-B14F-4D97-AF65-F5344CB8AC3E}">
        <p14:creationId xmlns:p14="http://schemas.microsoft.com/office/powerpoint/2010/main" val="387865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is designed for people who already</a:t>
            </a:r>
            <a:r>
              <a:rPr lang="en-US" baseline="0" dirty="0"/>
              <a:t> know how to use a statistical programming language, likely SAS. Because of this, we will use a practical approach. We’ll use the method that all of use essentially rely on for learning new things about R ourselves: find and example of what we want to do, get it working, figure out how to make it do what we want, understand how it works, and finally apply it in other places. We want the course to be useful but not full of busywork. We’ll divide the course into two: a first part covering the core of R and a second part just covering special topics. There are R resources listed on the syllabus. Feel free to work with others, but don’t just copy the final working code and end there. One of the cool things about R is that it is an open, collaborative language!</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6</a:t>
            </a:fld>
            <a:endParaRPr lang="en-US"/>
          </a:p>
        </p:txBody>
      </p:sp>
    </p:spTree>
    <p:extLst>
      <p:ext uri="{BB962C8B-B14F-4D97-AF65-F5344CB8AC3E}">
        <p14:creationId xmlns:p14="http://schemas.microsoft.com/office/powerpoint/2010/main" val="70750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is designed for people who already</a:t>
            </a:r>
            <a:r>
              <a:rPr lang="en-US" baseline="0" dirty="0"/>
              <a:t> know how to use a statistical programming language, likely SAS. Because of this, we will use a practical approach. We’ll use the method that all of use essentially rely on for learning new things about R ourselves: find and example of what we want to do, get it working, figure out how to make it do what we want, understand how it works, and finally apply it in other places. We want the course to be useful but not full of busywork. We’ll divide the course into two: a first part covering the core of R and a second part just covering special topics. There are R resources listed on the syllabus. Feel free to work with others, but don’t just copy the final working code and end there. One of the cool things about R is that it is an open, collaborative language!</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7</a:t>
            </a:fld>
            <a:endParaRPr lang="en-US"/>
          </a:p>
        </p:txBody>
      </p:sp>
    </p:spTree>
    <p:extLst>
      <p:ext uri="{BB962C8B-B14F-4D97-AF65-F5344CB8AC3E}">
        <p14:creationId xmlns:p14="http://schemas.microsoft.com/office/powerpoint/2010/main" val="32838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self-explanatory here. Unfortunately a bit wordy.</a:t>
            </a:r>
          </a:p>
        </p:txBody>
      </p:sp>
      <p:sp>
        <p:nvSpPr>
          <p:cNvPr id="4" name="Slide Number Placeholder 3"/>
          <p:cNvSpPr>
            <a:spLocks noGrp="1"/>
          </p:cNvSpPr>
          <p:nvPr>
            <p:ph type="sldNum" sz="quarter" idx="10"/>
          </p:nvPr>
        </p:nvSpPr>
        <p:spPr/>
        <p:txBody>
          <a:bodyPr/>
          <a:lstStyle/>
          <a:p>
            <a:fld id="{B6D6D1E9-2532-4467-8ACE-126D901D0EBC}" type="slidenum">
              <a:rPr lang="en-US" smtClean="0"/>
              <a:t>8</a:t>
            </a:fld>
            <a:endParaRPr lang="en-US"/>
          </a:p>
        </p:txBody>
      </p:sp>
    </p:spTree>
    <p:extLst>
      <p:ext uri="{BB962C8B-B14F-4D97-AF65-F5344CB8AC3E}">
        <p14:creationId xmlns:p14="http://schemas.microsoft.com/office/powerpoint/2010/main" val="117549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9929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self-explanatory here. Unfortunately a bit wordy.</a:t>
            </a:r>
          </a:p>
        </p:txBody>
      </p:sp>
      <p:sp>
        <p:nvSpPr>
          <p:cNvPr id="4" name="Slide Number Placeholder 3"/>
          <p:cNvSpPr>
            <a:spLocks noGrp="1"/>
          </p:cNvSpPr>
          <p:nvPr>
            <p:ph type="sldNum" sz="quarter" idx="10"/>
          </p:nvPr>
        </p:nvSpPr>
        <p:spPr/>
        <p:txBody>
          <a:bodyPr/>
          <a:lstStyle/>
          <a:p>
            <a:fld id="{B6D6D1E9-2532-4467-8ACE-126D901D0EBC}" type="slidenum">
              <a:rPr lang="en-US" smtClean="0"/>
              <a:t>10</a:t>
            </a:fld>
            <a:endParaRPr lang="en-US"/>
          </a:p>
        </p:txBody>
      </p:sp>
    </p:spTree>
    <p:extLst>
      <p:ext uri="{BB962C8B-B14F-4D97-AF65-F5344CB8AC3E}">
        <p14:creationId xmlns:p14="http://schemas.microsoft.com/office/powerpoint/2010/main" val="223849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80BBD3-AB49-4C23-A68E-CB55BF210026}"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17571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80BBD3-AB49-4C23-A68E-CB55BF210026}"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107495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80BBD3-AB49-4C23-A68E-CB55BF210026}"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316234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80BBD3-AB49-4C23-A68E-CB55BF210026}"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309702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80BBD3-AB49-4C23-A68E-CB55BF210026}"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201333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80BBD3-AB49-4C23-A68E-CB55BF210026}"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202913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80BBD3-AB49-4C23-A68E-CB55BF210026}" type="datetimeFigureOut">
              <a:rPr lang="en-US" smtClean="0"/>
              <a:t>8/21/2018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199357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80BBD3-AB49-4C23-A68E-CB55BF210026}" type="datetimeFigureOut">
              <a:rPr lang="en-US" smtClean="0"/>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7527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0BBD3-AB49-4C23-A68E-CB55BF210026}" type="datetimeFigureOut">
              <a:rPr lang="en-US" smtClean="0"/>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261144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80BBD3-AB49-4C23-A68E-CB55BF210026}"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81575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80BBD3-AB49-4C23-A68E-CB55BF210026}"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296957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80BBD3-AB49-4C23-A68E-CB55BF210026}" type="datetimeFigureOut">
              <a:rPr lang="en-US" smtClean="0"/>
              <a:t>8/21/2018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EFC24E-2B8C-46BB-B8A0-3208C20DC886}" type="slidenum">
              <a:rPr lang="en-US" smtClean="0"/>
              <a:t>‹#›</a:t>
            </a:fld>
            <a:endParaRPr lang="en-US"/>
          </a:p>
        </p:txBody>
      </p:sp>
    </p:spTree>
    <p:extLst>
      <p:ext uri="{BB962C8B-B14F-4D97-AF65-F5344CB8AC3E}">
        <p14:creationId xmlns:p14="http://schemas.microsoft.com/office/powerpoint/2010/main" val="105530649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learnr.web.unc.edu/"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blog.rstudio.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south.unc.edu/2018/08/20/silent-sam/" TargetMode="External"/><Relationship Id="rId3" Type="http://schemas.openxmlformats.org/officeDocument/2006/relationships/image" Target="../media/image6.png"/><Relationship Id="rId7" Type="http://schemas.openxmlformats.org/officeDocument/2006/relationships/hyperlink" Target="https://history.unc.edu/silentsa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oo.gl/w7w1Hr" TargetMode="External"/><Relationship Id="rId5" Type="http://schemas.openxmlformats.org/officeDocument/2006/relationships/hyperlink" Target="https://exhibits.lib.unc.edu/exhibits/show/silent-sam/about" TargetMode="External"/><Relationship Id="rId4" Type="http://schemas.openxmlformats.org/officeDocument/2006/relationships/image" Target="../media/image7.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studio.com/online-learning/#R" TargetMode="External"/><Relationship Id="rId2" Type="http://schemas.openxmlformats.org/officeDocument/2006/relationships/hyperlink" Target="https://www.rstudio.com/resources/webinars/rstudio-essentials-webinar-series-part-1/" TargetMode="External"/><Relationship Id="rId1" Type="http://schemas.openxmlformats.org/officeDocument/2006/relationships/slideLayout" Target="../slideLayouts/slideLayout2.xml"/><Relationship Id="rId5" Type="http://schemas.openxmlformats.org/officeDocument/2006/relationships/hyperlink" Target="https://channel9.msdn.com/Forums/Coffeehouse/106446-What-makes-a-good-IDE" TargetMode="External"/><Relationship Id="rId4" Type="http://schemas.openxmlformats.org/officeDocument/2006/relationships/hyperlink" Target="http://programmers.stackexchange.com/questions/102018/what-features-of-an-ide-would-make-it-more-useful-than-a-general-purpose-edito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adv-r.had.co.nz/Style.html" TargetMode="External"/><Relationship Id="rId2" Type="http://schemas.openxmlformats.org/officeDocument/2006/relationships/hyperlink" Target="https://support.rstudio.com/hc/en-us/articles/200711853-Keyboard-Shortcuts" TargetMode="External"/><Relationship Id="rId1" Type="http://schemas.openxmlformats.org/officeDocument/2006/relationships/slideLayout" Target="../slideLayouts/slideLayout2.xml"/><Relationship Id="rId4" Type="http://schemas.openxmlformats.org/officeDocument/2006/relationships/hyperlink" Target="https://google.github.io/styleguide/Rguide.x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learnr.web.unc.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724" y="1662799"/>
            <a:ext cx="6858000" cy="2387600"/>
          </a:xfrm>
        </p:spPr>
        <p:txBody>
          <a:bodyPr>
            <a:normAutofit fontScale="90000"/>
          </a:bodyPr>
          <a:lstStyle/>
          <a:p>
            <a:br>
              <a:rPr lang="en-US" dirty="0"/>
            </a:br>
            <a:br>
              <a:rPr lang="en-US" dirty="0"/>
            </a:br>
            <a:r>
              <a:rPr lang="en-US" dirty="0"/>
              <a:t>For Epidemiologists</a:t>
            </a:r>
            <a:br>
              <a:rPr lang="en-US" dirty="0"/>
            </a:br>
            <a:endParaRPr lang="en-US" dirty="0"/>
          </a:p>
        </p:txBody>
      </p:sp>
      <p:sp>
        <p:nvSpPr>
          <p:cNvPr id="3" name="Subtitle 2"/>
          <p:cNvSpPr>
            <a:spLocks noGrp="1"/>
          </p:cNvSpPr>
          <p:nvPr>
            <p:ph type="subTitle" idx="1"/>
          </p:nvPr>
        </p:nvSpPr>
        <p:spPr>
          <a:xfrm>
            <a:off x="1206375" y="4498330"/>
            <a:ext cx="6858000" cy="2117683"/>
          </a:xfrm>
        </p:spPr>
        <p:txBody>
          <a:bodyPr>
            <a:normAutofit fontScale="85000" lnSpcReduction="20000"/>
          </a:bodyPr>
          <a:lstStyle/>
          <a:p>
            <a:pPr>
              <a:lnSpc>
                <a:spcPct val="110000"/>
              </a:lnSpc>
            </a:pPr>
            <a:r>
              <a:rPr lang="en-US" dirty="0"/>
              <a:t>Mike Fliss</a:t>
            </a:r>
            <a:br>
              <a:rPr lang="en-US" dirty="0"/>
            </a:br>
            <a:r>
              <a:rPr lang="en-US" dirty="0"/>
              <a:t>Sara </a:t>
            </a:r>
            <a:r>
              <a:rPr lang="en-US" dirty="0" err="1"/>
              <a:t>Levintow</a:t>
            </a:r>
            <a:br>
              <a:rPr lang="en-US" dirty="0"/>
            </a:br>
            <a:r>
              <a:rPr lang="en-US" dirty="0"/>
              <a:t>Nick Brazeau</a:t>
            </a:r>
          </a:p>
          <a:p>
            <a:endParaRPr lang="en-US" dirty="0"/>
          </a:p>
          <a:p>
            <a:r>
              <a:rPr lang="en-US" dirty="0"/>
              <a:t>MW 10:10-11:25am </a:t>
            </a:r>
          </a:p>
          <a:p>
            <a:r>
              <a:rPr lang="en-US" dirty="0" err="1"/>
              <a:t>McGavran</a:t>
            </a:r>
            <a:r>
              <a:rPr lang="en-US" dirty="0"/>
              <a:t>-Greenberg 1303.</a:t>
            </a:r>
          </a:p>
          <a:p>
            <a:r>
              <a:rPr lang="en-US" dirty="0"/>
              <a:t>Fall 2018</a:t>
            </a:r>
          </a:p>
          <a:p>
            <a:r>
              <a:rPr lang="en-US" dirty="0">
                <a:hlinkClick r:id="rId3"/>
              </a:rPr>
              <a:t>learnr.web.unc.edu</a:t>
            </a:r>
            <a:endParaRPr lang="en-US" dirty="0"/>
          </a:p>
          <a:p>
            <a:endParaRPr lang="en-US" dirty="0"/>
          </a:p>
        </p:txBody>
      </p:sp>
      <p:pic>
        <p:nvPicPr>
          <p:cNvPr id="1026" name="Picture 2" descr="https://www.r-project.org/R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977" y="1931040"/>
            <a:ext cx="1119494" cy="8676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volution-computing.typepad.com/.a/6a010534b1db25970b010536f8cdde970b-50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4" y="4675240"/>
            <a:ext cx="2322021" cy="2117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gjabel.files.wordpress.com/2014/03/cfplot_reg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0568" y="59170"/>
            <a:ext cx="2141758" cy="21417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anuals.bioinformatics.ucr.edu/_/rsrc/1356371793150/home/programming-in-r/rstudi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915" y="4800236"/>
            <a:ext cx="2392651" cy="19926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stack.imgur.com/5LV7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429" y="198791"/>
            <a:ext cx="2254956" cy="150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0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Responsibilities and Expectations</a:t>
            </a:r>
          </a:p>
        </p:txBody>
      </p:sp>
      <p:sp>
        <p:nvSpPr>
          <p:cNvPr id="3" name="Content Placeholder 2"/>
          <p:cNvSpPr>
            <a:spLocks noGrp="1"/>
          </p:cNvSpPr>
          <p:nvPr>
            <p:ph idx="1"/>
          </p:nvPr>
        </p:nvSpPr>
        <p:spPr/>
        <p:txBody>
          <a:bodyPr/>
          <a:lstStyle/>
          <a:p>
            <a:r>
              <a:rPr lang="en-US" b="1" dirty="0"/>
              <a:t>Outside Learning – </a:t>
            </a:r>
            <a:r>
              <a:rPr lang="en-US" dirty="0"/>
              <a:t>if you have time for immersion!</a:t>
            </a:r>
          </a:p>
          <a:p>
            <a:pPr lvl="1"/>
            <a:r>
              <a:rPr lang="en-US" b="1" dirty="0" err="1"/>
              <a:t>Datacamp</a:t>
            </a:r>
            <a:r>
              <a:rPr lang="en-US" b="1" dirty="0"/>
              <a:t>: </a:t>
            </a:r>
            <a:r>
              <a:rPr lang="en-US" dirty="0"/>
              <a:t>Got the class an upgraded education account to all the tutorials on </a:t>
            </a:r>
            <a:r>
              <a:rPr lang="en-US" dirty="0" err="1"/>
              <a:t>DataCamp</a:t>
            </a:r>
            <a:r>
              <a:rPr lang="en-US" dirty="0"/>
              <a:t> – invites to come through the class roster. </a:t>
            </a:r>
          </a:p>
          <a:p>
            <a:pPr lvl="1"/>
            <a:endParaRPr lang="en-US" dirty="0"/>
          </a:p>
          <a:p>
            <a:pPr lvl="1"/>
            <a:r>
              <a:rPr lang="en-US" b="1" dirty="0"/>
              <a:t>Outside Reading</a:t>
            </a:r>
            <a:r>
              <a:rPr lang="en-US" dirty="0"/>
              <a:t>: Lots of good, free books (or pay to get paper copies). </a:t>
            </a:r>
            <a:r>
              <a:rPr lang="en-US" u="sng" dirty="0"/>
              <a:t>R for Data Science </a:t>
            </a:r>
            <a:r>
              <a:rPr lang="en-US" dirty="0"/>
              <a:t>is a great introduction, and </a:t>
            </a:r>
            <a:r>
              <a:rPr lang="en-US" u="sng" dirty="0"/>
              <a:t>Advanced R </a:t>
            </a:r>
            <a:r>
              <a:rPr lang="en-US" dirty="0"/>
              <a:t>is excellent for serious under-the-hood and “why does that work” stuff.</a:t>
            </a:r>
          </a:p>
          <a:p>
            <a:pPr lvl="1"/>
            <a:endParaRPr lang="en-US" dirty="0"/>
          </a:p>
          <a:p>
            <a:pPr lvl="1"/>
            <a:r>
              <a:rPr lang="en-US" b="1" dirty="0"/>
              <a:t>Subscribe</a:t>
            </a:r>
            <a:r>
              <a:rPr lang="en-US" dirty="0"/>
              <a:t> to key blogs, the </a:t>
            </a:r>
            <a:r>
              <a:rPr lang="en-US" dirty="0" err="1">
                <a:hlinkClick r:id="rId3"/>
              </a:rPr>
              <a:t>Rstudio</a:t>
            </a:r>
            <a:r>
              <a:rPr lang="en-US" dirty="0">
                <a:hlinkClick r:id="rId3"/>
              </a:rPr>
              <a:t> blog </a:t>
            </a:r>
            <a:r>
              <a:rPr lang="en-US" dirty="0"/>
              <a:t>or the GitHub repositories of your favorite packages. </a:t>
            </a:r>
          </a:p>
          <a:p>
            <a:pPr lvl="1"/>
            <a:endParaRPr lang="en-US" dirty="0"/>
          </a:p>
          <a:p>
            <a:pPr lvl="1"/>
            <a:r>
              <a:rPr lang="en-US" dirty="0"/>
              <a:t>Like learning a new language </a:t>
            </a:r>
            <a:r>
              <a:rPr lang="en-US" b="1" dirty="0"/>
              <a:t>try to “speak” it </a:t>
            </a:r>
            <a:r>
              <a:rPr lang="en-US" dirty="0"/>
              <a:t>= </a:t>
            </a:r>
            <a:r>
              <a:rPr lang="en-US" b="1" dirty="0"/>
              <a:t>code something most days </a:t>
            </a:r>
            <a:r>
              <a:rPr lang="en-US" dirty="0"/>
              <a:t>to keep the learning going. R is a different modality than you might be used to (functional programming, etc.). </a:t>
            </a:r>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33675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7450-754B-483F-AF46-FF918D14EDC9}"/>
              </a:ext>
            </a:extLst>
          </p:cNvPr>
          <p:cNvSpPr>
            <a:spLocks noGrp="1"/>
          </p:cNvSpPr>
          <p:nvPr>
            <p:ph type="title"/>
          </p:nvPr>
        </p:nvSpPr>
        <p:spPr/>
        <p:txBody>
          <a:bodyPr/>
          <a:lstStyle/>
          <a:p>
            <a:r>
              <a:rPr lang="en-US" b="1" dirty="0"/>
              <a:t>Let’s Talk R!</a:t>
            </a:r>
          </a:p>
        </p:txBody>
      </p:sp>
      <p:sp>
        <p:nvSpPr>
          <p:cNvPr id="3" name="Content Placeholder 2">
            <a:extLst>
              <a:ext uri="{FF2B5EF4-FFF2-40B4-BE49-F238E27FC236}">
                <a16:creationId xmlns:a16="http://schemas.microsoft.com/office/drawing/2014/main" id="{53072877-3603-4D17-8E33-68A4B694CCCA}"/>
              </a:ext>
            </a:extLst>
          </p:cNvPr>
          <p:cNvSpPr>
            <a:spLocks noGrp="1"/>
          </p:cNvSpPr>
          <p:nvPr>
            <p:ph idx="1"/>
          </p:nvPr>
        </p:nvSpPr>
        <p:spPr/>
        <p:txBody>
          <a:bodyPr/>
          <a:lstStyle/>
          <a:p>
            <a:r>
              <a:rPr lang="en-US" dirty="0"/>
              <a:t>Open source programming language and software environment for statistical computing and graphics</a:t>
            </a:r>
          </a:p>
          <a:p>
            <a:endParaRPr lang="en-US" dirty="0"/>
          </a:p>
          <a:p>
            <a:r>
              <a:rPr lang="en-US" dirty="0"/>
              <a:t>Created by </a:t>
            </a:r>
            <a:r>
              <a:rPr lang="en-US" b="1" dirty="0"/>
              <a:t>R</a:t>
            </a:r>
            <a:r>
              <a:rPr lang="en-US" dirty="0"/>
              <a:t>oss Ihaka and </a:t>
            </a:r>
            <a:r>
              <a:rPr lang="en-US" b="1" dirty="0"/>
              <a:t>R</a:t>
            </a:r>
            <a:r>
              <a:rPr lang="en-US" dirty="0"/>
              <a:t>obert Gentleman (University of Auckland, New Zealand)</a:t>
            </a:r>
          </a:p>
          <a:p>
            <a:endParaRPr lang="en-US" dirty="0"/>
          </a:p>
          <a:p>
            <a:r>
              <a:rPr lang="en-US" dirty="0"/>
              <a:t>Currently supported by the R Foundation for Statistical Computing (Vienna, Austria)</a:t>
            </a:r>
          </a:p>
          <a:p>
            <a:endParaRPr lang="en-US" dirty="0"/>
          </a:p>
          <a:p>
            <a:r>
              <a:rPr lang="en-US" dirty="0"/>
              <a:t>More info on the history of R at https://www.R-project.org/</a:t>
            </a:r>
          </a:p>
        </p:txBody>
      </p:sp>
    </p:spTree>
    <p:extLst>
      <p:ext uri="{BB962C8B-B14F-4D97-AF65-F5344CB8AC3E}">
        <p14:creationId xmlns:p14="http://schemas.microsoft.com/office/powerpoint/2010/main" val="1574934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Popularity of</a:t>
            </a:r>
          </a:p>
        </p:txBody>
      </p:sp>
      <p:pic>
        <p:nvPicPr>
          <p:cNvPr id="2050" name="Picture 2" descr="https://lh3.googleusercontent.com/NYx4azMhQ2nqTuEf7ND8gzL1iPZ6_aQYXDtAQejvwzZebyd2wZe39XrQT_tVreY2imu4CYBfXf7UlcWJ_t3jVzHokFiiry6oAEuMxXkq6CT65k-Ylz2UN83IIYRjXeEK14iYd20n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101056"/>
            <a:ext cx="7620000" cy="3800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373" y="603144"/>
            <a:ext cx="1096161" cy="849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187A5C4-1605-44F4-8EFF-ED295BA6A934}"/>
              </a:ext>
            </a:extLst>
          </p:cNvPr>
          <p:cNvSpPr/>
          <p:nvPr/>
        </p:nvSpPr>
        <p:spPr>
          <a:xfrm>
            <a:off x="6130413" y="65044"/>
            <a:ext cx="3013588" cy="600164"/>
          </a:xfrm>
          <a:prstGeom prst="rect">
            <a:avLst/>
          </a:prstGeom>
        </p:spPr>
        <p:txBody>
          <a:bodyPr wrap="square">
            <a:spAutoFit/>
          </a:bodyPr>
          <a:lstStyle/>
          <a:p>
            <a:r>
              <a:rPr lang="en-US" sz="1100" dirty="0">
                <a:solidFill>
                  <a:srgbClr val="000000"/>
                </a:solidFill>
                <a:latin typeface="Calibri" panose="020F0502020204030204" pitchFamily="34" charset="0"/>
              </a:rPr>
              <a:t>From “The Popularity of Data Science Software”</a:t>
            </a:r>
          </a:p>
          <a:p>
            <a:r>
              <a:rPr lang="en-US" sz="1100" dirty="0">
                <a:solidFill>
                  <a:srgbClr val="000000"/>
                </a:solidFill>
                <a:latin typeface="Calibri" panose="020F0502020204030204" pitchFamily="34" charset="0"/>
              </a:rPr>
              <a:t>By Robert A. </a:t>
            </a:r>
            <a:r>
              <a:rPr lang="en-US" sz="1100" dirty="0" err="1">
                <a:solidFill>
                  <a:srgbClr val="000000"/>
                </a:solidFill>
                <a:latin typeface="Calibri" panose="020F0502020204030204" pitchFamily="34" charset="0"/>
              </a:rPr>
              <a:t>Muenchen</a:t>
            </a:r>
            <a:endParaRPr lang="en-US" sz="1100" dirty="0">
              <a:solidFill>
                <a:srgbClr val="000000"/>
              </a:solidFill>
              <a:latin typeface="Calibri" panose="020F0502020204030204" pitchFamily="34" charset="0"/>
            </a:endParaRPr>
          </a:p>
          <a:p>
            <a:r>
              <a:rPr lang="en-US" sz="1100" dirty="0">
                <a:solidFill>
                  <a:srgbClr val="0563C2"/>
                </a:solidFill>
                <a:latin typeface="Calibri" panose="020F0502020204030204" pitchFamily="34" charset="0"/>
              </a:rPr>
              <a:t>http://r4stats.com/articles/popularity/</a:t>
            </a:r>
            <a:endParaRPr lang="en-US" sz="1100" dirty="0"/>
          </a:p>
        </p:txBody>
      </p:sp>
    </p:spTree>
    <p:extLst>
      <p:ext uri="{BB962C8B-B14F-4D97-AF65-F5344CB8AC3E}">
        <p14:creationId xmlns:p14="http://schemas.microsoft.com/office/powerpoint/2010/main" val="231586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Growth of             esources</a:t>
            </a:r>
          </a:p>
        </p:txBody>
      </p:sp>
      <p:pic>
        <p:nvPicPr>
          <p:cNvPr id="4" name="Picture 2" descr="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3362" y="630441"/>
            <a:ext cx="683380" cy="5296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1.wp.com/r4stats.com/wp-content/uploads/2017/02/Fig-1c-R-v-SAS-2017-02-18.png?resize=640%2C397">
            <a:extLst>
              <a:ext uri="{FF2B5EF4-FFF2-40B4-BE49-F238E27FC236}">
                <a16:creationId xmlns:a16="http://schemas.microsoft.com/office/drawing/2014/main" id="{8BA0C0C1-81F6-4C7D-AA81-24F2B6FCE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22" y="1425376"/>
            <a:ext cx="7298954" cy="45276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46B1BE-2B69-4614-856D-F80C10B30C97}"/>
              </a:ext>
            </a:extLst>
          </p:cNvPr>
          <p:cNvSpPr txBox="1"/>
          <p:nvPr/>
        </p:nvSpPr>
        <p:spPr>
          <a:xfrm>
            <a:off x="2317954" y="6218324"/>
            <a:ext cx="4508089" cy="461665"/>
          </a:xfrm>
          <a:prstGeom prst="rect">
            <a:avLst/>
          </a:prstGeom>
          <a:noFill/>
        </p:spPr>
        <p:txBody>
          <a:bodyPr wrap="square" rtlCol="0">
            <a:spAutoFit/>
          </a:bodyPr>
          <a:lstStyle/>
          <a:p>
            <a:r>
              <a:rPr lang="en-US" sz="2400" dirty="0"/>
              <a:t>R jobs surpassed SAS jobs in 2016</a:t>
            </a:r>
          </a:p>
        </p:txBody>
      </p:sp>
      <p:sp>
        <p:nvSpPr>
          <p:cNvPr id="6" name="Rectangle 5">
            <a:extLst>
              <a:ext uri="{FF2B5EF4-FFF2-40B4-BE49-F238E27FC236}">
                <a16:creationId xmlns:a16="http://schemas.microsoft.com/office/drawing/2014/main" id="{1BA4812C-E09C-43DE-8AFA-3354BD115936}"/>
              </a:ext>
            </a:extLst>
          </p:cNvPr>
          <p:cNvSpPr/>
          <p:nvPr/>
        </p:nvSpPr>
        <p:spPr>
          <a:xfrm>
            <a:off x="6011065" y="65044"/>
            <a:ext cx="3279059" cy="600164"/>
          </a:xfrm>
          <a:prstGeom prst="rect">
            <a:avLst/>
          </a:prstGeom>
        </p:spPr>
        <p:txBody>
          <a:bodyPr wrap="square">
            <a:spAutoFit/>
          </a:bodyPr>
          <a:lstStyle/>
          <a:p>
            <a:r>
              <a:rPr lang="en-US" sz="1100" dirty="0">
                <a:solidFill>
                  <a:srgbClr val="000000"/>
                </a:solidFill>
                <a:latin typeface="Calibri" panose="020F0502020204030204" pitchFamily="34" charset="0"/>
              </a:rPr>
              <a:t>From “The Popularity of Data Science Software”</a:t>
            </a:r>
          </a:p>
          <a:p>
            <a:r>
              <a:rPr lang="en-US" sz="1100" dirty="0">
                <a:solidFill>
                  <a:srgbClr val="000000"/>
                </a:solidFill>
                <a:latin typeface="Calibri" panose="020F0502020204030204" pitchFamily="34" charset="0"/>
              </a:rPr>
              <a:t>By Robert A. </a:t>
            </a:r>
            <a:r>
              <a:rPr lang="en-US" sz="1100" dirty="0" err="1">
                <a:solidFill>
                  <a:srgbClr val="000000"/>
                </a:solidFill>
                <a:latin typeface="Calibri" panose="020F0502020204030204" pitchFamily="34" charset="0"/>
              </a:rPr>
              <a:t>Muenchen</a:t>
            </a:r>
            <a:endParaRPr lang="en-US" sz="1100" dirty="0">
              <a:solidFill>
                <a:srgbClr val="000000"/>
              </a:solidFill>
              <a:latin typeface="Calibri" panose="020F0502020204030204" pitchFamily="34" charset="0"/>
            </a:endParaRPr>
          </a:p>
          <a:p>
            <a:r>
              <a:rPr lang="en-US" sz="1100" dirty="0">
                <a:solidFill>
                  <a:srgbClr val="0563C2"/>
                </a:solidFill>
                <a:latin typeface="Calibri" panose="020F0502020204030204" pitchFamily="34" charset="0"/>
              </a:rPr>
              <a:t>http://r4stats.com/articles/popularity/</a:t>
            </a:r>
            <a:endParaRPr lang="en-US" sz="1100" dirty="0"/>
          </a:p>
        </p:txBody>
      </p:sp>
    </p:spTree>
    <p:extLst>
      <p:ext uri="{BB962C8B-B14F-4D97-AF65-F5344CB8AC3E}">
        <p14:creationId xmlns:p14="http://schemas.microsoft.com/office/powerpoint/2010/main" val="342252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Growth of             esources</a:t>
            </a:r>
          </a:p>
        </p:txBody>
      </p:sp>
      <p:pic>
        <p:nvPicPr>
          <p:cNvPr id="4" name="Picture 2" descr="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3362" y="630441"/>
            <a:ext cx="683380" cy="5296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46B1BE-2B69-4614-856D-F80C10B30C97}"/>
              </a:ext>
            </a:extLst>
          </p:cNvPr>
          <p:cNvSpPr txBox="1"/>
          <p:nvPr/>
        </p:nvSpPr>
        <p:spPr>
          <a:xfrm>
            <a:off x="5149645" y="3000571"/>
            <a:ext cx="3158614" cy="1569660"/>
          </a:xfrm>
          <a:prstGeom prst="rect">
            <a:avLst/>
          </a:prstGeom>
          <a:noFill/>
        </p:spPr>
        <p:txBody>
          <a:bodyPr wrap="square" rtlCol="0">
            <a:spAutoFit/>
          </a:bodyPr>
          <a:lstStyle/>
          <a:p>
            <a:r>
              <a:rPr lang="en-US" sz="2400" dirty="0"/>
              <a:t>R surpassed SAS in scholarly article citations in 2015, continuing the trend. </a:t>
            </a:r>
          </a:p>
        </p:txBody>
      </p:sp>
      <p:pic>
        <p:nvPicPr>
          <p:cNvPr id="2050" name="Picture 2" descr="Figure 2c. Change in the number of scholarly articles using each software in the most recent two complete years (2013 to 2014). Packages shown in red are &quot;hot&quot; and growing, while those shown in blue are &quot;cooling down&quot; or declining.">
            <a:extLst>
              <a:ext uri="{FF2B5EF4-FFF2-40B4-BE49-F238E27FC236}">
                <a16:creationId xmlns:a16="http://schemas.microsoft.com/office/drawing/2014/main" id="{63A49257-AE97-4232-86AC-86D5A8C4C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69" y="1346718"/>
            <a:ext cx="4396531" cy="54126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FA265A1-FEAF-4E5C-862E-804819D502F9}"/>
              </a:ext>
            </a:extLst>
          </p:cNvPr>
          <p:cNvSpPr/>
          <p:nvPr/>
        </p:nvSpPr>
        <p:spPr>
          <a:xfrm>
            <a:off x="5589639" y="6001498"/>
            <a:ext cx="3279059" cy="600164"/>
          </a:xfrm>
          <a:prstGeom prst="rect">
            <a:avLst/>
          </a:prstGeom>
        </p:spPr>
        <p:txBody>
          <a:bodyPr wrap="square">
            <a:spAutoFit/>
          </a:bodyPr>
          <a:lstStyle/>
          <a:p>
            <a:r>
              <a:rPr lang="en-US" sz="1100" dirty="0">
                <a:solidFill>
                  <a:srgbClr val="000000"/>
                </a:solidFill>
                <a:latin typeface="Calibri" panose="020F0502020204030204" pitchFamily="34" charset="0"/>
              </a:rPr>
              <a:t>From “The Popularity of Data Science Software”</a:t>
            </a:r>
          </a:p>
          <a:p>
            <a:r>
              <a:rPr lang="en-US" sz="1100" dirty="0">
                <a:solidFill>
                  <a:srgbClr val="000000"/>
                </a:solidFill>
                <a:latin typeface="Calibri" panose="020F0502020204030204" pitchFamily="34" charset="0"/>
              </a:rPr>
              <a:t>By Robert A. </a:t>
            </a:r>
            <a:r>
              <a:rPr lang="en-US" sz="1100" dirty="0" err="1">
                <a:solidFill>
                  <a:srgbClr val="000000"/>
                </a:solidFill>
                <a:latin typeface="Calibri" panose="020F0502020204030204" pitchFamily="34" charset="0"/>
              </a:rPr>
              <a:t>Muenchen</a:t>
            </a:r>
            <a:endParaRPr lang="en-US" sz="1100" dirty="0">
              <a:solidFill>
                <a:srgbClr val="000000"/>
              </a:solidFill>
              <a:latin typeface="Calibri" panose="020F0502020204030204" pitchFamily="34" charset="0"/>
            </a:endParaRPr>
          </a:p>
          <a:p>
            <a:r>
              <a:rPr lang="en-US" sz="1100" dirty="0">
                <a:solidFill>
                  <a:srgbClr val="0563C2"/>
                </a:solidFill>
                <a:latin typeface="Calibri" panose="020F0502020204030204" pitchFamily="34" charset="0"/>
              </a:rPr>
              <a:t>http://r4stats.com/articles/popularity/</a:t>
            </a:r>
            <a:endParaRPr lang="en-US" sz="1100" dirty="0"/>
          </a:p>
        </p:txBody>
      </p:sp>
    </p:spTree>
    <p:extLst>
      <p:ext uri="{BB962C8B-B14F-4D97-AF65-F5344CB8AC3E}">
        <p14:creationId xmlns:p14="http://schemas.microsoft.com/office/powerpoint/2010/main" val="172835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Growth of             esources</a:t>
            </a:r>
          </a:p>
        </p:txBody>
      </p:sp>
      <p:pic>
        <p:nvPicPr>
          <p:cNvPr id="3074" name="Picture 2" descr="https://lh6.googleusercontent.com/dXkHnnEipaJrSzMIs3W10kFsQOsyRKHsI_iICKxbtpaUnX-1M12xvPZ2asglsHYMXUdInEqrvIbC3u_dCTIzKUjsLV2iHe3Q42VzYLLnrQD9-XXDiqJ7jgKWz1sTO7Lje4du4P8m9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559" y="1677054"/>
            <a:ext cx="6825758" cy="45505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362" y="630441"/>
            <a:ext cx="683380" cy="52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49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 Important features: </a:t>
            </a:r>
          </a:p>
        </p:txBody>
      </p:sp>
      <p:sp>
        <p:nvSpPr>
          <p:cNvPr id="3" name="Content Placeholder 2"/>
          <p:cNvSpPr>
            <a:spLocks noGrp="1"/>
          </p:cNvSpPr>
          <p:nvPr>
            <p:ph idx="1"/>
          </p:nvPr>
        </p:nvSpPr>
        <p:spPr/>
        <p:txBody>
          <a:bodyPr>
            <a:noAutofit/>
          </a:bodyPr>
          <a:lstStyle/>
          <a:p>
            <a:r>
              <a:rPr lang="en-US" i="1" dirty="0"/>
              <a:t>Free</a:t>
            </a:r>
            <a:r>
              <a:rPr lang="en-US" dirty="0"/>
              <a:t>: costs nothing, runs anywhere, modify anything you want</a:t>
            </a:r>
          </a:p>
          <a:p>
            <a:r>
              <a:rPr lang="en-US" i="1" dirty="0"/>
              <a:t>Popular</a:t>
            </a:r>
            <a:r>
              <a:rPr lang="en-US" dirty="0"/>
              <a:t>: across disciplines, increasing prominence in epidemiology •</a:t>
            </a:r>
          </a:p>
          <a:p>
            <a:r>
              <a:rPr lang="en-US" i="1" dirty="0"/>
              <a:t>Powerful</a:t>
            </a:r>
            <a:r>
              <a:rPr lang="en-US" dirty="0"/>
              <a:t>: do more with less (time, code, heartache)</a:t>
            </a:r>
          </a:p>
          <a:p>
            <a:r>
              <a:rPr lang="en-US" i="1" dirty="0"/>
              <a:t>Efficient</a:t>
            </a:r>
            <a:r>
              <a:rPr lang="en-US" dirty="0"/>
              <a:t>: good for big datasets, simulations, demanding calculations</a:t>
            </a:r>
          </a:p>
          <a:p>
            <a:r>
              <a:rPr lang="en-US" i="1" dirty="0"/>
              <a:t>Flexible</a:t>
            </a:r>
            <a:r>
              <a:rPr lang="en-US" dirty="0"/>
              <a:t>: do many things, in many different ways (error-checking)</a:t>
            </a:r>
          </a:p>
          <a:p>
            <a:r>
              <a:rPr lang="en-US" i="1" dirty="0"/>
              <a:t>Transparent</a:t>
            </a:r>
            <a:r>
              <a:rPr lang="en-US" dirty="0"/>
              <a:t>: you can look at how anything works, code sharing, etc. </a:t>
            </a:r>
          </a:p>
          <a:p>
            <a:r>
              <a:rPr lang="en-US" i="1" dirty="0"/>
              <a:t>Community</a:t>
            </a:r>
            <a:r>
              <a:rPr lang="en-US" dirty="0"/>
              <a:t>: package development, helpful people, fast bug iteration</a:t>
            </a:r>
          </a:p>
          <a:p>
            <a:r>
              <a:rPr lang="en-US" i="1" dirty="0"/>
              <a:t>Higher level thinking</a:t>
            </a:r>
            <a:r>
              <a:rPr lang="en-US" dirty="0"/>
              <a:t>: Avoid SAS “card” thinking. Abstraction and grammars </a:t>
            </a:r>
          </a:p>
          <a:p>
            <a:endParaRPr lang="en-US" dirty="0"/>
          </a:p>
          <a:p>
            <a:pPr marL="0" indent="0">
              <a:buNone/>
            </a:pPr>
            <a:r>
              <a:rPr lang="en-US" dirty="0"/>
              <a:t>And why </a:t>
            </a:r>
            <a:r>
              <a:rPr lang="en-US" b="1" dirty="0" err="1"/>
              <a:t>RStudio</a:t>
            </a:r>
            <a:r>
              <a:rPr lang="en-US" dirty="0"/>
              <a:t>?</a:t>
            </a:r>
          </a:p>
          <a:p>
            <a:r>
              <a:rPr lang="en-US" dirty="0"/>
              <a:t>Short answer: super helpful</a:t>
            </a:r>
          </a:p>
          <a:p>
            <a:r>
              <a:rPr lang="en-US" dirty="0"/>
              <a:t>It also looks similar to the SAS interface you’re probably used to</a:t>
            </a:r>
          </a:p>
        </p:txBody>
      </p:sp>
      <p:pic>
        <p:nvPicPr>
          <p:cNvPr id="5" name="Picture 2" descr="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7641" y="589931"/>
            <a:ext cx="822453" cy="63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653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 of </a:t>
            </a:r>
          </a:p>
        </p:txBody>
      </p:sp>
      <p:sp>
        <p:nvSpPr>
          <p:cNvPr id="3" name="Content Placeholder 2"/>
          <p:cNvSpPr>
            <a:spLocks noGrp="1"/>
          </p:cNvSpPr>
          <p:nvPr>
            <p:ph idx="1"/>
          </p:nvPr>
        </p:nvSpPr>
        <p:spPr/>
        <p:txBody>
          <a:bodyPr/>
          <a:lstStyle/>
          <a:p>
            <a:r>
              <a:rPr lang="en-US" dirty="0"/>
              <a:t>Free: no one to sue! no centralized or official tech support.</a:t>
            </a:r>
          </a:p>
          <a:p>
            <a:r>
              <a:rPr lang="en-US" dirty="0"/>
              <a:t>Popular: not entrenched! Resistance to change.</a:t>
            </a:r>
          </a:p>
          <a:p>
            <a:r>
              <a:rPr lang="en-US" dirty="0"/>
              <a:t>Powerful: can require some different thinking. Obfuscated code.</a:t>
            </a:r>
          </a:p>
          <a:p>
            <a:r>
              <a:rPr lang="en-US" dirty="0"/>
              <a:t>Efficient: thinking and coding efficiently takes work (disk v RAM?)</a:t>
            </a:r>
          </a:p>
          <a:p>
            <a:r>
              <a:rPr lang="en-US" dirty="0"/>
              <a:t>Flexible: you can write rickety / Rube Goldberg code. Try not to.</a:t>
            </a:r>
          </a:p>
          <a:p>
            <a:r>
              <a:rPr lang="en-US" dirty="0"/>
              <a:t>Transparent: sometimes you have to get into the guts. Can be gross.</a:t>
            </a:r>
          </a:p>
          <a:p>
            <a:r>
              <a:rPr lang="en-US" dirty="0"/>
              <a:t>Community: Conflicts – between people, packages, syntax.</a:t>
            </a:r>
          </a:p>
          <a:p>
            <a:r>
              <a:rPr lang="en-US" dirty="0"/>
              <a:t>Higher level, abstracted thinking: is hard! </a:t>
            </a:r>
          </a:p>
          <a:p>
            <a:endParaRPr lang="en-US" dirty="0"/>
          </a:p>
          <a:p>
            <a:pPr marL="0" indent="0">
              <a:buNone/>
            </a:pPr>
            <a:r>
              <a:rPr lang="en-US" b="1" dirty="0"/>
              <a:t>All that… and still VERY much worth it! </a:t>
            </a:r>
          </a:p>
        </p:txBody>
      </p:sp>
      <p:pic>
        <p:nvPicPr>
          <p:cNvPr id="4" name="Picture 2" desc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554" y="603144"/>
            <a:ext cx="1096161" cy="84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3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vs.</a:t>
            </a:r>
          </a:p>
        </p:txBody>
      </p:sp>
      <p:sp>
        <p:nvSpPr>
          <p:cNvPr id="3" name="Content Placeholder 2"/>
          <p:cNvSpPr>
            <a:spLocks noGrp="1"/>
          </p:cNvSpPr>
          <p:nvPr>
            <p:ph idx="1"/>
          </p:nvPr>
        </p:nvSpPr>
        <p:spPr/>
        <p:txBody>
          <a:bodyPr>
            <a:normAutofit/>
          </a:bodyPr>
          <a:lstStyle/>
          <a:p>
            <a:r>
              <a:rPr lang="en-US" dirty="0"/>
              <a:t>No division of your code into PROC/DATA parts</a:t>
            </a:r>
          </a:p>
          <a:p>
            <a:r>
              <a:rPr lang="en-US" dirty="0"/>
              <a:t>No separate macro language; variables, functions do this better</a:t>
            </a:r>
          </a:p>
          <a:p>
            <a:r>
              <a:rPr lang="en-US" dirty="0"/>
              <a:t>“Modern” computer science language: functions, objects, abstraction </a:t>
            </a:r>
          </a:p>
          <a:p>
            <a:r>
              <a:rPr lang="en-US" dirty="0"/>
              <a:t>SAS output is just output. R output is an object, so can be input, too. </a:t>
            </a:r>
          </a:p>
          <a:p>
            <a:r>
              <a:rPr lang="en-US" dirty="0"/>
              <a:t>Graphical data exploration is easier in R, but takes learning</a:t>
            </a:r>
          </a:p>
          <a:p>
            <a:endParaRPr lang="en-US" dirty="0"/>
          </a:p>
          <a:p>
            <a:endParaRPr lang="en-US" dirty="0"/>
          </a:p>
        </p:txBody>
      </p:sp>
      <p:pic>
        <p:nvPicPr>
          <p:cNvPr id="1026" name="Picture 2" desc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565798"/>
            <a:ext cx="1096161" cy="84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9/97/%E0%A6%B8%E0%A7%8D%E0%A6%AF%E0%A6%BE%E0%A6%B8_%E0%A6%B2%E0%A7%8B%E0%A6%97%E0%A7%8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751" y="565798"/>
            <a:ext cx="2137249" cy="92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1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1355" y="934065"/>
            <a:ext cx="5663994" cy="5242898"/>
          </a:xfrm>
        </p:spPr>
        <p:txBody>
          <a:bodyPr>
            <a:normAutofit/>
          </a:bodyPr>
          <a:lstStyle/>
          <a:p>
            <a:pPr marL="0" indent="0">
              <a:buNone/>
            </a:pPr>
            <a:endParaRPr lang="en-US" dirty="0"/>
          </a:p>
          <a:p>
            <a:pPr marL="0" indent="0">
              <a:buNone/>
            </a:pPr>
            <a:r>
              <a:rPr lang="en-US" b="1" dirty="0"/>
              <a:t>DATA </a:t>
            </a:r>
            <a:r>
              <a:rPr lang="en-US" dirty="0"/>
              <a:t>births</a:t>
            </a:r>
            <a:r>
              <a:rPr lang="en-US" b="1" dirty="0"/>
              <a:t>;</a:t>
            </a:r>
          </a:p>
          <a:p>
            <a:pPr marL="0" indent="0">
              <a:buNone/>
            </a:pPr>
            <a:r>
              <a:rPr lang="en-US" dirty="0"/>
              <a:t>	SET </a:t>
            </a:r>
            <a:r>
              <a:rPr lang="en-US" dirty="0" err="1"/>
              <a:t>epid.births</a:t>
            </a:r>
            <a:r>
              <a:rPr lang="en-US" dirty="0"/>
              <a:t>;</a:t>
            </a:r>
          </a:p>
          <a:p>
            <a:pPr marL="0" indent="0">
              <a:buNone/>
            </a:pPr>
            <a:r>
              <a:rPr lang="en-US" dirty="0"/>
              <a:t>	IF weeks &gt;= 37 THEN preterm = 0;</a:t>
            </a:r>
          </a:p>
          <a:p>
            <a:pPr marL="0" indent="0">
              <a:buNone/>
            </a:pPr>
            <a:r>
              <a:rPr lang="en-US" dirty="0"/>
              <a:t>	ELSE IF 20&lt;=weeks&lt;=36 THEN preterm = 1;</a:t>
            </a:r>
          </a:p>
          <a:p>
            <a:pPr marL="0" indent="0">
              <a:buNone/>
            </a:pPr>
            <a:r>
              <a:rPr lang="en-US" b="1" dirty="0"/>
              <a:t>RUN;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births$preterm</a:t>
            </a:r>
            <a:r>
              <a:rPr lang="en-US" dirty="0"/>
              <a:t> &lt;- </a:t>
            </a:r>
            <a:r>
              <a:rPr lang="en-US" dirty="0" err="1"/>
              <a:t>ifelse</a:t>
            </a:r>
            <a:r>
              <a:rPr lang="en-US" dirty="0"/>
              <a:t>(</a:t>
            </a:r>
            <a:r>
              <a:rPr lang="en-US" dirty="0" err="1"/>
              <a:t>births$weeks</a:t>
            </a:r>
            <a:r>
              <a:rPr lang="en-US" dirty="0"/>
              <a:t>&lt;37, 1, 0)</a:t>
            </a:r>
          </a:p>
          <a:p>
            <a:endParaRPr lang="en-US" dirty="0"/>
          </a:p>
        </p:txBody>
      </p:sp>
      <p:pic>
        <p:nvPicPr>
          <p:cNvPr id="1026" name="Picture 2" desc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649" y="4577358"/>
            <a:ext cx="1096161" cy="84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9/97/%E0%A6%B8%E0%A7%8D%E0%A6%AF%E0%A6%BE%E0%A6%B8_%E0%A6%B2%E0%A7%8B%E0%A6%97%E0%A7%8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06" y="1834160"/>
            <a:ext cx="2137249" cy="92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8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1678" y="3726"/>
            <a:ext cx="4862322"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4">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a:extLst>
              <a:ext uri="{FF2B5EF4-FFF2-40B4-BE49-F238E27FC236}">
                <a16:creationId xmlns:a16="http://schemas.microsoft.com/office/drawing/2014/main" id="{4A97FD39-F6A6-47D9-90C8-ED7E996DB2FC}"/>
              </a:ext>
            </a:extLst>
          </p:cNvPr>
          <p:cNvSpPr>
            <a:spLocks noGrp="1"/>
          </p:cNvSpPr>
          <p:nvPr>
            <p:ph type="title"/>
          </p:nvPr>
        </p:nvSpPr>
        <p:spPr>
          <a:xfrm>
            <a:off x="603504" y="802955"/>
            <a:ext cx="3733482" cy="1454051"/>
          </a:xfrm>
        </p:spPr>
        <p:txBody>
          <a:bodyPr vert="horz" lIns="91440" tIns="45720" rIns="91440" bIns="45720" rtlCol="0" anchor="ctr">
            <a:normAutofit/>
          </a:bodyPr>
          <a:lstStyle/>
          <a:p>
            <a:pPr defTabSz="914400"/>
            <a:r>
              <a:rPr lang="en-US" sz="3200" b="1" kern="1200">
                <a:solidFill>
                  <a:srgbClr val="000000"/>
                </a:solidFill>
                <a:latin typeface="+mj-lt"/>
                <a:ea typeface="+mj-ea"/>
                <a:cs typeface="+mj-cs"/>
              </a:rPr>
              <a:t>Welcome to Campus / Acknowledging a Victory!</a:t>
            </a:r>
          </a:p>
        </p:txBody>
      </p:sp>
      <p:sp>
        <p:nvSpPr>
          <p:cNvPr id="77"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824" y="1"/>
            <a:ext cx="2970144"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Image may contain: one or more people, people standing, sky and outdoor">
            <a:extLst>
              <a:ext uri="{FF2B5EF4-FFF2-40B4-BE49-F238E27FC236}">
                <a16:creationId xmlns:a16="http://schemas.microsoft.com/office/drawing/2014/main" id="{F13FCE89-06F2-4204-AC6C-F47FBDB54E50}"/>
              </a:ext>
            </a:extLst>
          </p:cNvPr>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t="22187" r="-2" b="1364"/>
          <a:stretch/>
        </p:blipFill>
        <p:spPr bwMode="auto">
          <a:xfrm>
            <a:off x="4974535" y="1"/>
            <a:ext cx="2756066"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D95788-18E3-4881-A484-5841BDD0B99A}"/>
              </a:ext>
            </a:extLst>
          </p:cNvPr>
          <p:cNvSpPr txBox="1"/>
          <p:nvPr/>
        </p:nvSpPr>
        <p:spPr>
          <a:xfrm>
            <a:off x="603504" y="2421682"/>
            <a:ext cx="3733183" cy="3639289"/>
          </a:xfrm>
          <a:prstGeom prst="rect">
            <a:avLst/>
          </a:prstGeom>
        </p:spPr>
        <p:txBody>
          <a:bodyPr vert="horz" lIns="91440" tIns="45720" rIns="91440" bIns="45720" rtlCol="0" anchor="ctr">
            <a:normAutofit/>
          </a:bodyPr>
          <a:lstStyle/>
          <a:p>
            <a:pPr>
              <a:lnSpc>
                <a:spcPct val="90000"/>
              </a:lnSpc>
              <a:spcAft>
                <a:spcPts val="600"/>
              </a:spcAft>
            </a:pPr>
            <a:r>
              <a:rPr lang="en-US" sz="1500" b="1" dirty="0">
                <a:solidFill>
                  <a:srgbClr val="000000"/>
                </a:solidFill>
              </a:rPr>
              <a:t>Useful Resources</a:t>
            </a:r>
          </a:p>
          <a:p>
            <a:pPr marL="285750" indent="-228600">
              <a:lnSpc>
                <a:spcPct val="90000"/>
              </a:lnSpc>
              <a:spcAft>
                <a:spcPts val="600"/>
              </a:spcAft>
              <a:buFont typeface="Arial" panose="020B0604020202020204" pitchFamily="34" charset="0"/>
              <a:buChar char="•"/>
            </a:pPr>
            <a:r>
              <a:rPr lang="en-US" sz="1500" dirty="0">
                <a:solidFill>
                  <a:srgbClr val="000000"/>
                </a:solidFill>
                <a:hlinkClick r:id="rId5"/>
              </a:rPr>
              <a:t>Library Guide to History of Silent Sam</a:t>
            </a:r>
            <a:endParaRPr lang="en-US" sz="1500" dirty="0">
              <a:solidFill>
                <a:srgbClr val="000000"/>
              </a:solidFill>
              <a:hlinkClick r:id="rId6"/>
            </a:endParaRPr>
          </a:p>
          <a:p>
            <a:pPr marL="285750" indent="-228600">
              <a:lnSpc>
                <a:spcPct val="90000"/>
              </a:lnSpc>
              <a:spcAft>
                <a:spcPts val="600"/>
              </a:spcAft>
              <a:buFont typeface="Arial" panose="020B0604020202020204" pitchFamily="34" charset="0"/>
              <a:buChar char="•"/>
            </a:pPr>
            <a:r>
              <a:rPr lang="en-US" sz="1500" dirty="0">
                <a:solidFill>
                  <a:srgbClr val="000000"/>
                </a:solidFill>
                <a:hlinkClick r:id="rId6"/>
              </a:rPr>
              <a:t>Teaching after Silent Sam</a:t>
            </a:r>
            <a:endParaRPr lang="en-US" sz="1500" dirty="0">
              <a:solidFill>
                <a:srgbClr val="000000"/>
              </a:solidFill>
            </a:endParaRPr>
          </a:p>
          <a:p>
            <a:pPr marL="285750" indent="-228600">
              <a:lnSpc>
                <a:spcPct val="90000"/>
              </a:lnSpc>
              <a:spcAft>
                <a:spcPts val="600"/>
              </a:spcAft>
              <a:buFont typeface="Arial" panose="020B0604020202020204" pitchFamily="34" charset="0"/>
              <a:buChar char="•"/>
            </a:pPr>
            <a:r>
              <a:rPr lang="en-US" sz="1500" dirty="0">
                <a:solidFill>
                  <a:srgbClr val="000000"/>
                </a:solidFill>
                <a:hlinkClick r:id="rId7"/>
              </a:rPr>
              <a:t>UNC Dept of History statement</a:t>
            </a:r>
            <a:endParaRPr lang="en-US" sz="1500" dirty="0">
              <a:solidFill>
                <a:srgbClr val="000000"/>
              </a:solidFill>
            </a:endParaRPr>
          </a:p>
          <a:p>
            <a:pPr marL="285750" indent="-228600">
              <a:lnSpc>
                <a:spcPct val="90000"/>
              </a:lnSpc>
              <a:spcAft>
                <a:spcPts val="600"/>
              </a:spcAft>
              <a:buFont typeface="Arial" panose="020B0604020202020204" pitchFamily="34" charset="0"/>
              <a:buChar char="•"/>
            </a:pPr>
            <a:r>
              <a:rPr lang="en-US" sz="1500" dirty="0">
                <a:solidFill>
                  <a:srgbClr val="000000"/>
                </a:solidFill>
                <a:hlinkClick r:id="rId8"/>
              </a:rPr>
              <a:t>The Center for the Study of the American South</a:t>
            </a:r>
            <a:endParaRPr lang="en-US" sz="1500" dirty="0">
              <a:solidFill>
                <a:srgbClr val="000000"/>
              </a:solidFill>
            </a:endParaRPr>
          </a:p>
        </p:txBody>
      </p:sp>
      <p:sp>
        <p:nvSpPr>
          <p:cNvPr id="79"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6472" y="2922177"/>
            <a:ext cx="3717528"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silent sam">
            <a:extLst>
              <a:ext uri="{FF2B5EF4-FFF2-40B4-BE49-F238E27FC236}">
                <a16:creationId xmlns:a16="http://schemas.microsoft.com/office/drawing/2014/main" id="{09981AE1-187E-446D-A10B-22F2632999FE}"/>
              </a:ext>
            </a:extLst>
          </p:cNvPr>
          <p:cNvPicPr>
            <a:picLocks noChangeAspect="1" noChangeArrowheads="1"/>
          </p:cNvPicPr>
          <p:nvPr/>
        </p:nvPicPr>
        <p:blipFill rotWithShape="1">
          <a:blip r:embed="rId9">
            <a:alphaModFix/>
            <a:extLst>
              <a:ext uri="{28A0092B-C50C-407E-A947-70E740481C1C}">
                <a14:useLocalDpi xmlns:a14="http://schemas.microsoft.com/office/drawing/2010/main" val="0"/>
              </a:ext>
            </a:extLst>
          </a:blip>
          <a:srcRect l="23961" r="22568" b="2"/>
          <a:stretch/>
        </p:blipFill>
        <p:spPr bwMode="auto">
          <a:xfrm>
            <a:off x="5549494" y="3086207"/>
            <a:ext cx="3594506"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0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Today’s Activity: RStudio Tour</a:t>
            </a:r>
          </a:p>
        </p:txBody>
      </p:sp>
      <p:sp>
        <p:nvSpPr>
          <p:cNvPr id="3" name="Content Placeholder 2"/>
          <p:cNvSpPr>
            <a:spLocks noGrp="1"/>
          </p:cNvSpPr>
          <p:nvPr>
            <p:ph idx="1"/>
          </p:nvPr>
        </p:nvSpPr>
        <p:spPr>
          <a:xfrm>
            <a:off x="628650" y="1825625"/>
            <a:ext cx="7610782" cy="4351338"/>
          </a:xfrm>
        </p:spPr>
        <p:txBody>
          <a:bodyPr/>
          <a:lstStyle/>
          <a:p>
            <a:r>
              <a:rPr lang="en-US" b="1" dirty="0"/>
              <a:t>Install/Update R and </a:t>
            </a:r>
            <a:r>
              <a:rPr lang="en-US" b="1" dirty="0" err="1"/>
              <a:t>Rstudio</a:t>
            </a:r>
            <a:r>
              <a:rPr lang="en-US" b="1" dirty="0"/>
              <a:t>: </a:t>
            </a:r>
            <a:r>
              <a:rPr lang="en-US" dirty="0"/>
              <a:t>Hopefully you’ve done this, but if not: a help guide is available on the course website.</a:t>
            </a:r>
          </a:p>
          <a:p>
            <a:endParaRPr lang="en-US" dirty="0"/>
          </a:p>
          <a:p>
            <a:r>
              <a:rPr lang="en-US" dirty="0"/>
              <a:t>We will be available during office hours (still figuring them, but likely right after class) if you are having trouble with this.</a:t>
            </a:r>
          </a:p>
          <a:p>
            <a:endParaRPr lang="en-US" dirty="0"/>
          </a:p>
          <a:p>
            <a:r>
              <a:rPr lang="en-US" dirty="0"/>
              <a:t>Make sure </a:t>
            </a:r>
            <a:r>
              <a:rPr lang="en-US" dirty="0" err="1"/>
              <a:t>R&amp;RStudio</a:t>
            </a:r>
            <a:r>
              <a:rPr lang="en-US" dirty="0"/>
              <a:t> work before you come to next class! We code every class.</a:t>
            </a:r>
          </a:p>
          <a:p>
            <a:endParaRPr lang="en-US" dirty="0"/>
          </a:p>
          <a:p>
            <a:r>
              <a:rPr lang="en-US" dirty="0"/>
              <a:t>If you’re not there yet, get a buddy to watch them do this next </a:t>
            </a:r>
            <a:r>
              <a:rPr lang="en-US" dirty="0" err="1"/>
              <a:t>Rstudio</a:t>
            </a:r>
            <a:r>
              <a:rPr lang="en-US" dirty="0"/>
              <a:t> tour!</a:t>
            </a:r>
          </a:p>
        </p:txBody>
      </p:sp>
    </p:spTree>
    <p:extLst>
      <p:ext uri="{BB962C8B-B14F-4D97-AF65-F5344CB8AC3E}">
        <p14:creationId xmlns:p14="http://schemas.microsoft.com/office/powerpoint/2010/main" val="2331299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RStudio IDE : A Guided Tour!</a:t>
            </a:r>
          </a:p>
        </p:txBody>
      </p:sp>
      <p:sp>
        <p:nvSpPr>
          <p:cNvPr id="4" name="Text Placeholder 3"/>
          <p:cNvSpPr>
            <a:spLocks noGrp="1"/>
          </p:cNvSpPr>
          <p:nvPr>
            <p:ph type="body" idx="1"/>
          </p:nvPr>
        </p:nvSpPr>
        <p:spPr/>
        <p:txBody>
          <a:bodyPr/>
          <a:lstStyle/>
          <a:p>
            <a:pPr lvl="0">
              <a:spcBef>
                <a:spcPts val="0"/>
              </a:spcBef>
              <a:buClr>
                <a:schemeClr val="dk1"/>
              </a:buClr>
              <a:buSzPct val="25000"/>
            </a:pPr>
            <a:r>
              <a:rPr lang="en" dirty="0"/>
              <a:t>Scripts, execution, comments, navigation, style</a:t>
            </a:r>
            <a:br>
              <a:rPr lang="en" dirty="0"/>
            </a:br>
            <a:br>
              <a:rPr lang="en" dirty="0"/>
            </a:br>
            <a:r>
              <a:rPr lang="en" dirty="0"/>
              <a:t>(</a:t>
            </a:r>
            <a:r>
              <a:rPr lang="en-US" dirty="0"/>
              <a:t>if we get to it today)</a:t>
            </a:r>
            <a:endParaRPr lang="en" dirty="0"/>
          </a:p>
        </p:txBody>
      </p:sp>
    </p:spTree>
    <p:extLst>
      <p:ext uri="{BB962C8B-B14F-4D97-AF65-F5344CB8AC3E}">
        <p14:creationId xmlns:p14="http://schemas.microsoft.com/office/powerpoint/2010/main" val="875963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Rstudio</a:t>
            </a:r>
            <a:r>
              <a:rPr lang="en-US" dirty="0"/>
              <a:t>…</a:t>
            </a:r>
          </a:p>
        </p:txBody>
      </p:sp>
      <p:pic>
        <p:nvPicPr>
          <p:cNvPr id="1026" name="Picture 2" descr="https://dumz1zqjg278s.cloudfront.net/wp-content/uploads/rstudio-window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186" y="1513708"/>
            <a:ext cx="5779627" cy="481171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B2033F3-252E-4686-9A1E-97681C6C560C}" type="slidenum">
              <a:rPr lang="en-US" smtClean="0"/>
              <a:t>22</a:t>
            </a:fld>
            <a:endParaRPr lang="en-US"/>
          </a:p>
        </p:txBody>
      </p:sp>
    </p:spTree>
    <p:extLst>
      <p:ext uri="{BB962C8B-B14F-4D97-AF65-F5344CB8AC3E}">
        <p14:creationId xmlns:p14="http://schemas.microsoft.com/office/powerpoint/2010/main" val="105915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RStudio…</a:t>
            </a:r>
          </a:p>
        </p:txBody>
      </p:sp>
      <p:sp>
        <p:nvSpPr>
          <p:cNvPr id="3" name="Content Placeholder 2"/>
          <p:cNvSpPr>
            <a:spLocks noGrp="1"/>
          </p:cNvSpPr>
          <p:nvPr>
            <p:ph idx="1"/>
          </p:nvPr>
        </p:nvSpPr>
        <p:spPr/>
        <p:txBody>
          <a:bodyPr>
            <a:normAutofit fontScale="92500" lnSpcReduction="20000"/>
          </a:bodyPr>
          <a:lstStyle/>
          <a:p>
            <a:r>
              <a:rPr lang="en-US" dirty="0"/>
              <a:t>…is an IDE!</a:t>
            </a:r>
            <a:br>
              <a:rPr lang="en-US" dirty="0"/>
            </a:br>
            <a:r>
              <a:rPr lang="en-US" sz="2000" dirty="0"/>
              <a:t>(an “Integrated Development Environment”)</a:t>
            </a:r>
          </a:p>
          <a:p>
            <a:endParaRPr lang="en-US" dirty="0"/>
          </a:p>
          <a:p>
            <a:r>
              <a:rPr lang="en-US" dirty="0"/>
              <a:t>A good IDE “… allows you to work at full speed.”</a:t>
            </a:r>
          </a:p>
          <a:p>
            <a:endParaRPr lang="en-US" dirty="0"/>
          </a:p>
          <a:p>
            <a:r>
              <a:rPr lang="en-US" dirty="0"/>
              <a:t>Is separate from R – watch (or subscribe) for upgrades &amp; read release notes</a:t>
            </a:r>
          </a:p>
          <a:p>
            <a:endParaRPr lang="en-US" dirty="0"/>
          </a:p>
          <a:p>
            <a:r>
              <a:rPr lang="en-US" dirty="0"/>
              <a:t>References to check out later (also on website):</a:t>
            </a:r>
          </a:p>
          <a:p>
            <a:pPr lvl="1"/>
            <a:r>
              <a:rPr lang="en-US" dirty="0">
                <a:hlinkClick r:id="rId2"/>
              </a:rPr>
              <a:t>https://www.rstudio.com/resources/webinars/rstudio-essentials-webinar-series-part-1/</a:t>
            </a:r>
            <a:endParaRPr lang="en-US" dirty="0"/>
          </a:p>
          <a:p>
            <a:pPr lvl="1"/>
            <a:r>
              <a:rPr lang="en-US" dirty="0">
                <a:hlinkClick r:id="rId3"/>
              </a:rPr>
              <a:t>https://www.rstudio.com/online-learning/#R</a:t>
            </a:r>
            <a:endParaRPr lang="en-US" dirty="0"/>
          </a:p>
          <a:p>
            <a:pPr lvl="1"/>
            <a:endParaRPr lang="en-US" dirty="0"/>
          </a:p>
          <a:p>
            <a:pPr lvl="1"/>
            <a:endParaRPr lang="en-US" dirty="0"/>
          </a:p>
          <a:p>
            <a:endParaRPr lang="en-US" dirty="0"/>
          </a:p>
          <a:p>
            <a:pPr marL="0" indent="0">
              <a:buNone/>
            </a:pPr>
            <a:r>
              <a:rPr lang="en-US" sz="1100" dirty="0">
                <a:hlinkClick r:id="rId4"/>
              </a:rPr>
              <a:t>http://programmers.stackexchange.com/questions/102018/what-features-of-an-ide-would-make-it-more-useful-than-a-general-purpose-editor</a:t>
            </a:r>
            <a:endParaRPr lang="en-US" sz="1100" dirty="0"/>
          </a:p>
          <a:p>
            <a:pPr marL="0" indent="0">
              <a:buNone/>
            </a:pPr>
            <a:br>
              <a:rPr lang="en-US" sz="1100" dirty="0"/>
            </a:br>
            <a:r>
              <a:rPr lang="en-US" sz="1100" dirty="0">
                <a:hlinkClick r:id="rId5"/>
              </a:rPr>
              <a:t>https://channel9.msdn.com/Forums/Coffeehouse/106446-What-makes-a-good-IDE</a:t>
            </a:r>
            <a:r>
              <a:rPr lang="en-US" sz="1100" dirty="0"/>
              <a:t>    </a:t>
            </a:r>
          </a:p>
        </p:txBody>
      </p:sp>
      <p:sp>
        <p:nvSpPr>
          <p:cNvPr id="4" name="Slide Number Placeholder 3"/>
          <p:cNvSpPr>
            <a:spLocks noGrp="1"/>
          </p:cNvSpPr>
          <p:nvPr>
            <p:ph type="sldNum" sz="quarter" idx="12"/>
          </p:nvPr>
        </p:nvSpPr>
        <p:spPr/>
        <p:txBody>
          <a:bodyPr/>
          <a:lstStyle/>
          <a:p>
            <a:fld id="{5B2033F3-252E-4686-9A1E-97681C6C560C}" type="slidenum">
              <a:rPr lang="en-US" smtClean="0"/>
              <a:t>23</a:t>
            </a:fld>
            <a:endParaRPr lang="en-US"/>
          </a:p>
        </p:txBody>
      </p:sp>
    </p:spTree>
    <p:extLst>
      <p:ext uri="{BB962C8B-B14F-4D97-AF65-F5344CB8AC3E}">
        <p14:creationId xmlns:p14="http://schemas.microsoft.com/office/powerpoint/2010/main" val="319086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3FCE-F630-4C6C-8FE3-A7589E042B51}"/>
              </a:ext>
            </a:extLst>
          </p:cNvPr>
          <p:cNvSpPr>
            <a:spLocks noGrp="1"/>
          </p:cNvSpPr>
          <p:nvPr>
            <p:ph type="title"/>
          </p:nvPr>
        </p:nvSpPr>
        <p:spPr/>
        <p:txBody>
          <a:bodyPr/>
          <a:lstStyle/>
          <a:p>
            <a:r>
              <a:rPr lang="en-US" b="1" dirty="0"/>
              <a:t>RStudio Panes</a:t>
            </a:r>
          </a:p>
        </p:txBody>
      </p:sp>
      <p:sp>
        <p:nvSpPr>
          <p:cNvPr id="3" name="Content Placeholder 2">
            <a:extLst>
              <a:ext uri="{FF2B5EF4-FFF2-40B4-BE49-F238E27FC236}">
                <a16:creationId xmlns:a16="http://schemas.microsoft.com/office/drawing/2014/main" id="{68491C8C-000F-49F9-9E63-4ED3C6A0B34F}"/>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070FA498-08E1-4E1C-84CF-669A8F80991C}"/>
              </a:ext>
            </a:extLst>
          </p:cNvPr>
          <p:cNvPicPr>
            <a:picLocks noChangeAspect="1"/>
          </p:cNvPicPr>
          <p:nvPr/>
        </p:nvPicPr>
        <p:blipFill>
          <a:blip r:embed="rId3"/>
          <a:stretch>
            <a:fillRect/>
          </a:stretch>
        </p:blipFill>
        <p:spPr>
          <a:xfrm>
            <a:off x="420619" y="1843453"/>
            <a:ext cx="8302762" cy="4468446"/>
          </a:xfrm>
          <a:prstGeom prst="rect">
            <a:avLst/>
          </a:prstGeom>
        </p:spPr>
      </p:pic>
      <p:sp>
        <p:nvSpPr>
          <p:cNvPr id="7" name="Rectangle 6">
            <a:extLst>
              <a:ext uri="{FF2B5EF4-FFF2-40B4-BE49-F238E27FC236}">
                <a16:creationId xmlns:a16="http://schemas.microsoft.com/office/drawing/2014/main" id="{B2FFB108-28B4-49E8-B818-A093AB4D1F98}"/>
              </a:ext>
            </a:extLst>
          </p:cNvPr>
          <p:cNvSpPr/>
          <p:nvPr/>
        </p:nvSpPr>
        <p:spPr>
          <a:xfrm>
            <a:off x="1593436" y="2505670"/>
            <a:ext cx="2476511" cy="646331"/>
          </a:xfrm>
          <a:prstGeom prst="rect">
            <a:avLst/>
          </a:prstGeom>
          <a:noFill/>
        </p:spPr>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highlight>
                  <a:srgbClr val="C0C0C0"/>
                </a:highlight>
              </a:rPr>
              <a:t>Script Editor</a:t>
            </a:r>
          </a:p>
        </p:txBody>
      </p:sp>
      <p:sp>
        <p:nvSpPr>
          <p:cNvPr id="8" name="Rectangle 7">
            <a:extLst>
              <a:ext uri="{FF2B5EF4-FFF2-40B4-BE49-F238E27FC236}">
                <a16:creationId xmlns:a16="http://schemas.microsoft.com/office/drawing/2014/main" id="{AD22A236-3943-40F0-B691-873FC7399F4C}"/>
              </a:ext>
            </a:extLst>
          </p:cNvPr>
          <p:cNvSpPr/>
          <p:nvPr/>
        </p:nvSpPr>
        <p:spPr>
          <a:xfrm>
            <a:off x="1993162" y="5135799"/>
            <a:ext cx="1677061" cy="646331"/>
          </a:xfrm>
          <a:prstGeom prst="rect">
            <a:avLst/>
          </a:prstGeom>
          <a:noFill/>
        </p:spPr>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highlight>
                  <a:srgbClr val="C0C0C0"/>
                </a:highlight>
              </a:rPr>
              <a:t>Console</a:t>
            </a:r>
          </a:p>
        </p:txBody>
      </p:sp>
      <p:sp>
        <p:nvSpPr>
          <p:cNvPr id="10" name="Rectangle 9">
            <a:extLst>
              <a:ext uri="{FF2B5EF4-FFF2-40B4-BE49-F238E27FC236}">
                <a16:creationId xmlns:a16="http://schemas.microsoft.com/office/drawing/2014/main" id="{F6075D7B-C67F-4B5F-9042-2E44873A77BE}"/>
              </a:ext>
            </a:extLst>
          </p:cNvPr>
          <p:cNvSpPr/>
          <p:nvPr/>
        </p:nvSpPr>
        <p:spPr>
          <a:xfrm>
            <a:off x="5927743" y="2129142"/>
            <a:ext cx="2587375" cy="1200329"/>
          </a:xfrm>
          <a:prstGeom prst="rect">
            <a:avLst/>
          </a:prstGeom>
          <a:noFill/>
        </p:spPr>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highlight>
                  <a:srgbClr val="C0C0C0"/>
                </a:highlight>
              </a:rPr>
              <a:t>Environment</a:t>
            </a:r>
          </a:p>
          <a:p>
            <a:pPr algn="ctr"/>
            <a:r>
              <a:rPr lang="en-US" sz="3600" dirty="0">
                <a:ln w="0"/>
                <a:effectLst>
                  <a:outerShdw blurRad="38100" dist="25400" dir="5400000" algn="ctr" rotWithShape="0">
                    <a:srgbClr val="6E747A">
                      <a:alpha val="43000"/>
                    </a:srgbClr>
                  </a:outerShdw>
                </a:effectLst>
                <a:highlight>
                  <a:srgbClr val="C0C0C0"/>
                </a:highlight>
              </a:rPr>
              <a:t>/ History</a:t>
            </a:r>
            <a:endParaRPr lang="en-US" sz="3600" b="0" cap="none" spc="0" dirty="0">
              <a:ln w="0"/>
              <a:effectLst>
                <a:outerShdw blurRad="38100" dist="25400" dir="5400000" algn="ctr" rotWithShape="0">
                  <a:srgbClr val="6E747A">
                    <a:alpha val="43000"/>
                  </a:srgbClr>
                </a:outerShdw>
              </a:effectLst>
              <a:highlight>
                <a:srgbClr val="C0C0C0"/>
              </a:highlight>
            </a:endParaRPr>
          </a:p>
        </p:txBody>
      </p:sp>
      <p:sp>
        <p:nvSpPr>
          <p:cNvPr id="11" name="Rectangle 10">
            <a:extLst>
              <a:ext uri="{FF2B5EF4-FFF2-40B4-BE49-F238E27FC236}">
                <a16:creationId xmlns:a16="http://schemas.microsoft.com/office/drawing/2014/main" id="{42B8F3D5-DAD8-48B7-8387-4E13E370AD7F}"/>
              </a:ext>
            </a:extLst>
          </p:cNvPr>
          <p:cNvSpPr/>
          <p:nvPr/>
        </p:nvSpPr>
        <p:spPr>
          <a:xfrm>
            <a:off x="5553282" y="4258636"/>
            <a:ext cx="2961836" cy="1200329"/>
          </a:xfrm>
          <a:prstGeom prst="rect">
            <a:avLst/>
          </a:prstGeom>
          <a:noFill/>
        </p:spPr>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highlight>
                  <a:srgbClr val="C0C0C0"/>
                </a:highlight>
              </a:rPr>
              <a:t>Files, Plots, </a:t>
            </a:r>
          </a:p>
          <a:p>
            <a:pPr algn="ctr"/>
            <a:r>
              <a:rPr lang="en-US" sz="3600" b="0" cap="none" spc="0" dirty="0">
                <a:ln w="0"/>
                <a:effectLst>
                  <a:outerShdw blurRad="38100" dist="25400" dir="5400000" algn="ctr" rotWithShape="0">
                    <a:srgbClr val="6E747A">
                      <a:alpha val="43000"/>
                    </a:srgbClr>
                  </a:outerShdw>
                </a:effectLst>
                <a:highlight>
                  <a:srgbClr val="C0C0C0"/>
                </a:highlight>
              </a:rPr>
              <a:t>Packages, Help</a:t>
            </a:r>
          </a:p>
        </p:txBody>
      </p:sp>
      <p:sp>
        <p:nvSpPr>
          <p:cNvPr id="12" name="Rectangle 11">
            <a:extLst>
              <a:ext uri="{FF2B5EF4-FFF2-40B4-BE49-F238E27FC236}">
                <a16:creationId xmlns:a16="http://schemas.microsoft.com/office/drawing/2014/main" id="{FFB6B0A1-8631-46A2-85E5-645AF4D9B794}"/>
              </a:ext>
            </a:extLst>
          </p:cNvPr>
          <p:cNvSpPr/>
          <p:nvPr/>
        </p:nvSpPr>
        <p:spPr>
          <a:xfrm>
            <a:off x="420619" y="1825625"/>
            <a:ext cx="5024643" cy="291534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5EB007D-CBB5-457D-8637-1B9841DD4AEC}"/>
              </a:ext>
            </a:extLst>
          </p:cNvPr>
          <p:cNvSpPr/>
          <p:nvPr/>
        </p:nvSpPr>
        <p:spPr>
          <a:xfrm>
            <a:off x="424623" y="4740966"/>
            <a:ext cx="5024643" cy="153561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B0D23730-FD03-4EEB-BC62-C8016A48332A}"/>
              </a:ext>
            </a:extLst>
          </p:cNvPr>
          <p:cNvSpPr/>
          <p:nvPr/>
        </p:nvSpPr>
        <p:spPr>
          <a:xfrm>
            <a:off x="5445262" y="3598606"/>
            <a:ext cx="3282123" cy="267797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C65BACBB-BE6F-412F-BD0F-AF3BBFE04C60}"/>
              </a:ext>
            </a:extLst>
          </p:cNvPr>
          <p:cNvSpPr/>
          <p:nvPr/>
        </p:nvSpPr>
        <p:spPr>
          <a:xfrm>
            <a:off x="5445262" y="1825625"/>
            <a:ext cx="3282123" cy="177298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468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6471-1560-49F5-9106-B025072CFE89}"/>
              </a:ext>
            </a:extLst>
          </p:cNvPr>
          <p:cNvSpPr>
            <a:spLocks noGrp="1"/>
          </p:cNvSpPr>
          <p:nvPr>
            <p:ph type="title"/>
          </p:nvPr>
        </p:nvSpPr>
        <p:spPr/>
        <p:txBody>
          <a:bodyPr/>
          <a:lstStyle/>
          <a:p>
            <a:r>
              <a:rPr lang="en-US" dirty="0"/>
              <a:t>Our first script: the absolute minimum</a:t>
            </a:r>
          </a:p>
        </p:txBody>
      </p:sp>
      <p:sp>
        <p:nvSpPr>
          <p:cNvPr id="3" name="Content Placeholder 2">
            <a:extLst>
              <a:ext uri="{FF2B5EF4-FFF2-40B4-BE49-F238E27FC236}">
                <a16:creationId xmlns:a16="http://schemas.microsoft.com/office/drawing/2014/main" id="{423B5BEC-D1EE-4606-9DF1-471F2A3C80EC}"/>
              </a:ext>
            </a:extLst>
          </p:cNvPr>
          <p:cNvSpPr>
            <a:spLocks noGrp="1"/>
          </p:cNvSpPr>
          <p:nvPr>
            <p:ph idx="1"/>
          </p:nvPr>
        </p:nvSpPr>
        <p:spPr/>
        <p:txBody>
          <a:bodyPr/>
          <a:lstStyle/>
          <a:p>
            <a:r>
              <a:rPr lang="en-US" dirty="0"/>
              <a:t>Open and save R scripts with icons at top left of Editor</a:t>
            </a:r>
          </a:p>
          <a:p>
            <a:r>
              <a:rPr lang="en-US" dirty="0"/>
              <a:t>No command terminator (farewell, semicolon! Can use if you want.)</a:t>
            </a:r>
          </a:p>
          <a:p>
            <a:r>
              <a:rPr lang="en-US" dirty="0"/>
              <a:t>Use # for comments</a:t>
            </a:r>
          </a:p>
          <a:p>
            <a:r>
              <a:rPr lang="en-US" dirty="0"/>
              <a:t>Use &lt;- or = as assignment operator (reads as “gets”)</a:t>
            </a:r>
          </a:p>
          <a:p>
            <a:pPr marL="0" indent="0">
              <a:buNone/>
            </a:pPr>
            <a:endParaRPr lang="en-US" dirty="0"/>
          </a:p>
          <a:p>
            <a:pPr marL="0" indent="0">
              <a:buNone/>
            </a:pPr>
            <a:r>
              <a:rPr lang="en-US" dirty="0"/>
              <a:t>Example:</a:t>
            </a:r>
          </a:p>
          <a:p>
            <a:pPr marL="0" indent="0">
              <a:buNone/>
            </a:pPr>
            <a:r>
              <a:rPr lang="en-US" sz="2000" dirty="0">
                <a:latin typeface="Consolas" panose="020B0609020204030204" pitchFamily="49" charset="0"/>
              </a:rPr>
              <a:t>x &lt;- </a:t>
            </a:r>
            <a:r>
              <a:rPr lang="en-US" sz="2000" dirty="0" err="1">
                <a:latin typeface="Consolas" panose="020B0609020204030204" pitchFamily="49" charset="0"/>
              </a:rPr>
              <a:t>rnorm</a:t>
            </a:r>
            <a:r>
              <a:rPr lang="en-US" sz="2000" dirty="0">
                <a:latin typeface="Consolas" panose="020B0609020204030204" pitchFamily="49" charset="0"/>
              </a:rPr>
              <a:t>(100, mean=1.2, </a:t>
            </a:r>
            <a:r>
              <a:rPr lang="en-US" sz="2000" dirty="0" err="1">
                <a:latin typeface="Consolas" panose="020B0609020204030204" pitchFamily="49" charset="0"/>
              </a:rPr>
              <a:t>sd</a:t>
            </a:r>
            <a:r>
              <a:rPr lang="en-US" sz="2000" dirty="0">
                <a:latin typeface="Consolas" panose="020B0609020204030204" pitchFamily="49" charset="0"/>
              </a:rPr>
              <a:t>=3) # 100 from normal </a:t>
            </a:r>
            <a:r>
              <a:rPr lang="en-US" sz="2000" dirty="0" err="1">
                <a:latin typeface="Consolas" panose="020B0609020204030204" pitchFamily="49" charset="0"/>
              </a:rPr>
              <a:t>dist</a:t>
            </a:r>
            <a:endParaRPr lang="en-US" sz="2000" dirty="0">
              <a:latin typeface="Consolas" panose="020B0609020204030204" pitchFamily="49" charset="0"/>
            </a:endParaRPr>
          </a:p>
          <a:p>
            <a:pPr marL="0" indent="0">
              <a:buNone/>
            </a:pPr>
            <a:r>
              <a:rPr lang="en-US" sz="2000" dirty="0">
                <a:latin typeface="Consolas" panose="020B0609020204030204" pitchFamily="49" charset="0"/>
              </a:rPr>
              <a:t>summary(x) # get summary stats </a:t>
            </a:r>
          </a:p>
          <a:p>
            <a:pPr marL="0" indent="0">
              <a:buNone/>
            </a:pPr>
            <a:r>
              <a:rPr lang="en-US" sz="2000" dirty="0">
                <a:latin typeface="Consolas" panose="020B0609020204030204" pitchFamily="49" charset="0"/>
              </a:rPr>
              <a:t>plot(x) # plot these 100 values</a:t>
            </a:r>
          </a:p>
        </p:txBody>
      </p:sp>
      <p:pic>
        <p:nvPicPr>
          <p:cNvPr id="4" name="Picture 3">
            <a:extLst>
              <a:ext uri="{FF2B5EF4-FFF2-40B4-BE49-F238E27FC236}">
                <a16:creationId xmlns:a16="http://schemas.microsoft.com/office/drawing/2014/main" id="{ADAF4A54-2A6F-4B92-BECC-EE2F57C2BC48}"/>
              </a:ext>
            </a:extLst>
          </p:cNvPr>
          <p:cNvPicPr>
            <a:picLocks noChangeAspect="1"/>
          </p:cNvPicPr>
          <p:nvPr/>
        </p:nvPicPr>
        <p:blipFill>
          <a:blip r:embed="rId2"/>
          <a:stretch>
            <a:fillRect/>
          </a:stretch>
        </p:blipFill>
        <p:spPr>
          <a:xfrm>
            <a:off x="6902244" y="1825625"/>
            <a:ext cx="2026060" cy="402015"/>
          </a:xfrm>
          <a:prstGeom prst="rect">
            <a:avLst/>
          </a:prstGeom>
        </p:spPr>
      </p:pic>
    </p:spTree>
    <p:extLst>
      <p:ext uri="{BB962C8B-B14F-4D97-AF65-F5344CB8AC3E}">
        <p14:creationId xmlns:p14="http://schemas.microsoft.com/office/powerpoint/2010/main" val="237755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Try: </a:t>
            </a:r>
            <a:r>
              <a:rPr lang="en-US" dirty="0" err="1"/>
              <a:t>RStudio</a:t>
            </a:r>
            <a:endParaRPr lang="en-US" dirty="0"/>
          </a:p>
        </p:txBody>
      </p:sp>
      <p:sp>
        <p:nvSpPr>
          <p:cNvPr id="3" name="Content Placeholder 2"/>
          <p:cNvSpPr>
            <a:spLocks noGrp="1"/>
          </p:cNvSpPr>
          <p:nvPr>
            <p:ph idx="1"/>
          </p:nvPr>
        </p:nvSpPr>
        <p:spPr/>
        <p:txBody>
          <a:bodyPr>
            <a:normAutofit fontScale="92500" lnSpcReduction="10000"/>
          </a:bodyPr>
          <a:lstStyle/>
          <a:p>
            <a:r>
              <a:rPr lang="en-US" dirty="0"/>
              <a:t>IDE Layout</a:t>
            </a:r>
          </a:p>
          <a:p>
            <a:pPr lvl="1"/>
            <a:r>
              <a:rPr lang="en-US" dirty="0"/>
              <a:t>Panes: use, navigation</a:t>
            </a:r>
          </a:p>
          <a:p>
            <a:pPr lvl="1"/>
            <a:r>
              <a:rPr lang="en-US" dirty="0" err="1"/>
              <a:t>Help</a:t>
            </a:r>
            <a:r>
              <a:rPr lang="en-US" dirty="0" err="1">
                <a:sym typeface="Wingdings" panose="05000000000000000000" pitchFamily="2" charset="2"/>
              </a:rPr>
              <a:t>cheatsheetsRStudio</a:t>
            </a:r>
            <a:endParaRPr lang="en-US" dirty="0"/>
          </a:p>
          <a:p>
            <a:r>
              <a:rPr lang="en-US" dirty="0"/>
              <a:t>Running code</a:t>
            </a:r>
          </a:p>
          <a:p>
            <a:pPr lvl="1"/>
            <a:r>
              <a:rPr lang="en-US" dirty="0"/>
              <a:t>Console, script, blocks, comments, inline (e.g. load()).</a:t>
            </a:r>
          </a:p>
          <a:p>
            <a:r>
              <a:rPr lang="en-US" dirty="0"/>
              <a:t>Comments</a:t>
            </a:r>
          </a:p>
          <a:p>
            <a:pPr lvl="1"/>
            <a:r>
              <a:rPr lang="en-US" dirty="0"/>
              <a:t>#, post-#, code blocks, comment blocks, links, code outline</a:t>
            </a:r>
          </a:p>
          <a:p>
            <a:r>
              <a:rPr lang="en-US" dirty="0"/>
              <a:t>Key keyboard shortcuts</a:t>
            </a:r>
          </a:p>
          <a:p>
            <a:pPr lvl="1"/>
            <a:r>
              <a:rPr lang="en-US" dirty="0">
                <a:hlinkClick r:id="rId2"/>
              </a:rPr>
              <a:t>https://support.rstudio.com/hc/en-us/articles/200711853-Keyboard-Shortcuts</a:t>
            </a:r>
            <a:r>
              <a:rPr lang="en-US" dirty="0"/>
              <a:t> </a:t>
            </a:r>
          </a:p>
          <a:p>
            <a:pPr lvl="1"/>
            <a:r>
              <a:rPr lang="en-US" dirty="0"/>
              <a:t>Alt-Shift-K</a:t>
            </a:r>
          </a:p>
          <a:p>
            <a:pPr lvl="1"/>
            <a:r>
              <a:rPr lang="en-US" dirty="0"/>
              <a:t>Favs: control, panes, autocomplete, running code, F1… so many.</a:t>
            </a:r>
          </a:p>
          <a:p>
            <a:r>
              <a:rPr lang="en-US" dirty="0"/>
              <a:t>Style</a:t>
            </a:r>
          </a:p>
          <a:p>
            <a:pPr lvl="1"/>
            <a:r>
              <a:rPr lang="en-US" dirty="0"/>
              <a:t>R: </a:t>
            </a:r>
            <a:r>
              <a:rPr lang="en-US" dirty="0">
                <a:hlinkClick r:id="rId3"/>
              </a:rPr>
              <a:t>http://adv-r.had.co.nz/Style.html</a:t>
            </a:r>
            <a:r>
              <a:rPr lang="en-US" dirty="0"/>
              <a:t> </a:t>
            </a:r>
          </a:p>
          <a:p>
            <a:pPr lvl="1"/>
            <a:r>
              <a:rPr lang="en-US" dirty="0"/>
              <a:t>Google: </a:t>
            </a:r>
            <a:r>
              <a:rPr lang="en-US" dirty="0">
                <a:hlinkClick r:id="rId4"/>
              </a:rPr>
              <a:t>https://google.github.io/styleguide/Rguide.xml</a:t>
            </a:r>
            <a:r>
              <a:rPr lang="en-US" dirty="0"/>
              <a:t>  </a:t>
            </a:r>
          </a:p>
          <a:p>
            <a:endParaRPr lang="en-US" dirty="0"/>
          </a:p>
        </p:txBody>
      </p:sp>
      <p:sp>
        <p:nvSpPr>
          <p:cNvPr id="4" name="Slide Number Placeholder 3"/>
          <p:cNvSpPr>
            <a:spLocks noGrp="1"/>
          </p:cNvSpPr>
          <p:nvPr>
            <p:ph type="sldNum" sz="quarter" idx="12"/>
          </p:nvPr>
        </p:nvSpPr>
        <p:spPr/>
        <p:txBody>
          <a:bodyPr/>
          <a:lstStyle/>
          <a:p>
            <a:fld id="{5B2033F3-252E-4686-9A1E-97681C6C560C}" type="slidenum">
              <a:rPr lang="en-US" smtClean="0"/>
              <a:t>26</a:t>
            </a:fld>
            <a:endParaRPr lang="en-US"/>
          </a:p>
        </p:txBody>
      </p:sp>
    </p:spTree>
    <p:extLst>
      <p:ext uri="{BB962C8B-B14F-4D97-AF65-F5344CB8AC3E}">
        <p14:creationId xmlns:p14="http://schemas.microsoft.com/office/powerpoint/2010/main" val="4054493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try</a:t>
            </a:r>
          </a:p>
        </p:txBody>
      </p:sp>
      <p:sp>
        <p:nvSpPr>
          <p:cNvPr id="3" name="Content Placeholder 2"/>
          <p:cNvSpPr>
            <a:spLocks noGrp="1"/>
          </p:cNvSpPr>
          <p:nvPr>
            <p:ph idx="1"/>
          </p:nvPr>
        </p:nvSpPr>
        <p:spPr/>
        <p:txBody>
          <a:bodyPr>
            <a:normAutofit/>
          </a:bodyPr>
          <a:lstStyle/>
          <a:p>
            <a:pPr marL="342900" indent="-342900">
              <a:buAutoNum type="arabicParenR"/>
            </a:pPr>
            <a:r>
              <a:rPr lang="en-US" sz="1600" dirty="0"/>
              <a:t>Create a new script window</a:t>
            </a:r>
          </a:p>
          <a:p>
            <a:pPr marL="342900" indent="-342900">
              <a:buAutoNum type="arabicParenR"/>
            </a:pPr>
            <a:r>
              <a:rPr lang="en-US" sz="1600" dirty="0"/>
              <a:t>Save your script as “Births </a:t>
            </a:r>
            <a:r>
              <a:rPr lang="en-US" sz="1600" dirty="0" err="1"/>
              <a:t>Analysis.R</a:t>
            </a:r>
            <a:r>
              <a:rPr lang="en-US" sz="1600" dirty="0"/>
              <a:t>” or something similar</a:t>
            </a:r>
          </a:p>
          <a:p>
            <a:pPr marL="342900" indent="-342900">
              <a:buAutoNum type="arabicParenR"/>
            </a:pPr>
            <a:r>
              <a:rPr lang="en-US" sz="1600" dirty="0"/>
              <a:t>Set up a comment header with info like your name</a:t>
            </a:r>
          </a:p>
          <a:p>
            <a:pPr marL="342900" indent="-342900">
              <a:buAutoNum type="arabicParenR"/>
            </a:pPr>
            <a:r>
              <a:rPr lang="en-US" sz="1600" dirty="0"/>
              <a:t>Set up a comment block or two: something like “Reading Files &amp; Loading Libraries”</a:t>
            </a:r>
          </a:p>
          <a:p>
            <a:pPr marL="342900" indent="-342900">
              <a:buAutoNum type="arabicParenR"/>
            </a:pPr>
            <a:r>
              <a:rPr lang="en-US" sz="1600" dirty="0"/>
              <a:t>(For now) load the data using the </a:t>
            </a:r>
            <a:r>
              <a:rPr lang="en-US" sz="1600" dirty="0" err="1"/>
              <a:t>Rdata</a:t>
            </a:r>
            <a:r>
              <a:rPr lang="en-US" sz="1600" dirty="0"/>
              <a:t> file, and run a test expression or two on it.</a:t>
            </a:r>
          </a:p>
          <a:p>
            <a:pPr marL="342900" indent="-342900">
              <a:buAutoNum type="arabicParenR"/>
            </a:pPr>
            <a:r>
              <a:rPr lang="en-US" sz="1600" dirty="0"/>
              <a:t>You’ve just got your first points on Homework 1!</a:t>
            </a:r>
          </a:p>
          <a:p>
            <a:pPr marL="342900" indent="-342900">
              <a:buAutoNum type="arabicParenR"/>
            </a:pPr>
            <a:endParaRPr lang="en-US" sz="1600" dirty="0"/>
          </a:p>
          <a:p>
            <a:pPr marL="342900" indent="-342900">
              <a:buAutoNum type="arabicParenR"/>
            </a:pPr>
            <a:endParaRPr lang="en-US" sz="1600" dirty="0"/>
          </a:p>
        </p:txBody>
      </p:sp>
    </p:spTree>
    <p:extLst>
      <p:ext uri="{BB962C8B-B14F-4D97-AF65-F5344CB8AC3E}">
        <p14:creationId xmlns:p14="http://schemas.microsoft.com/office/powerpoint/2010/main" val="730024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a:xfrm>
            <a:off x="628650" y="1825625"/>
            <a:ext cx="8299040" cy="4351338"/>
          </a:xfrm>
        </p:spPr>
        <p:txBody>
          <a:bodyPr>
            <a:normAutofit lnSpcReduction="10000"/>
          </a:bodyPr>
          <a:lstStyle/>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r>
              <a:rPr lang="en-US" sz="1200" dirty="0">
                <a:latin typeface="Consolas" panose="020B0609020204030204" pitchFamily="49" charset="0"/>
              </a:rPr>
              <a:t># Births 2012 Analysis for EPID 799C</a:t>
            </a:r>
          </a:p>
          <a:p>
            <a:pPr marL="0" indent="0">
              <a:lnSpc>
                <a:spcPct val="120000"/>
              </a:lnSpc>
              <a:spcBef>
                <a:spcPts val="0"/>
              </a:spcBef>
              <a:buNone/>
            </a:pPr>
            <a:r>
              <a:rPr lang="en-US" sz="1200" dirty="0">
                <a:latin typeface="Consolas" panose="020B0609020204030204" pitchFamily="49" charset="0"/>
              </a:rPr>
              <a:t># Mike Dolan Fliss, August 2018</a:t>
            </a:r>
          </a:p>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r>
              <a:rPr lang="en-US" sz="1200" dirty="0">
                <a:latin typeface="Consolas" panose="020B0609020204030204" pitchFamily="49" charset="0"/>
              </a:rPr>
              <a:t># Notes go here.</a:t>
            </a:r>
          </a:p>
          <a:p>
            <a:pPr marL="0" indent="0">
              <a:lnSpc>
                <a:spcPct val="120000"/>
              </a:lnSpc>
              <a:spcBef>
                <a:spcPts val="0"/>
              </a:spcBef>
              <a:buNone/>
            </a:pPr>
            <a:endParaRPr lang="en-US" sz="1200" dirty="0">
              <a:latin typeface="Consolas" panose="020B0609020204030204" pitchFamily="49" charset="0"/>
            </a:endParaRPr>
          </a:p>
          <a:p>
            <a:pPr marL="0" indent="0">
              <a:lnSpc>
                <a:spcPct val="120000"/>
              </a:lnSpc>
              <a:spcBef>
                <a:spcPts val="0"/>
              </a:spcBef>
              <a:buNone/>
            </a:pPr>
            <a:endParaRPr lang="en-US" sz="1200" dirty="0">
              <a:latin typeface="Consolas" panose="020B0609020204030204" pitchFamily="49" charset="0"/>
            </a:endParaRPr>
          </a:p>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r>
              <a:rPr lang="en-US" sz="1200" dirty="0">
                <a:latin typeface="Consolas" panose="020B0609020204030204" pitchFamily="49" charset="0"/>
              </a:rPr>
              <a:t># Libraries and working directories ####</a:t>
            </a:r>
          </a:p>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r>
              <a:rPr lang="en-US" sz="1200" dirty="0" err="1">
                <a:latin typeface="Consolas" panose="020B0609020204030204" pitchFamily="49" charset="0"/>
              </a:rPr>
              <a:t>birth_file</a:t>
            </a:r>
            <a:r>
              <a:rPr lang="en-US" sz="1200" dirty="0">
                <a:latin typeface="Consolas" panose="020B0609020204030204" pitchFamily="49" charset="0"/>
              </a:rPr>
              <a:t> = "D:/User/Dropbox (Personal)/Education/Classes/18Fall_EPID799C_RforEpi/data/R for epi 2018 data pack/</a:t>
            </a:r>
            <a:r>
              <a:rPr lang="en-US" sz="1200" dirty="0" err="1">
                <a:latin typeface="Consolas" panose="020B0609020204030204" pitchFamily="49" charset="0"/>
              </a:rPr>
              <a:t>births_sm.rdata</a:t>
            </a:r>
            <a:r>
              <a:rPr lang="en-US" sz="1200" dirty="0">
                <a:latin typeface="Consolas" panose="020B0609020204030204" pitchFamily="49" charset="0"/>
              </a:rPr>
              <a:t>” # Could use </a:t>
            </a:r>
            <a:r>
              <a:rPr lang="en-US" sz="1200" dirty="0" err="1">
                <a:latin typeface="Consolas" panose="020B0609020204030204" pitchFamily="49" charset="0"/>
              </a:rPr>
              <a:t>setwd</a:t>
            </a:r>
            <a:r>
              <a:rPr lang="en-US" sz="1200" dirty="0">
                <a:latin typeface="Consolas" panose="020B0609020204030204" pitchFamily="49" charset="0"/>
              </a:rPr>
              <a:t>() too.</a:t>
            </a:r>
          </a:p>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endParaRPr lang="en-US" sz="1200" dirty="0">
              <a:latin typeface="Consolas" panose="020B0609020204030204" pitchFamily="49" charset="0"/>
            </a:endParaRPr>
          </a:p>
          <a:p>
            <a:pPr marL="0" indent="0">
              <a:lnSpc>
                <a:spcPct val="120000"/>
              </a:lnSpc>
              <a:spcBef>
                <a:spcPts val="0"/>
              </a:spcBef>
              <a:buNone/>
            </a:pPr>
            <a:endParaRPr lang="en-US" sz="1200" dirty="0">
              <a:latin typeface="Consolas" panose="020B0609020204030204" pitchFamily="49" charset="0"/>
            </a:endParaRPr>
          </a:p>
          <a:p>
            <a:pPr marL="0" indent="0">
              <a:lnSpc>
                <a:spcPct val="120000"/>
              </a:lnSpc>
              <a:spcBef>
                <a:spcPts val="0"/>
              </a:spcBef>
              <a:buNone/>
            </a:pPr>
            <a:r>
              <a:rPr lang="en-US" sz="1200" dirty="0">
                <a:latin typeface="Consolas" panose="020B0609020204030204" pitchFamily="49" charset="0"/>
              </a:rPr>
              <a:t># ............................</a:t>
            </a:r>
          </a:p>
          <a:p>
            <a:pPr marL="0" indent="0">
              <a:lnSpc>
                <a:spcPct val="120000"/>
              </a:lnSpc>
              <a:spcBef>
                <a:spcPts val="0"/>
              </a:spcBef>
              <a:buNone/>
            </a:pPr>
            <a:r>
              <a:rPr lang="en-US" sz="1200" dirty="0">
                <a:latin typeface="Consolas" panose="020B0609020204030204" pitchFamily="49" charset="0"/>
              </a:rPr>
              <a:t># Read 2012 birth data ####</a:t>
            </a:r>
          </a:p>
          <a:p>
            <a:pPr marL="0" indent="0">
              <a:lnSpc>
                <a:spcPct val="120000"/>
              </a:lnSpc>
              <a:spcBef>
                <a:spcPts val="0"/>
              </a:spcBef>
              <a:buNone/>
            </a:pPr>
            <a:r>
              <a:rPr lang="en-US" sz="1200" dirty="0">
                <a:latin typeface="Consolas" panose="020B0609020204030204" pitchFamily="49" charset="0"/>
              </a:rPr>
              <a:t># ............................</a:t>
            </a:r>
          </a:p>
          <a:p>
            <a:pPr marL="0" indent="0">
              <a:lnSpc>
                <a:spcPct val="120000"/>
              </a:lnSpc>
              <a:spcBef>
                <a:spcPts val="0"/>
              </a:spcBef>
              <a:buNone/>
            </a:pPr>
            <a:r>
              <a:rPr lang="en-US" sz="1200" dirty="0">
                <a:latin typeface="Consolas" panose="020B0609020204030204" pitchFamily="49" charset="0"/>
              </a:rPr>
              <a:t>load(</a:t>
            </a:r>
            <a:r>
              <a:rPr lang="en-US" sz="1200" dirty="0" err="1">
                <a:latin typeface="Consolas" panose="020B0609020204030204" pitchFamily="49" charset="0"/>
              </a:rPr>
              <a:t>birth_file</a:t>
            </a:r>
            <a:r>
              <a:rPr lang="en-US" sz="1200" dirty="0">
                <a:latin typeface="Consolas" panose="020B0609020204030204" pitchFamily="49" charset="0"/>
              </a:rPr>
              <a:t>) # &lt;- our first function</a:t>
            </a:r>
          </a:p>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endParaRPr lang="en-US" sz="1200" dirty="0">
              <a:latin typeface="Consolas" panose="020B0609020204030204" pitchFamily="49" charset="0"/>
            </a:endParaRPr>
          </a:p>
        </p:txBody>
      </p:sp>
    </p:spTree>
    <p:extLst>
      <p:ext uri="{BB962C8B-B14F-4D97-AF65-F5344CB8AC3E}">
        <p14:creationId xmlns:p14="http://schemas.microsoft.com/office/powerpoint/2010/main" val="78671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6471-1560-49F5-9106-B025072CFE8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22755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 &amp; Overview</a:t>
            </a:r>
          </a:p>
        </p:txBody>
      </p:sp>
      <p:sp>
        <p:nvSpPr>
          <p:cNvPr id="4" name="Text Placeholder 3"/>
          <p:cNvSpPr>
            <a:spLocks noGrp="1"/>
          </p:cNvSpPr>
          <p:nvPr>
            <p:ph type="body" idx="1"/>
          </p:nvPr>
        </p:nvSpPr>
        <p:spPr/>
        <p:txBody>
          <a:bodyPr/>
          <a:lstStyle/>
          <a:p>
            <a:pPr lvl="0">
              <a:spcBef>
                <a:spcPts val="0"/>
              </a:spcBef>
              <a:buClr>
                <a:schemeClr val="dk1"/>
              </a:buClr>
              <a:buSzPct val="25000"/>
            </a:pPr>
            <a:r>
              <a:rPr lang="en-US" dirty="0"/>
              <a:t>Website, syllabus, course format, homework</a:t>
            </a:r>
            <a:endParaRPr lang="en" dirty="0"/>
          </a:p>
        </p:txBody>
      </p:sp>
    </p:spTree>
    <p:extLst>
      <p:ext uri="{BB962C8B-B14F-4D97-AF65-F5344CB8AC3E}">
        <p14:creationId xmlns:p14="http://schemas.microsoft.com/office/powerpoint/2010/main" val="86203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 &amp; Overview</a:t>
            </a:r>
          </a:p>
        </p:txBody>
      </p:sp>
      <p:sp>
        <p:nvSpPr>
          <p:cNvPr id="3" name="Content Placeholder 2"/>
          <p:cNvSpPr>
            <a:spLocks noGrp="1"/>
          </p:cNvSpPr>
          <p:nvPr>
            <p:ph idx="1"/>
          </p:nvPr>
        </p:nvSpPr>
        <p:spPr/>
        <p:txBody>
          <a:bodyPr>
            <a:normAutofit lnSpcReduction="10000"/>
          </a:bodyPr>
          <a:lstStyle/>
          <a:p>
            <a:r>
              <a:rPr lang="en-US" dirty="0"/>
              <a:t>Course logistics</a:t>
            </a:r>
          </a:p>
          <a:p>
            <a:pPr lvl="1"/>
            <a:r>
              <a:rPr lang="en-US" b="1" dirty="0"/>
              <a:t>Introductions</a:t>
            </a:r>
          </a:p>
          <a:p>
            <a:pPr lvl="1"/>
            <a:r>
              <a:rPr lang="en-US" dirty="0"/>
              <a:t>Website: </a:t>
            </a:r>
            <a:r>
              <a:rPr lang="en-US" dirty="0">
                <a:hlinkClick r:id="rId3"/>
              </a:rPr>
              <a:t>learnr.web.unc.edu</a:t>
            </a:r>
            <a:endParaRPr lang="en-US" dirty="0"/>
          </a:p>
          <a:p>
            <a:pPr lvl="1"/>
            <a:r>
              <a:rPr lang="en-US" dirty="0"/>
              <a:t>Sign up sheet (see website)</a:t>
            </a:r>
          </a:p>
          <a:p>
            <a:pPr lvl="1"/>
            <a:r>
              <a:rPr lang="en-US" dirty="0"/>
              <a:t>Google group (see website) </a:t>
            </a:r>
          </a:p>
          <a:p>
            <a:pPr lvl="1"/>
            <a:r>
              <a:rPr lang="en-US" dirty="0" err="1"/>
              <a:t>Datacamp</a:t>
            </a:r>
            <a:r>
              <a:rPr lang="en-US" dirty="0"/>
              <a:t> (optional)</a:t>
            </a:r>
          </a:p>
          <a:p>
            <a:pPr lvl="1"/>
            <a:r>
              <a:rPr lang="en-US" dirty="0"/>
              <a:t>Syllabus review</a:t>
            </a:r>
          </a:p>
          <a:p>
            <a:pPr lvl="1"/>
            <a:endParaRPr lang="en-US" dirty="0"/>
          </a:p>
          <a:p>
            <a:r>
              <a:rPr lang="en-US" dirty="0"/>
              <a:t>All about R</a:t>
            </a:r>
          </a:p>
          <a:p>
            <a:pPr lvl="1"/>
            <a:r>
              <a:rPr lang="en-US" dirty="0"/>
              <a:t>How is R different from SAS?</a:t>
            </a:r>
          </a:p>
          <a:p>
            <a:pPr lvl="1"/>
            <a:r>
              <a:rPr lang="en-US" dirty="0"/>
              <a:t>How do I install R/</a:t>
            </a:r>
            <a:r>
              <a:rPr lang="en-US" dirty="0" err="1"/>
              <a:t>Rstudio</a:t>
            </a:r>
            <a:r>
              <a:rPr lang="en-US" dirty="0"/>
              <a:t>?</a:t>
            </a:r>
          </a:p>
          <a:p>
            <a:pPr lvl="1"/>
            <a:endParaRPr lang="en-US" dirty="0"/>
          </a:p>
          <a:p>
            <a:r>
              <a:rPr lang="en-US" dirty="0"/>
              <a:t>Homework</a:t>
            </a:r>
          </a:p>
          <a:p>
            <a:pPr lvl="1"/>
            <a:r>
              <a:rPr lang="en-US" dirty="0"/>
              <a:t>Hopefully ready today, but if not: Install R and RStudio for next class!</a:t>
            </a:r>
          </a:p>
          <a:p>
            <a:pPr lvl="1"/>
            <a:r>
              <a:rPr lang="en-US" dirty="0"/>
              <a:t>Handle logistics! Registration, get data, sign up sheet, google </a:t>
            </a:r>
            <a:r>
              <a:rPr lang="en-US"/>
              <a:t>group, etc</a:t>
            </a:r>
            <a:r>
              <a:rPr lang="en-US" dirty="0"/>
              <a:t>.</a:t>
            </a:r>
          </a:p>
        </p:txBody>
      </p:sp>
      <p:pic>
        <p:nvPicPr>
          <p:cNvPr id="2050" name="Picture 2" descr="http://dailydropcap.com/images/R-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301" y="1192865"/>
            <a:ext cx="3710715" cy="310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2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Introductions</a:t>
            </a:r>
          </a:p>
        </p:txBody>
      </p:sp>
      <p:sp>
        <p:nvSpPr>
          <p:cNvPr id="3" name="Content Placeholder 2"/>
          <p:cNvSpPr>
            <a:spLocks noGrp="1"/>
          </p:cNvSpPr>
          <p:nvPr>
            <p:ph idx="1"/>
          </p:nvPr>
        </p:nvSpPr>
        <p:spPr/>
        <p:txBody>
          <a:bodyPr>
            <a:normAutofit fontScale="92500"/>
          </a:bodyPr>
          <a:lstStyle/>
          <a:p>
            <a:endParaRPr lang="en-US" sz="3200" dirty="0"/>
          </a:p>
          <a:p>
            <a:r>
              <a:rPr lang="en-US" sz="3200" dirty="0"/>
              <a:t>Who you are</a:t>
            </a:r>
          </a:p>
          <a:p>
            <a:r>
              <a:rPr lang="en-US" sz="3200" dirty="0"/>
              <a:t>What program / year you’re in</a:t>
            </a:r>
          </a:p>
          <a:p>
            <a:r>
              <a:rPr lang="en-US" sz="3200" dirty="0"/>
              <a:t>Why you’re in the class</a:t>
            </a:r>
          </a:p>
          <a:p>
            <a:r>
              <a:rPr lang="en-US" sz="3200" dirty="0"/>
              <a:t>What experiences (other language experience, content areas, etc.) you’re hoping to contribute</a:t>
            </a:r>
          </a:p>
          <a:p>
            <a:endParaRPr lang="en-US" dirty="0"/>
          </a:p>
          <a:p>
            <a:endParaRPr lang="en-US" dirty="0"/>
          </a:p>
          <a:p>
            <a:pPr marL="0" indent="0">
              <a:buNone/>
            </a:pPr>
            <a:r>
              <a:rPr lang="en-US" dirty="0"/>
              <a:t>Please (all, including auditors!) fill out the sign-in sheet while listening! </a:t>
            </a:r>
            <a:br>
              <a:rPr lang="en-US" dirty="0"/>
            </a:br>
            <a:endParaRPr lang="en-US" dirty="0"/>
          </a:p>
          <a:p>
            <a:endParaRPr lang="en-US" dirty="0"/>
          </a:p>
        </p:txBody>
      </p:sp>
    </p:spTree>
    <p:extLst>
      <p:ext uri="{BB962C8B-B14F-4D97-AF65-F5344CB8AC3E}">
        <p14:creationId xmlns:p14="http://schemas.microsoft.com/office/powerpoint/2010/main" val="195715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 to the Course: Approach and Format</a:t>
            </a:r>
          </a:p>
        </p:txBody>
      </p:sp>
      <p:sp>
        <p:nvSpPr>
          <p:cNvPr id="3" name="Content Placeholder 2"/>
          <p:cNvSpPr>
            <a:spLocks noGrp="1"/>
          </p:cNvSpPr>
          <p:nvPr>
            <p:ph idx="1"/>
          </p:nvPr>
        </p:nvSpPr>
        <p:spPr>
          <a:xfrm>
            <a:off x="628650" y="1825625"/>
            <a:ext cx="7886700" cy="4928260"/>
          </a:xfrm>
        </p:spPr>
        <p:txBody>
          <a:bodyPr>
            <a:normAutofit/>
          </a:bodyPr>
          <a:lstStyle/>
          <a:p>
            <a:r>
              <a:rPr lang="en-US" b="1" dirty="0"/>
              <a:t>Course theory:</a:t>
            </a:r>
          </a:p>
          <a:p>
            <a:pPr lvl="1"/>
            <a:r>
              <a:rPr lang="en-US" dirty="0"/>
              <a:t>Designed for those familiar with SAS or another programming language.</a:t>
            </a:r>
          </a:p>
          <a:p>
            <a:pPr lvl="1"/>
            <a:r>
              <a:rPr lang="en-US" dirty="0"/>
              <a:t>Using dataset and questions from EPID core curricula (births, disparities)</a:t>
            </a:r>
          </a:p>
          <a:p>
            <a:pPr lvl="1"/>
            <a:r>
              <a:rPr lang="en-US" dirty="0"/>
              <a:t>Practical. See, try, modify, why, apply. </a:t>
            </a:r>
          </a:p>
          <a:p>
            <a:pPr lvl="1"/>
            <a:endParaRPr lang="en-US" dirty="0"/>
          </a:p>
          <a:p>
            <a:r>
              <a:rPr lang="en-US" b="1" dirty="0"/>
              <a:t>Logistic goals:</a:t>
            </a:r>
          </a:p>
          <a:p>
            <a:pPr lvl="1"/>
            <a:r>
              <a:rPr lang="en-US" dirty="0"/>
              <a:t>Minimal out-of-class responsibilities. </a:t>
            </a:r>
          </a:p>
          <a:p>
            <a:pPr lvl="1"/>
            <a:r>
              <a:rPr lang="en-US" dirty="0"/>
              <a:t>Project: Direct relevance to your existing work.</a:t>
            </a:r>
          </a:p>
          <a:p>
            <a:pPr lvl="1"/>
            <a:r>
              <a:rPr lang="en-US" dirty="0"/>
              <a:t>Wind down assignments before the end-of-semester rush. </a:t>
            </a:r>
          </a:p>
        </p:txBody>
      </p:sp>
    </p:spTree>
    <p:extLst>
      <p:ext uri="{BB962C8B-B14F-4D97-AF65-F5344CB8AC3E}">
        <p14:creationId xmlns:p14="http://schemas.microsoft.com/office/powerpoint/2010/main" val="57908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 to the Course: Approach and Format</a:t>
            </a:r>
          </a:p>
        </p:txBody>
      </p:sp>
      <p:sp>
        <p:nvSpPr>
          <p:cNvPr id="3" name="Content Placeholder 2"/>
          <p:cNvSpPr>
            <a:spLocks noGrp="1"/>
          </p:cNvSpPr>
          <p:nvPr>
            <p:ph idx="1"/>
          </p:nvPr>
        </p:nvSpPr>
        <p:spPr>
          <a:xfrm>
            <a:off x="628650" y="1825625"/>
            <a:ext cx="7886700" cy="4928260"/>
          </a:xfrm>
        </p:spPr>
        <p:txBody>
          <a:bodyPr>
            <a:normAutofit/>
          </a:bodyPr>
          <a:lstStyle/>
          <a:p>
            <a:r>
              <a:rPr lang="en-US" b="1" dirty="0"/>
              <a:t>Course progression:</a:t>
            </a:r>
          </a:p>
          <a:p>
            <a:pPr lvl="1"/>
            <a:r>
              <a:rPr lang="en-US" dirty="0"/>
              <a:t>Part one: Language basics / Core R </a:t>
            </a:r>
          </a:p>
          <a:p>
            <a:pPr lvl="1"/>
            <a:r>
              <a:rPr lang="en-US" dirty="0"/>
              <a:t>Part two: R packages &amp; homework.</a:t>
            </a:r>
          </a:p>
          <a:p>
            <a:pPr lvl="1"/>
            <a:r>
              <a:rPr lang="en-US" dirty="0"/>
              <a:t>Part three: special topics lectures</a:t>
            </a:r>
          </a:p>
          <a:p>
            <a:pPr lvl="1"/>
            <a:endParaRPr lang="en-US" dirty="0"/>
          </a:p>
          <a:p>
            <a:r>
              <a:rPr lang="en-US" b="1" dirty="0"/>
              <a:t>Use any resources you want! </a:t>
            </a:r>
          </a:p>
          <a:p>
            <a:pPr lvl="1"/>
            <a:r>
              <a:rPr lang="en-US" dirty="0"/>
              <a:t>Internet searches, forums, books, other open courses</a:t>
            </a:r>
          </a:p>
          <a:p>
            <a:pPr lvl="1"/>
            <a:r>
              <a:rPr lang="en-US" dirty="0"/>
              <a:t>Group work on exercises is encouraged but not required (don’t just copy…)</a:t>
            </a:r>
          </a:p>
          <a:p>
            <a:pPr lvl="1"/>
            <a:r>
              <a:rPr lang="en-US" dirty="0"/>
              <a:t>Better to turn in broken/incomplete code you kind of understand (so we can help) instead of working code you don’t understand.</a:t>
            </a:r>
          </a:p>
          <a:p>
            <a:pPr lvl="1"/>
            <a:r>
              <a:rPr lang="en-US" dirty="0"/>
              <a:t>R is open and collaborative! Practice that here!</a:t>
            </a:r>
          </a:p>
          <a:p>
            <a:pPr lvl="1"/>
            <a:endParaRPr lang="en-US" dirty="0"/>
          </a:p>
        </p:txBody>
      </p:sp>
    </p:spTree>
    <p:extLst>
      <p:ext uri="{BB962C8B-B14F-4D97-AF65-F5344CB8AC3E}">
        <p14:creationId xmlns:p14="http://schemas.microsoft.com/office/powerpoint/2010/main" val="369331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Responsibilities and Expectations</a:t>
            </a:r>
          </a:p>
        </p:txBody>
      </p:sp>
      <p:sp>
        <p:nvSpPr>
          <p:cNvPr id="3" name="Content Placeholder 2"/>
          <p:cNvSpPr>
            <a:spLocks noGrp="1"/>
          </p:cNvSpPr>
          <p:nvPr>
            <p:ph idx="1"/>
          </p:nvPr>
        </p:nvSpPr>
        <p:spPr/>
        <p:txBody>
          <a:bodyPr>
            <a:normAutofit lnSpcReduction="10000"/>
          </a:bodyPr>
          <a:lstStyle/>
          <a:p>
            <a:r>
              <a:rPr lang="en-US" b="1" dirty="0"/>
              <a:t>Class exercises</a:t>
            </a:r>
          </a:p>
          <a:p>
            <a:pPr lvl="1"/>
            <a:r>
              <a:rPr lang="en-US" dirty="0"/>
              <a:t>Follow along with example code, activities, interactive exercises in R. </a:t>
            </a:r>
          </a:p>
          <a:p>
            <a:pPr lvl="1"/>
            <a:r>
              <a:rPr lang="en-US" dirty="0"/>
              <a:t>Work in small groups always allowed. Find folks with similar schedules!</a:t>
            </a:r>
          </a:p>
          <a:p>
            <a:pPr lvl="1"/>
            <a:endParaRPr lang="en-US" dirty="0"/>
          </a:p>
          <a:p>
            <a:r>
              <a:rPr lang="en-US" b="1" dirty="0"/>
              <a:t>Homework</a:t>
            </a:r>
          </a:p>
          <a:p>
            <a:pPr lvl="1"/>
            <a:r>
              <a:rPr lang="en-US" dirty="0"/>
              <a:t>Five assignments during middle half of class, due on Mondays</a:t>
            </a:r>
          </a:p>
          <a:p>
            <a:pPr lvl="1"/>
            <a:r>
              <a:rPr lang="en-US" dirty="0"/>
              <a:t>Generally lags the class material </a:t>
            </a:r>
          </a:p>
          <a:p>
            <a:pPr lvl="1"/>
            <a:r>
              <a:rPr lang="en-US" dirty="0"/>
              <a:t>Follows a single dataset (NC Births) through steps of a public health analysis</a:t>
            </a:r>
          </a:p>
          <a:p>
            <a:pPr lvl="1"/>
            <a:r>
              <a:rPr lang="en-US" dirty="0"/>
              <a:t>We’ll work on in class, &amp; handhold through hardest parts (e.g. HW2 apply)</a:t>
            </a:r>
          </a:p>
          <a:p>
            <a:pPr lvl="1"/>
            <a:endParaRPr lang="en-US" dirty="0"/>
          </a:p>
          <a:p>
            <a:r>
              <a:rPr lang="en-US" b="1" dirty="0"/>
              <a:t>Project</a:t>
            </a:r>
          </a:p>
          <a:p>
            <a:pPr lvl="1"/>
            <a:r>
              <a:rPr lang="en-US" dirty="0"/>
              <a:t>Last 1/3 of the class (but start thinking about now, or midway through)</a:t>
            </a:r>
          </a:p>
          <a:p>
            <a:pPr lvl="1"/>
            <a:r>
              <a:rPr lang="en-US" dirty="0"/>
              <a:t>Dataset / question of your choice, ideally something useful for you</a:t>
            </a:r>
          </a:p>
          <a:p>
            <a:pPr lvl="1"/>
            <a:r>
              <a:rPr lang="en-US" dirty="0"/>
              <a:t>Share a few slides with the class to show off your work at the end</a:t>
            </a:r>
          </a:p>
          <a:p>
            <a:pPr lvl="1"/>
            <a:endParaRPr lang="en-US" dirty="0"/>
          </a:p>
        </p:txBody>
      </p:sp>
    </p:spTree>
    <p:extLst>
      <p:ext uri="{BB962C8B-B14F-4D97-AF65-F5344CB8AC3E}">
        <p14:creationId xmlns:p14="http://schemas.microsoft.com/office/powerpoint/2010/main" val="348202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8650" y="365125"/>
            <a:ext cx="7886700" cy="1325700"/>
          </a:xfrm>
          <a:prstGeom prst="rect">
            <a:avLst/>
          </a:prstGeom>
        </p:spPr>
        <p:txBody>
          <a:bodyPr lIns="91425" tIns="91425" rIns="91425" bIns="91425" anchor="ctr" anchorCtr="0">
            <a:noAutofit/>
          </a:bodyPr>
          <a:lstStyle/>
          <a:p>
            <a:pPr lvl="0">
              <a:spcBef>
                <a:spcPts val="0"/>
              </a:spcBef>
              <a:buNone/>
            </a:pPr>
            <a:r>
              <a:rPr lang="en-US" dirty="0"/>
              <a:t>On Class Exercises: </a:t>
            </a:r>
            <a:r>
              <a:rPr lang="en" dirty="0"/>
              <a:t>Slide Types</a:t>
            </a:r>
          </a:p>
        </p:txBody>
      </p:sp>
      <p:sp>
        <p:nvSpPr>
          <p:cNvPr id="94" name="Shape 94"/>
          <p:cNvSpPr txBox="1">
            <a:spLocks noGrp="1"/>
          </p:cNvSpPr>
          <p:nvPr>
            <p:ph type="body" idx="1"/>
          </p:nvPr>
        </p:nvSpPr>
        <p:spPr>
          <a:xfrm>
            <a:off x="912525" y="1975550"/>
            <a:ext cx="3597300" cy="19431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r>
              <a:rPr lang="en" b="1"/>
              <a:t>Listen</a:t>
            </a:r>
          </a:p>
          <a:p>
            <a:pPr marL="2514600" lvl="0" indent="-50800">
              <a:spcBef>
                <a:spcPts val="0"/>
              </a:spcBef>
              <a:buNone/>
            </a:pPr>
            <a:endParaRPr/>
          </a:p>
        </p:txBody>
      </p:sp>
      <p:sp>
        <p:nvSpPr>
          <p:cNvPr id="95" name="Shape 95"/>
          <p:cNvSpPr txBox="1">
            <a:spLocks noGrp="1"/>
          </p:cNvSpPr>
          <p:nvPr>
            <p:ph type="body" idx="1"/>
          </p:nvPr>
        </p:nvSpPr>
        <p:spPr>
          <a:xfrm>
            <a:off x="4715475" y="1825625"/>
            <a:ext cx="3881100" cy="2093100"/>
          </a:xfrm>
          <a:prstGeom prst="rect">
            <a:avLst/>
          </a:prstGeom>
          <a:solidFill>
            <a:srgbClr val="C9DAF8"/>
          </a:solidFill>
        </p:spPr>
        <p:txBody>
          <a:bodyPr lIns="91425" tIns="91425" rIns="91425" bIns="91425" anchor="t" anchorCtr="0">
            <a:noAutofit/>
          </a:bodyPr>
          <a:lstStyle/>
          <a:p>
            <a:pPr lvl="0" rtl="0">
              <a:spcBef>
                <a:spcPts val="0"/>
              </a:spcBef>
              <a:buNone/>
            </a:pPr>
            <a:r>
              <a:rPr lang="en" b="1"/>
              <a:t>We Try </a:t>
            </a:r>
            <a:br>
              <a:rPr lang="en"/>
            </a:br>
            <a:r>
              <a:rPr lang="en" i="1"/>
              <a:t>(all together)</a:t>
            </a:r>
          </a:p>
        </p:txBody>
      </p:sp>
      <p:sp>
        <p:nvSpPr>
          <p:cNvPr id="96" name="Shape 96"/>
          <p:cNvSpPr txBox="1">
            <a:spLocks noGrp="1"/>
          </p:cNvSpPr>
          <p:nvPr>
            <p:ph type="body" idx="1"/>
          </p:nvPr>
        </p:nvSpPr>
        <p:spPr>
          <a:xfrm>
            <a:off x="628650" y="4295125"/>
            <a:ext cx="3881100" cy="2093100"/>
          </a:xfrm>
          <a:prstGeom prst="rect">
            <a:avLst/>
          </a:prstGeom>
          <a:solidFill>
            <a:srgbClr val="D9EAD3"/>
          </a:solidFill>
        </p:spPr>
        <p:txBody>
          <a:bodyPr lIns="91425" tIns="91425" rIns="91425" bIns="91425" anchor="t" anchorCtr="0">
            <a:noAutofit/>
          </a:bodyPr>
          <a:lstStyle/>
          <a:p>
            <a:pPr lvl="0" rtl="0">
              <a:spcBef>
                <a:spcPts val="0"/>
              </a:spcBef>
              <a:buNone/>
            </a:pPr>
            <a:r>
              <a:rPr lang="en" b="1"/>
              <a:t>You Try</a:t>
            </a:r>
            <a:r>
              <a:rPr lang="en"/>
              <a:t> </a:t>
            </a:r>
            <a:br>
              <a:rPr lang="en"/>
            </a:br>
            <a:r>
              <a:rPr lang="en" i="1"/>
              <a:t>(alone or in pairs)</a:t>
            </a:r>
          </a:p>
        </p:txBody>
      </p:sp>
      <p:sp>
        <p:nvSpPr>
          <p:cNvPr id="97" name="Shape 97"/>
          <p:cNvSpPr txBox="1">
            <a:spLocks noGrp="1"/>
          </p:cNvSpPr>
          <p:nvPr>
            <p:ph type="body" idx="1"/>
          </p:nvPr>
        </p:nvSpPr>
        <p:spPr>
          <a:xfrm>
            <a:off x="4787000" y="4295125"/>
            <a:ext cx="3881100" cy="2093100"/>
          </a:xfrm>
          <a:prstGeom prst="rect">
            <a:avLst/>
          </a:prstGeom>
          <a:solidFill>
            <a:srgbClr val="F4CCCC"/>
          </a:solidFill>
        </p:spPr>
        <p:txBody>
          <a:bodyPr lIns="91425" tIns="91425" rIns="91425" bIns="91425" anchor="t" anchorCtr="0">
            <a:noAutofit/>
          </a:bodyPr>
          <a:lstStyle/>
          <a:p>
            <a:pPr lvl="0" rtl="0">
              <a:spcBef>
                <a:spcPts val="0"/>
              </a:spcBef>
              <a:buNone/>
            </a:pPr>
            <a:r>
              <a:rPr lang="en" b="1"/>
              <a:t>Answers </a:t>
            </a:r>
            <a:br>
              <a:rPr lang="en"/>
            </a:br>
            <a:r>
              <a:rPr lang="en" i="1"/>
              <a:t>(so no matter what, you can keep up)</a:t>
            </a:r>
          </a:p>
        </p:txBody>
      </p:sp>
      <p:sp>
        <p:nvSpPr>
          <p:cNvPr id="98" name="Shape 98"/>
          <p:cNvSpPr txBox="1">
            <a:spLocks noGrp="1"/>
          </p:cNvSpPr>
          <p:nvPr>
            <p:ph type="body" idx="1"/>
          </p:nvPr>
        </p:nvSpPr>
        <p:spPr>
          <a:xfrm>
            <a:off x="628650" y="1825625"/>
            <a:ext cx="1527600" cy="918600"/>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lvl="0" indent="0" rtl="0">
              <a:spcBef>
                <a:spcPts val="0"/>
              </a:spcBef>
              <a:buNone/>
            </a:pPr>
            <a:r>
              <a:rPr lang="en" b="1"/>
              <a:t>Header</a:t>
            </a:r>
          </a:p>
        </p:txBody>
      </p:sp>
    </p:spTree>
    <p:extLst>
      <p:ext uri="{BB962C8B-B14F-4D97-AF65-F5344CB8AC3E}">
        <p14:creationId xmlns:p14="http://schemas.microsoft.com/office/powerpoint/2010/main" val="3009369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2415</Words>
  <Application>Microsoft Office PowerPoint</Application>
  <PresentationFormat>On-screen Show (4:3)</PresentationFormat>
  <Paragraphs>270</Paragraphs>
  <Slides>29</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Consolas</vt:lpstr>
      <vt:lpstr>Wingdings</vt:lpstr>
      <vt:lpstr>Office Theme</vt:lpstr>
      <vt:lpstr>  For Epidemiologists </vt:lpstr>
      <vt:lpstr>Welcome to Campus / Acknowledging a Victory!</vt:lpstr>
      <vt:lpstr>Welcome &amp; Overview</vt:lpstr>
      <vt:lpstr>Welcome &amp; Overview</vt:lpstr>
      <vt:lpstr>Introductions</vt:lpstr>
      <vt:lpstr>Back to the Course: Approach and Format</vt:lpstr>
      <vt:lpstr>Back to the Course: Approach and Format</vt:lpstr>
      <vt:lpstr>Student Responsibilities and Expectations</vt:lpstr>
      <vt:lpstr>On Class Exercises: Slide Types</vt:lpstr>
      <vt:lpstr>Student Responsibilities and Expectations</vt:lpstr>
      <vt:lpstr>Let’s Talk R!</vt:lpstr>
      <vt:lpstr>Popularity of</vt:lpstr>
      <vt:lpstr>Growth of             esources</vt:lpstr>
      <vt:lpstr>Growth of             esources</vt:lpstr>
      <vt:lpstr>Growth of             esources</vt:lpstr>
      <vt:lpstr>Why          ? Important features: </vt:lpstr>
      <vt:lpstr>Challenges of </vt:lpstr>
      <vt:lpstr>            vs.</vt:lpstr>
      <vt:lpstr>PowerPoint Presentation</vt:lpstr>
      <vt:lpstr>Today’s Activity: RStudio Tour</vt:lpstr>
      <vt:lpstr>RStudio IDE : A Guided Tour!</vt:lpstr>
      <vt:lpstr>Rstudio…</vt:lpstr>
      <vt:lpstr>RStudio…</vt:lpstr>
      <vt:lpstr>RStudio Panes</vt:lpstr>
      <vt:lpstr>Our first script: the absolute minimum</vt:lpstr>
      <vt:lpstr>We Try: RStudio</vt:lpstr>
      <vt:lpstr>You try</vt:lpstr>
      <vt:lpstr>Answers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For Epidemiologists </dc:title>
  <dc:creator>Mike D Fliss</dc:creator>
  <cp:lastModifiedBy>Mike D Fliss</cp:lastModifiedBy>
  <cp:revision>7</cp:revision>
  <dcterms:created xsi:type="dcterms:W3CDTF">2018-08-22T12:37:07Z</dcterms:created>
  <dcterms:modified xsi:type="dcterms:W3CDTF">2018-08-22T13:10:12Z</dcterms:modified>
</cp:coreProperties>
</file>