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377" r:id="rId4"/>
    <p:sldId id="367" r:id="rId5"/>
    <p:sldId id="350" r:id="rId6"/>
    <p:sldId id="343" r:id="rId7"/>
    <p:sldId id="352" r:id="rId8"/>
    <p:sldId id="344" r:id="rId9"/>
    <p:sldId id="346" r:id="rId10"/>
    <p:sldId id="348" r:id="rId11"/>
    <p:sldId id="349" r:id="rId12"/>
    <p:sldId id="384" r:id="rId13"/>
    <p:sldId id="370" r:id="rId14"/>
    <p:sldId id="369" r:id="rId15"/>
    <p:sldId id="371" r:id="rId16"/>
    <p:sldId id="368" r:id="rId17"/>
    <p:sldId id="378" r:id="rId18"/>
    <p:sldId id="372" r:id="rId19"/>
    <p:sldId id="373" r:id="rId20"/>
    <p:sldId id="374" r:id="rId21"/>
    <p:sldId id="375" r:id="rId22"/>
    <p:sldId id="376" r:id="rId23"/>
    <p:sldId id="366" r:id="rId24"/>
    <p:sldId id="380" r:id="rId25"/>
    <p:sldId id="383" r:id="rId26"/>
    <p:sldId id="364" r:id="rId27"/>
    <p:sldId id="379" r:id="rId28"/>
    <p:sldId id="381" r:id="rId29"/>
    <p:sldId id="3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DD2B-76C3-452C-A076-76064068B0DD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FA5A8-71E5-4ABF-99CA-20D7A7AE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1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7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6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2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5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5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3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4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6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5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9CAC-AD3B-4FD8-A60A-B523E8BA186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1300-5EB1-4CE1-99C6-640B90B3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6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dv-r.had.co.nz/Functional-programming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dv-r.had.co.n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jennybc.github.io/purrr-tutorial/index.html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dv-r.had.co.nz/Functional-programming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dv-r.had.co.nz/Functional-programm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L07 </a:t>
            </a:r>
            <a:r>
              <a:rPr lang="en-US" dirty="0"/>
              <a:t>Apply and </a:t>
            </a:r>
            <a:r>
              <a:rPr lang="en-US" dirty="0" err="1"/>
              <a:t>purrr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EPID 799C</a:t>
            </a:r>
          </a:p>
          <a:p>
            <a:r>
              <a:rPr lang="en-US" dirty="0"/>
              <a:t>Fall 2018</a:t>
            </a:r>
          </a:p>
        </p:txBody>
      </p:sp>
    </p:spTree>
    <p:extLst>
      <p:ext uri="{BB962C8B-B14F-4D97-AF65-F5344CB8AC3E}">
        <p14:creationId xmlns:p14="http://schemas.microsoft.com/office/powerpoint/2010/main" val="1728057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sapply</a:t>
            </a:r>
            <a:r>
              <a:rPr lang="en-US" dirty="0"/>
              <a:t>() and </a:t>
            </a:r>
            <a:r>
              <a:rPr lang="en-US" dirty="0" err="1"/>
              <a:t>vapply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http://adv-r.had.co.nz/Functional-programming.html</a:t>
            </a:r>
            <a:r>
              <a:rPr lang="en-US" dirty="0"/>
              <a:t> </a:t>
            </a:r>
          </a:p>
        </p:txBody>
      </p:sp>
      <p:pic>
        <p:nvPicPr>
          <p:cNvPr id="2050" name="Picture 2" descr="http://adv-r.had.co.nz/diagrams/sapply-vapply.png">
            <a:extLst>
              <a:ext uri="{FF2B5EF4-FFF2-40B4-BE49-F238E27FC236}">
                <a16:creationId xmlns:a16="http://schemas.microsoft.com/office/drawing/2014/main" id="{AF0FE0F7-7B32-4A84-8F50-77F405E7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45" y="1992605"/>
            <a:ext cx="8155709" cy="29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99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Map()/</a:t>
            </a:r>
            <a:r>
              <a:rPr lang="en-US" dirty="0" err="1"/>
              <a:t>mapply</a:t>
            </a:r>
            <a:r>
              <a:rPr lang="en-US" dirty="0"/>
              <a:t>/</a:t>
            </a:r>
            <a:r>
              <a:rPr lang="en-US" dirty="0" err="1"/>
              <a:t>tapply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Want multiple inputs or to iterate over objects?</a:t>
            </a:r>
          </a:p>
          <a:p>
            <a:pPr marL="0" indent="0">
              <a:buNone/>
            </a:pPr>
            <a:r>
              <a:rPr lang="en-US" dirty="0"/>
              <a:t>	Map(),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Different length objects?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tapply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Skim: </a:t>
            </a:r>
            <a:r>
              <a:rPr lang="en-US" dirty="0">
                <a:hlinkClick r:id="rId2"/>
              </a:rPr>
              <a:t>http://adv-r.had.co.nz/</a:t>
            </a:r>
            <a:r>
              <a:rPr lang="en-US" dirty="0"/>
              <a:t> , Functional Programming / Functionals / Function Operators for more, or the purr:: package. </a:t>
            </a:r>
            <a:r>
              <a:rPr lang="en-US" b="1" dirty="0"/>
              <a:t>Will introduce a little </a:t>
            </a:r>
            <a:r>
              <a:rPr lang="en-US" b="1" dirty="0" err="1"/>
              <a:t>purrr</a:t>
            </a:r>
            <a:r>
              <a:rPr lang="en-US" b="1" dirty="0"/>
              <a:t> at the end of class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relevant: anonymous inline functions.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0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Function…</a:t>
            </a:r>
            <a:r>
              <a:rPr lang="en-US" dirty="0" err="1"/>
              <a:t>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Functions that take functions</a:t>
            </a:r>
          </a:p>
        </p:txBody>
      </p:sp>
    </p:spTree>
    <p:extLst>
      <p:ext uri="{BB962C8B-B14F-4D97-AF65-F5344CB8AC3E}">
        <p14:creationId xmlns:p14="http://schemas.microsoft.com/office/powerpoint/2010/main" val="1977385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/>
              <a:t>incl_hasgest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incl_enoughgest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incl_lateenough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incl_earlyenough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incl_singleton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incl_hasanomdata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incl_noanomolies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include_allpass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FEDCD2-7990-47BE-AB04-50DFB3073A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 Simple enough – vectorization, one line apiece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Will use apply, all(), and a helper variable for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Will use apply and </a:t>
            </a:r>
            <a:r>
              <a:rPr lang="en-US" dirty="0" err="1"/>
              <a:t>grepl</a:t>
            </a:r>
            <a:r>
              <a:rPr lang="en-US" dirty="0"/>
              <a:t>() to create this, then subset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8D66E-9910-4A33-9E05-259BDCBC55E4}"/>
              </a:ext>
            </a:extLst>
          </p:cNvPr>
          <p:cNvSpPr/>
          <p:nvPr/>
        </p:nvSpPr>
        <p:spPr>
          <a:xfrm>
            <a:off x="484632" y="1690689"/>
            <a:ext cx="7571232" cy="1966911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9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D0485-32D7-4C23-A171-A5BAAAB77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inclusion criteria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852403-F1EF-4D00-BDB8-95ED016C0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weeknum</a:t>
            </a:r>
            <a:r>
              <a:rPr lang="en-US" dirty="0"/>
              <a:t>: </a:t>
            </a:r>
            <a:r>
              <a:rPr lang="en-US" dirty="0" err="1"/>
              <a:t>lubridate</a:t>
            </a:r>
            <a:r>
              <a:rPr lang="en-US" dirty="0"/>
              <a:t>::week to the rescue!</a:t>
            </a:r>
          </a:p>
          <a:p>
            <a:r>
              <a:rPr lang="en-US" dirty="0" err="1"/>
              <a:t>incl_hasgest</a:t>
            </a:r>
            <a:r>
              <a:rPr lang="en-US" dirty="0"/>
              <a:t>: e.g. gest is not missing, as numeric.</a:t>
            </a:r>
          </a:p>
          <a:p>
            <a:r>
              <a:rPr lang="en-US" dirty="0" err="1"/>
              <a:t>incl_enoughgest</a:t>
            </a:r>
            <a:r>
              <a:rPr lang="en-US" dirty="0"/>
              <a:t>: </a:t>
            </a:r>
            <a:r>
              <a:rPr lang="en-US" dirty="0" err="1"/>
              <a:t>wksgest</a:t>
            </a:r>
            <a:r>
              <a:rPr lang="en-US" dirty="0"/>
              <a:t> 20 or more</a:t>
            </a:r>
          </a:p>
          <a:p>
            <a:r>
              <a:rPr lang="en-US" dirty="0" err="1"/>
              <a:t>incl_lateenough</a:t>
            </a:r>
            <a:r>
              <a:rPr lang="en-US" dirty="0"/>
              <a:t>: </a:t>
            </a:r>
            <a:r>
              <a:rPr lang="en-US" dirty="0" err="1"/>
              <a:t>wksgest</a:t>
            </a:r>
            <a:r>
              <a:rPr lang="en-US" dirty="0"/>
              <a:t> – </a:t>
            </a:r>
            <a:r>
              <a:rPr lang="en-US" dirty="0" err="1"/>
              <a:t>weeknum</a:t>
            </a:r>
            <a:r>
              <a:rPr lang="en-US" dirty="0"/>
              <a:t> 19 or less</a:t>
            </a:r>
            <a:br>
              <a:rPr lang="en-US" dirty="0"/>
            </a:br>
            <a:r>
              <a:rPr lang="en-US" sz="2000" i="1" dirty="0"/>
              <a:t>(Less than 20 weeks gestation before Jan 1 of year)</a:t>
            </a:r>
          </a:p>
          <a:p>
            <a:r>
              <a:rPr lang="en-US" dirty="0" err="1"/>
              <a:t>incl_earlyenough</a:t>
            </a:r>
            <a:r>
              <a:rPr lang="en-US" dirty="0"/>
              <a:t>: </a:t>
            </a:r>
            <a:r>
              <a:rPr lang="en-US" dirty="0" err="1"/>
              <a:t>weeknum</a:t>
            </a:r>
            <a:r>
              <a:rPr lang="en-US" dirty="0"/>
              <a:t> - </a:t>
            </a:r>
            <a:r>
              <a:rPr lang="en-US" dirty="0" err="1"/>
              <a:t>wksgest</a:t>
            </a:r>
            <a:r>
              <a:rPr lang="en-US" dirty="0"/>
              <a:t> 7 or less</a:t>
            </a:r>
            <a:br>
              <a:rPr lang="en-US" dirty="0"/>
            </a:br>
            <a:r>
              <a:rPr lang="en-US" sz="2000" i="1" dirty="0"/>
              <a:t>(Start date of gestation was 45 (max gest in'11) w prior to Jan 1 of next year, so all births are observed in year)</a:t>
            </a:r>
            <a:endParaRPr lang="en-US" i="1" dirty="0"/>
          </a:p>
          <a:p>
            <a:r>
              <a:rPr lang="en-US" dirty="0" err="1"/>
              <a:t>incl_singleton</a:t>
            </a:r>
            <a:r>
              <a:rPr lang="en-US" dirty="0"/>
              <a:t>: </a:t>
            </a:r>
            <a:r>
              <a:rPr lang="en-US" dirty="0" err="1"/>
              <a:t>weeknum</a:t>
            </a:r>
            <a:r>
              <a:rPr lang="en-US" dirty="0"/>
              <a:t> - </a:t>
            </a:r>
            <a:r>
              <a:rPr lang="en-US" dirty="0" err="1"/>
              <a:t>wksgest</a:t>
            </a:r>
            <a:r>
              <a:rPr lang="en-US" dirty="0"/>
              <a:t> 7 or less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0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/>
              <a:t>incl_hasgest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incl_enoughgest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incl_lateenough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incl_earlyenough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incl_singleton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incl_hasanomdata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incl_noanomolies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include_allpass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FEDCD2-7990-47BE-AB04-50DFB3073A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Simple enough – vectorization, one line apiece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Will use apply, all(), and a helper variable for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Will use apply and </a:t>
            </a:r>
            <a:r>
              <a:rPr lang="en-US" dirty="0" err="1"/>
              <a:t>grepl</a:t>
            </a:r>
            <a:r>
              <a:rPr lang="en-US" dirty="0"/>
              <a:t>() to create this, then subset.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8D66E-9910-4A33-9E05-259BDCBC55E4}"/>
              </a:ext>
            </a:extLst>
          </p:cNvPr>
          <p:cNvSpPr/>
          <p:nvPr/>
        </p:nvSpPr>
        <p:spPr>
          <a:xfrm>
            <a:off x="628650" y="3794760"/>
            <a:ext cx="7783830" cy="1097280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0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Congenital anomaly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congen_anom</a:t>
            </a:r>
            <a:r>
              <a:rPr lang="en-US" dirty="0"/>
              <a:t> = c("</a:t>
            </a:r>
            <a:r>
              <a:rPr lang="en-US" dirty="0" err="1"/>
              <a:t>anen</a:t>
            </a:r>
            <a:r>
              <a:rPr lang="en-US" dirty="0"/>
              <a:t>","</a:t>
            </a:r>
            <a:r>
              <a:rPr lang="en-US" dirty="0" err="1"/>
              <a:t>mnsb</a:t>
            </a:r>
            <a:r>
              <a:rPr lang="en-US" dirty="0"/>
              <a:t>","</a:t>
            </a:r>
            <a:r>
              <a:rPr lang="en-US" dirty="0" err="1"/>
              <a:t>cchd</a:t>
            </a:r>
            <a:r>
              <a:rPr lang="en-US" dirty="0"/>
              <a:t>", "</a:t>
            </a:r>
            <a:r>
              <a:rPr lang="en-US" dirty="0" err="1"/>
              <a:t>cdh</a:t>
            </a:r>
            <a:r>
              <a:rPr lang="en-US" dirty="0"/>
              <a:t>", "</a:t>
            </a:r>
            <a:r>
              <a:rPr lang="en-US" dirty="0" err="1"/>
              <a:t>omph</a:t>
            </a:r>
            <a:r>
              <a:rPr lang="en-US" dirty="0"/>
              <a:t>","</a:t>
            </a:r>
            <a:r>
              <a:rPr lang="en-US" dirty="0" err="1"/>
              <a:t>gast</a:t>
            </a:r>
            <a:r>
              <a:rPr lang="en-US" dirty="0"/>
              <a:t>", "limb", "cl","cp","</a:t>
            </a:r>
            <a:r>
              <a:rPr lang="en-US" dirty="0" err="1"/>
              <a:t>dowt</a:t>
            </a:r>
            <a:r>
              <a:rPr lang="en-US" dirty="0"/>
              <a:t>","</a:t>
            </a:r>
            <a:r>
              <a:rPr lang="en-US" dirty="0" err="1"/>
              <a:t>cdit</a:t>
            </a:r>
            <a:r>
              <a:rPr lang="en-US" dirty="0"/>
              <a:t>", "hypo")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 how to subset? head() check!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Many ways to do this…</a:t>
            </a:r>
            <a:br>
              <a:rPr lang="en-US" sz="2000" dirty="0"/>
            </a:br>
            <a:r>
              <a:rPr lang="en-US" sz="2000" dirty="0"/>
              <a:t>e.g. Read in a small csv with a “</a:t>
            </a:r>
            <a:r>
              <a:rPr lang="en-US" sz="2000" dirty="0" err="1"/>
              <a:t>is_congen_anom_var</a:t>
            </a:r>
            <a:r>
              <a:rPr lang="en-US" sz="2000" dirty="0"/>
              <a:t>” flag.</a:t>
            </a:r>
          </a:p>
        </p:txBody>
      </p:sp>
    </p:spTree>
    <p:extLst>
      <p:ext uri="{BB962C8B-B14F-4D97-AF65-F5344CB8AC3E}">
        <p14:creationId xmlns:p14="http://schemas.microsoft.com/office/powerpoint/2010/main" val="306189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Congenital anomaly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incl_hasanomdata</a:t>
            </a:r>
            <a:r>
              <a:rPr lang="en-US" dirty="0"/>
              <a:t>: all by ROW are not U, as numeric</a:t>
            </a:r>
            <a:endParaRPr lang="en-US" sz="2000" dirty="0"/>
          </a:p>
          <a:p>
            <a:pPr marL="0" indent="0">
              <a:buNone/>
            </a:pPr>
            <a:r>
              <a:rPr lang="en-US" dirty="0" err="1"/>
              <a:t>incl_noanomalies</a:t>
            </a:r>
            <a:r>
              <a:rPr lang="en-US" dirty="0"/>
              <a:t>: all by ROW are N, as numeric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62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/>
              <a:t>incl_hasgest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incl_enoughgest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incl_lateenough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incl_earlyenough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incl_singleton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incl_hasanomdata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incl_noanomolies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include_allpass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FEDCD2-7990-47BE-AB04-50DFB3073A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Simple enough – vectorization, one line apiece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Will use apply, all(), and a helper variable for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3. Will use apply and </a:t>
            </a:r>
            <a:r>
              <a:rPr lang="en-US" b="1" dirty="0" err="1"/>
              <a:t>grepl</a:t>
            </a:r>
            <a:r>
              <a:rPr lang="en-US" b="1" dirty="0"/>
              <a:t>() to create this, then subset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8D66E-9910-4A33-9E05-259BDCBC55E4}"/>
              </a:ext>
            </a:extLst>
          </p:cNvPr>
          <p:cNvSpPr/>
          <p:nvPr/>
        </p:nvSpPr>
        <p:spPr>
          <a:xfrm>
            <a:off x="628650" y="4653346"/>
            <a:ext cx="7886700" cy="1658554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Drops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grepl</a:t>
            </a:r>
            <a:r>
              <a:rPr lang="en-US" dirty="0"/>
              <a:t>() to subset for “incl*” variable names</a:t>
            </a:r>
            <a:br>
              <a:rPr lang="en-US" dirty="0"/>
            </a:br>
            <a:r>
              <a:rPr lang="en-US" i="1" dirty="0"/>
              <a:t>(let’s talk grep!)</a:t>
            </a:r>
          </a:p>
          <a:p>
            <a:pPr marL="514350" indent="-514350">
              <a:buAutoNum type="arabicPeriod"/>
            </a:pPr>
            <a:r>
              <a:rPr lang="en-US" dirty="0"/>
              <a:t>apply FUN=sum over </a:t>
            </a:r>
            <a:r>
              <a:rPr lang="en-US" b="1" dirty="0"/>
              <a:t>COLUMNS</a:t>
            </a:r>
          </a:p>
          <a:p>
            <a:pPr marL="514350" indent="-514350">
              <a:buAutoNum type="arabicPeriod"/>
            </a:pPr>
            <a:r>
              <a:rPr lang="en-US" dirty="0"/>
              <a:t>Subtract </a:t>
            </a:r>
            <a:r>
              <a:rPr lang="en-US" dirty="0" err="1"/>
              <a:t>en</a:t>
            </a:r>
            <a:r>
              <a:rPr lang="en-US" dirty="0"/>
              <a:t> masse from </a:t>
            </a:r>
            <a:r>
              <a:rPr lang="en-US" dirty="0" err="1"/>
              <a:t>nrow</a:t>
            </a:r>
            <a:r>
              <a:rPr lang="en-US" dirty="0"/>
              <a:t>(births)</a:t>
            </a:r>
          </a:p>
        </p:txBody>
      </p:sp>
    </p:spTree>
    <p:extLst>
      <p:ext uri="{BB962C8B-B14F-4D97-AF65-F5344CB8AC3E}">
        <p14:creationId xmlns:p14="http://schemas.microsoft.com/office/powerpoint/2010/main" val="102029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Questions on HW1?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120E49-C053-4A56-B70A-E194D95AE869}"/>
              </a:ext>
            </a:extLst>
          </p:cNvPr>
          <p:cNvSpPr/>
          <p:nvPr/>
        </p:nvSpPr>
        <p:spPr>
          <a:xfrm>
            <a:off x="4391891" y="597913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aseline="30000" dirty="0"/>
              <a:t>A little group work today…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09785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include_allpass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grepl</a:t>
            </a:r>
            <a:r>
              <a:rPr lang="en-US" dirty="0"/>
              <a:t>() to subset for “incl*” variable names</a:t>
            </a:r>
          </a:p>
          <a:p>
            <a:pPr marL="514350" indent="-514350">
              <a:buAutoNum type="arabicPeriod"/>
            </a:pPr>
            <a:r>
              <a:rPr lang="en-US" dirty="0"/>
              <a:t>apply FUN=all over </a:t>
            </a:r>
            <a:r>
              <a:rPr lang="en-US" b="1" dirty="0"/>
              <a:t>ROWS</a:t>
            </a:r>
          </a:p>
          <a:p>
            <a:pPr marL="514350" indent="-514350">
              <a:buAutoNum type="arabicPeriod"/>
            </a:pPr>
            <a:r>
              <a:rPr lang="en-US" dirty="0"/>
              <a:t>Assign vector to new variable </a:t>
            </a:r>
            <a:r>
              <a:rPr lang="en-US" dirty="0" err="1"/>
              <a:t>include_allpass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using 1/0 with these include variables. Could use T/F. Will cause some warnings that we should expect!</a:t>
            </a:r>
          </a:p>
        </p:txBody>
      </p:sp>
    </p:spTree>
    <p:extLst>
      <p:ext uri="{BB962C8B-B14F-4D97-AF65-F5344CB8AC3E}">
        <p14:creationId xmlns:p14="http://schemas.microsoft.com/office/powerpoint/2010/main" val="3285463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nice summary statement!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 cat() to concatenate and print.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err="1"/>
              <a:t>nrow</a:t>
            </a:r>
            <a:r>
              <a:rPr lang="en-US" dirty="0"/>
              <a:t>(births) and 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old_births</a:t>
            </a:r>
            <a:r>
              <a:rPr lang="en-US" dirty="0"/>
              <a:t>) for comparison</a:t>
            </a:r>
          </a:p>
          <a:p>
            <a:pPr marL="514350" indent="-514350">
              <a:buAutoNum type="arabicPeriod"/>
            </a:pPr>
            <a:r>
              <a:rPr lang="en-US" dirty="0" err="1"/>
              <a:t>formatC</a:t>
            </a:r>
            <a:r>
              <a:rPr lang="en-US" dirty="0"/>
              <a:t>() function for a bit of text cleanup </a:t>
            </a:r>
            <a:br>
              <a:rPr lang="en-US" dirty="0"/>
            </a:br>
            <a:r>
              <a:rPr lang="en-US" dirty="0"/>
              <a:t>(also see </a:t>
            </a:r>
            <a:r>
              <a:rPr lang="en-US" dirty="0" err="1"/>
              <a:t>stringr</a:t>
            </a:r>
            <a:r>
              <a:rPr lang="en-US" dirty="0"/>
              <a:t> package for more intuitive string functions)</a:t>
            </a:r>
          </a:p>
        </p:txBody>
      </p:sp>
    </p:spTree>
    <p:extLst>
      <p:ext uri="{BB962C8B-B14F-4D97-AF65-F5344CB8AC3E}">
        <p14:creationId xmlns:p14="http://schemas.microsoft.com/office/powerpoint/2010/main" val="1970744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 cat() to concatenate and print.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err="1"/>
              <a:t>nrow</a:t>
            </a:r>
            <a:r>
              <a:rPr lang="en-US" dirty="0"/>
              <a:t>(births) and 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old_births</a:t>
            </a:r>
            <a:r>
              <a:rPr lang="en-US" dirty="0"/>
              <a:t>) for comparison</a:t>
            </a:r>
          </a:p>
          <a:p>
            <a:pPr marL="514350" indent="-514350">
              <a:buAutoNum type="arabicPeriod"/>
            </a:pPr>
            <a:r>
              <a:rPr lang="en-US" dirty="0" err="1"/>
              <a:t>formatC</a:t>
            </a:r>
            <a:r>
              <a:rPr lang="en-US" dirty="0"/>
              <a:t>() function for a bit of text cleanup </a:t>
            </a:r>
            <a:br>
              <a:rPr lang="en-US" dirty="0"/>
            </a:br>
            <a:r>
              <a:rPr lang="en-US" dirty="0"/>
              <a:t>(also see </a:t>
            </a:r>
            <a:r>
              <a:rPr lang="en-US" dirty="0" err="1"/>
              <a:t>stringr</a:t>
            </a:r>
            <a:r>
              <a:rPr lang="en-US" dirty="0"/>
              <a:t> package for more intuitive string functions)</a:t>
            </a:r>
          </a:p>
        </p:txBody>
      </p:sp>
    </p:spTree>
    <p:extLst>
      <p:ext uri="{BB962C8B-B14F-4D97-AF65-F5344CB8AC3E}">
        <p14:creationId xmlns:p14="http://schemas.microsoft.com/office/powerpoint/2010/main" val="2812652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purrr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very short.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https://jennybc.github.io/purrr-tutorial/index.html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013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purrr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Purrr</a:t>
            </a:r>
            <a:r>
              <a:rPr lang="en-US" dirty="0"/>
              <a:t> is a more internally consistent function set for the apply(), [</a:t>
            </a:r>
            <a:r>
              <a:rPr lang="en-US" dirty="0" err="1"/>
              <a:t>slvmt</a:t>
            </a:r>
            <a:r>
              <a:rPr lang="en-US" dirty="0"/>
              <a:t>]apply() family of functions.</a:t>
            </a:r>
          </a:p>
          <a:p>
            <a:pPr lvl="1"/>
            <a:r>
              <a:rPr lang="en-US" b="1" dirty="0"/>
              <a:t>Internal consistency</a:t>
            </a:r>
            <a:r>
              <a:rPr lang="en-US" dirty="0"/>
              <a:t> here means knowing what you’re going to get out (e.g. vs. mysterious </a:t>
            </a:r>
            <a:r>
              <a:rPr lang="en-US" dirty="0" err="1"/>
              <a:t>sapply</a:t>
            </a:r>
            <a:r>
              <a:rPr lang="en-US" dirty="0"/>
              <a:t>/</a:t>
            </a:r>
            <a:r>
              <a:rPr lang="en-US" dirty="0" err="1"/>
              <a:t>vapply</a:t>
            </a:r>
            <a:r>
              <a:rPr lang="en-US" dirty="0"/>
              <a:t> simplifications)</a:t>
            </a:r>
          </a:p>
          <a:p>
            <a:r>
              <a:rPr lang="en-US" dirty="0" err="1"/>
              <a:t>Purrr</a:t>
            </a:r>
            <a:r>
              <a:rPr lang="en-US" dirty="0"/>
              <a:t> also has a few additional powers. Works very well with list-columns (which we haven’t seen yet). </a:t>
            </a:r>
          </a:p>
          <a:p>
            <a:endParaRPr lang="en-US" dirty="0"/>
          </a:p>
          <a:p>
            <a:r>
              <a:rPr lang="en-US" dirty="0"/>
              <a:t>In short: </a:t>
            </a:r>
            <a:r>
              <a:rPr lang="en-US" b="1" dirty="0">
                <a:latin typeface="Consolas" panose="020B0609020204030204" pitchFamily="49" charset="0"/>
              </a:rPr>
              <a:t>map_[TYPE] (e.g. </a:t>
            </a:r>
            <a:r>
              <a:rPr lang="en-US" b="1" dirty="0" err="1">
                <a:latin typeface="Consolas" panose="020B0609020204030204" pitchFamily="49" charset="0"/>
              </a:rPr>
              <a:t>map_dbl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map_lgl</a:t>
            </a:r>
            <a:r>
              <a:rPr lang="en-US" b="1" dirty="0">
                <a:latin typeface="Consolas" panose="020B0609020204030204" pitchFamily="49" charset="0"/>
              </a:rPr>
              <a:t>) </a:t>
            </a:r>
            <a:r>
              <a:rPr lang="en-US" dirty="0"/>
              <a:t>takes a list and a function and does the function to each thing in the list, returning (expecting!) the type in a list or vector.</a:t>
            </a:r>
          </a:p>
        </p:txBody>
      </p:sp>
    </p:spTree>
    <p:extLst>
      <p:ext uri="{BB962C8B-B14F-4D97-AF65-F5344CB8AC3E}">
        <p14:creationId xmlns:p14="http://schemas.microsoft.com/office/powerpoint/2010/main" val="757876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purrr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map</a:t>
            </a:r>
            <a:r>
              <a:rPr lang="en-US" dirty="0"/>
              <a:t> is </a:t>
            </a:r>
            <a:r>
              <a:rPr lang="en-US" b="1" dirty="0" err="1">
                <a:latin typeface="Consolas" panose="020B0609020204030204" pitchFamily="49" charset="0"/>
              </a:rPr>
              <a:t>lapply</a:t>
            </a:r>
            <a:r>
              <a:rPr lang="en-US" dirty="0"/>
              <a:t>. map takes a list, runs a function on it, and returns the list of results.</a:t>
            </a:r>
          </a:p>
          <a:p>
            <a:r>
              <a:rPr lang="en-US" b="1" dirty="0" err="1">
                <a:latin typeface="Consolas" panose="020B0609020204030204" pitchFamily="49" charset="0"/>
              </a:rPr>
              <a:t>map_dbl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map_lgl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map_int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map_chr</a:t>
            </a:r>
            <a:r>
              <a:rPr lang="en-US" dirty="0"/>
              <a:t>, are  </a:t>
            </a:r>
            <a:r>
              <a:rPr lang="en-US" b="1" dirty="0" err="1">
                <a:latin typeface="Consolas" panose="020B0609020204030204" pitchFamily="49" charset="0"/>
              </a:rPr>
              <a:t>vapply</a:t>
            </a:r>
            <a:r>
              <a:rPr lang="en-US" b="1" dirty="0">
                <a:latin typeface="Consolas" panose="020B0609020204030204" pitchFamily="49" charset="0"/>
              </a:rPr>
              <a:t>.</a:t>
            </a:r>
            <a:r>
              <a:rPr lang="en-US" dirty="0"/>
              <a:t> Takes a list and a function and does the function to each thing in the list, returning (expecting!) the type in a 1D vector. (note: </a:t>
            </a:r>
            <a:r>
              <a:rPr lang="en-US" dirty="0" err="1"/>
              <a:t>vapply</a:t>
            </a:r>
            <a:r>
              <a:rPr lang="en-US" dirty="0"/>
              <a:t> is variable here)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err="1">
                <a:latin typeface="Consolas" panose="020B0609020204030204" pitchFamily="49" charset="0"/>
              </a:rPr>
              <a:t>map_df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map_dfr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map_dfc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dirty="0"/>
              <a:t>return a </a:t>
            </a:r>
            <a:r>
              <a:rPr lang="en-US" dirty="0" err="1"/>
              <a:t>dataframe</a:t>
            </a:r>
            <a:r>
              <a:rPr lang="en-US" dirty="0"/>
              <a:t> (by row or column)</a:t>
            </a:r>
          </a:p>
          <a:p>
            <a:r>
              <a:rPr lang="en-US" b="1" dirty="0" err="1"/>
              <a:t>pmap</a:t>
            </a:r>
            <a:r>
              <a:rPr lang="en-US" b="1" dirty="0"/>
              <a:t>, map2 </a:t>
            </a:r>
            <a:r>
              <a:rPr lang="en-US" dirty="0"/>
              <a:t>are </a:t>
            </a:r>
            <a:r>
              <a:rPr lang="en-US" b="1" dirty="0" err="1"/>
              <a:t>mapply</a:t>
            </a:r>
            <a:r>
              <a:rPr lang="en-US" b="1" dirty="0"/>
              <a:t> </a:t>
            </a:r>
            <a:r>
              <a:rPr lang="en-US" dirty="0"/>
              <a:t>(multiple-apply). Takes multiple inputs, gives a list of outputs.</a:t>
            </a:r>
          </a:p>
          <a:p>
            <a:r>
              <a:rPr lang="en-US" dirty="0"/>
              <a:t>Works great with </a:t>
            </a:r>
            <a:r>
              <a:rPr lang="en-US" dirty="0" err="1"/>
              <a:t>tidyverse</a:t>
            </a:r>
            <a:r>
              <a:rPr lang="en-US" dirty="0"/>
              <a:t>, e.g. </a:t>
            </a:r>
            <a:r>
              <a:rPr lang="en-US" dirty="0" err="1"/>
              <a:t>tidyr</a:t>
            </a:r>
            <a:r>
              <a:rPr lang="en-US" dirty="0"/>
              <a:t>::nest(), </a:t>
            </a:r>
            <a:r>
              <a:rPr lang="en-US" dirty="0" err="1"/>
              <a:t>dplyr</a:t>
            </a:r>
            <a:r>
              <a:rPr lang="en-US" dirty="0"/>
              <a:t>::</a:t>
            </a:r>
            <a:r>
              <a:rPr lang="en-US" dirty="0" err="1"/>
              <a:t>summarise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654754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41CF-B772-4D7F-A537-EF3D0461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examples: </a:t>
            </a:r>
            <a:br>
              <a:rPr lang="en-US" dirty="0"/>
            </a:br>
            <a:r>
              <a:rPr lang="en-US" dirty="0" err="1"/>
              <a:t>map_dbl</a:t>
            </a:r>
            <a:r>
              <a:rPr lang="en-US" dirty="0"/>
              <a:t>, </a:t>
            </a:r>
            <a:r>
              <a:rPr lang="en-US" dirty="0" err="1"/>
              <a:t>pmap_lgl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40E1-5A40-4509-A3E9-72EEA01C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Base functions, Jenny Bryan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https://jennybc.github.io/purrr-tutorial/bk01_base-functions.html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Simple examples ####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purrr_eligibility_drops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nrow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old_births</a:t>
            </a:r>
            <a:r>
              <a:rPr lang="en-US" sz="1600" dirty="0">
                <a:latin typeface="Consolas" panose="020B0609020204030204" pitchFamily="49" charset="0"/>
              </a:rPr>
              <a:t>) -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map_dbl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old_births</a:t>
            </a:r>
            <a:r>
              <a:rPr lang="en-US" sz="1600" dirty="0">
                <a:latin typeface="Consolas" panose="020B0609020204030204" pitchFamily="49" charset="0"/>
              </a:rPr>
              <a:t>[,</a:t>
            </a:r>
            <a:r>
              <a:rPr lang="en-US" sz="1600" dirty="0" err="1">
                <a:latin typeface="Consolas" panose="020B0609020204030204" pitchFamily="49" charset="0"/>
              </a:rPr>
              <a:t>grepl</a:t>
            </a:r>
            <a:r>
              <a:rPr lang="en-US" sz="1600" dirty="0">
                <a:latin typeface="Consolas" panose="020B0609020204030204" pitchFamily="49" charset="0"/>
              </a:rPr>
              <a:t>("incl_", names(</a:t>
            </a:r>
            <a:r>
              <a:rPr lang="en-US" sz="1600" dirty="0" err="1">
                <a:latin typeface="Consolas" panose="020B0609020204030204" pitchFamily="49" charset="0"/>
              </a:rPr>
              <a:t>old_births</a:t>
            </a:r>
            <a:r>
              <a:rPr lang="en-US" sz="1600" dirty="0">
                <a:latin typeface="Consolas" panose="020B0609020204030204" pitchFamily="49" charset="0"/>
              </a:rPr>
              <a:t>))], sum, na.rm=T) #(HW2.1.Q4c optional)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purrr_allpass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pmap_lgl</a:t>
            </a:r>
            <a:r>
              <a:rPr lang="en-US" sz="1600" dirty="0">
                <a:latin typeface="Consolas" panose="020B0609020204030204" pitchFamily="49" charset="0"/>
              </a:rPr>
              <a:t>(births[, </a:t>
            </a:r>
            <a:r>
              <a:rPr lang="en-US" sz="1600" dirty="0" err="1">
                <a:latin typeface="Consolas" panose="020B0609020204030204" pitchFamily="49" charset="0"/>
              </a:rPr>
              <a:t>grepl</a:t>
            </a:r>
            <a:r>
              <a:rPr lang="en-US" sz="1600" dirty="0">
                <a:latin typeface="Consolas" panose="020B0609020204030204" pitchFamily="49" charset="0"/>
              </a:rPr>
              <a:t>("incl_", names(births))], all) #(HW2.1.Q4d indicator for the inclusion criteria yes/no)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identical(</a:t>
            </a:r>
            <a:r>
              <a:rPr lang="en-US" sz="1600" dirty="0" err="1">
                <a:latin typeface="Consolas" panose="020B0609020204030204" pitchFamily="49" charset="0"/>
              </a:rPr>
              <a:t>purrr_allpass</a:t>
            </a:r>
            <a:r>
              <a:rPr lang="en-US" sz="1600" dirty="0">
                <a:latin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</a:rPr>
              <a:t>births$include_allpass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Benefits? We know we're getting </a:t>
            </a:r>
            <a:r>
              <a:rPr lang="en-US" sz="1600" dirty="0" err="1">
                <a:latin typeface="Consolas" panose="020B0609020204030204" pitchFamily="49" charset="0"/>
              </a:rPr>
              <a:t>logicals</a:t>
            </a:r>
            <a:r>
              <a:rPr lang="en-US" sz="1600" dirty="0">
                <a:latin typeface="Consolas" panose="020B0609020204030204" pitchFamily="49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41723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41CF-B772-4D7F-A537-EF3D0461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map_df</a:t>
            </a:r>
            <a:r>
              <a:rPr lang="en-US" dirty="0"/>
              <a:t> (&amp;</a:t>
            </a:r>
            <a:r>
              <a:rPr lang="en-US" dirty="0" err="1"/>
              <a:t>map_dfc</a:t>
            </a:r>
            <a:r>
              <a:rPr lang="en-US" dirty="0"/>
              <a:t>, </a:t>
            </a:r>
            <a:r>
              <a:rPr lang="en-US" dirty="0" err="1"/>
              <a:t>map_dfr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40E1-5A40-4509-A3E9-72EEA01C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</a:t>
            </a:r>
            <a:r>
              <a:rPr lang="en-US" sz="1600" dirty="0" err="1">
                <a:latin typeface="Consolas" panose="020B0609020204030204" pitchFamily="49" charset="0"/>
              </a:rPr>
              <a:t>map_df</a:t>
            </a:r>
            <a:r>
              <a:rPr lang="en-US" sz="1600" dirty="0">
                <a:latin typeface="Consolas" panose="020B0609020204030204" pitchFamily="49" charset="0"/>
              </a:rPr>
              <a:t>* example ####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my_summary</a:t>
            </a:r>
            <a:r>
              <a:rPr lang="en-US" sz="1600" dirty="0">
                <a:latin typeface="Consolas" panose="020B0609020204030204" pitchFamily="49" charset="0"/>
              </a:rPr>
              <a:t> = function(x){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data.frame</a:t>
            </a:r>
            <a:r>
              <a:rPr lang="en-US" sz="1600" dirty="0">
                <a:latin typeface="Consolas" panose="020B0609020204030204" pitchFamily="49" charset="0"/>
              </a:rPr>
              <a:t>(sum=sum(x, na.rm=T),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mean=mean(x, na.rm=T),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max=max(x, na.rm=T))}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births_numbers</a:t>
            </a:r>
            <a:r>
              <a:rPr lang="en-US" sz="1600" dirty="0">
                <a:latin typeface="Consolas" panose="020B0609020204030204" pitchFamily="49" charset="0"/>
              </a:rPr>
              <a:t> = births[, </a:t>
            </a:r>
            <a:r>
              <a:rPr lang="en-US" sz="1600" dirty="0" err="1">
                <a:latin typeface="Consolas" panose="020B0609020204030204" pitchFamily="49" charset="0"/>
              </a:rPr>
              <a:t>map_lgl</a:t>
            </a:r>
            <a:r>
              <a:rPr lang="en-US" sz="1600" dirty="0">
                <a:latin typeface="Consolas" panose="020B0609020204030204" pitchFamily="49" charset="0"/>
              </a:rPr>
              <a:t>(births, </a:t>
            </a:r>
            <a:r>
              <a:rPr lang="en-US" sz="1600" dirty="0" err="1">
                <a:latin typeface="Consolas" panose="020B0609020204030204" pitchFamily="49" charset="0"/>
              </a:rPr>
              <a:t>is.numeric</a:t>
            </a:r>
            <a:r>
              <a:rPr lang="en-US" sz="1600" dirty="0">
                <a:latin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summary_df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map_dfr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births_numbers</a:t>
            </a:r>
            <a:r>
              <a:rPr lang="en-US" sz="1600" dirty="0">
                <a:latin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</a:rPr>
              <a:t>my_summary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rownames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summary_df</a:t>
            </a:r>
            <a:r>
              <a:rPr lang="en-US" sz="1600" dirty="0">
                <a:latin typeface="Consolas" panose="020B0609020204030204" pitchFamily="49" charset="0"/>
              </a:rPr>
              <a:t>) = names(births)[</a:t>
            </a:r>
            <a:r>
              <a:rPr lang="en-US" sz="1600" dirty="0" err="1">
                <a:latin typeface="Consolas" panose="020B0609020204030204" pitchFamily="49" charset="0"/>
              </a:rPr>
              <a:t>map_lgl</a:t>
            </a:r>
            <a:r>
              <a:rPr lang="en-US" sz="1600" dirty="0">
                <a:latin typeface="Consolas" panose="020B0609020204030204" pitchFamily="49" charset="0"/>
              </a:rPr>
              <a:t>(births, </a:t>
            </a:r>
            <a:r>
              <a:rPr lang="en-US" sz="1600" dirty="0" err="1">
                <a:latin typeface="Consolas" panose="020B0609020204030204" pitchFamily="49" charset="0"/>
              </a:rPr>
              <a:t>is.numeric</a:t>
            </a:r>
            <a:r>
              <a:rPr lang="en-US" sz="1600" dirty="0">
                <a:latin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summary_df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</p:txBody>
      </p:sp>
    </p:spTree>
    <p:extLst>
      <p:ext uri="{BB962C8B-B14F-4D97-AF65-F5344CB8AC3E}">
        <p14:creationId xmlns:p14="http://schemas.microsoft.com/office/powerpoint/2010/main" val="3619267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41CF-B772-4D7F-A537-EF3D0461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</a:t>
            </a:r>
            <a:r>
              <a:rPr lang="en-US" dirty="0" err="1"/>
              <a:t>dplyr</a:t>
            </a:r>
            <a:r>
              <a:rPr lang="en-US" dirty="0"/>
              <a:t>, list-column </a:t>
            </a:r>
            <a:r>
              <a:rPr lang="en-US" b="1" dirty="0"/>
              <a:t>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40E1-5A40-4509-A3E9-72EEA01C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As promised, some list-column magic. :) ####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#.......................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 3 line intro to </a:t>
            </a:r>
            <a:r>
              <a:rPr lang="en-US" sz="1600" dirty="0" err="1">
                <a:latin typeface="Consolas" panose="020B0609020204030204" pitchFamily="49" charset="0"/>
              </a:rPr>
              <a:t>glms</a:t>
            </a:r>
            <a:r>
              <a:rPr lang="en-US" sz="1600" dirty="0">
                <a:latin typeface="Consolas" panose="020B0609020204030204" pitchFamily="49" charset="0"/>
              </a:rPr>
              <a:t> in R! :p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overall_model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glm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preterm_f</a:t>
            </a:r>
            <a:r>
              <a:rPr lang="en-US" sz="1600" dirty="0">
                <a:latin typeface="Consolas" panose="020B0609020204030204" pitchFamily="49" charset="0"/>
              </a:rPr>
              <a:t> ~ pnc5_f, data=births,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    family = binomial(link = "identity"))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summary(</a:t>
            </a:r>
            <a:r>
              <a:rPr lang="en-US" sz="1600" dirty="0" err="1">
                <a:latin typeface="Consolas" panose="020B0609020204030204" pitchFamily="49" charset="0"/>
              </a:rPr>
              <a:t>overall_model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broom::glance(</a:t>
            </a:r>
            <a:r>
              <a:rPr lang="en-US" sz="1600" dirty="0" err="1">
                <a:latin typeface="Consolas" panose="020B0609020204030204" pitchFamily="49" charset="0"/>
              </a:rPr>
              <a:t>overall_model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broom::tidy(</a:t>
            </a:r>
            <a:r>
              <a:rPr lang="en-US" sz="1600" dirty="0" err="1">
                <a:latin typeface="Consolas" panose="020B0609020204030204" pitchFamily="49" charset="0"/>
              </a:rPr>
              <a:t>overall_model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coef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overall_model</a:t>
            </a:r>
            <a:r>
              <a:rPr lang="en-US" sz="1600" dirty="0">
                <a:latin typeface="Consolas" panose="020B0609020204030204" pitchFamily="49" charset="0"/>
              </a:rPr>
              <a:t>)[2]</a:t>
            </a:r>
          </a:p>
        </p:txBody>
      </p:sp>
    </p:spTree>
    <p:extLst>
      <p:ext uri="{BB962C8B-B14F-4D97-AF65-F5344CB8AC3E}">
        <p14:creationId xmlns:p14="http://schemas.microsoft.com/office/powerpoint/2010/main" val="70736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41CF-B772-4D7F-A537-EF3D0461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</a:t>
            </a:r>
            <a:r>
              <a:rPr lang="en-US" dirty="0" err="1"/>
              <a:t>dplyr</a:t>
            </a:r>
            <a:r>
              <a:rPr lang="en-US" dirty="0"/>
              <a:t>, list-column </a:t>
            </a:r>
            <a:r>
              <a:rPr lang="en-US" b="1" dirty="0"/>
              <a:t>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40E1-5A40-4509-A3E9-72EEA01C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crude_model</a:t>
            </a:r>
            <a:r>
              <a:rPr lang="en-US" sz="1600" dirty="0">
                <a:latin typeface="Consolas" panose="020B0609020204030204" pitchFamily="49" charset="0"/>
              </a:rPr>
              <a:t> = function(df){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glm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preterm_f</a:t>
            </a:r>
            <a:r>
              <a:rPr lang="en-US" sz="1600" dirty="0">
                <a:latin typeface="Consolas" panose="020B0609020204030204" pitchFamily="49" charset="0"/>
              </a:rPr>
              <a:t> ~ pnc5_f, data=df,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family = binomial(link = "identity"))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nested_df</a:t>
            </a:r>
            <a:r>
              <a:rPr lang="en-US" sz="1600" dirty="0">
                <a:latin typeface="Consolas" panose="020B0609020204030204" pitchFamily="49" charset="0"/>
              </a:rPr>
              <a:t> = births %&gt;%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group_by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raceeth_f</a:t>
            </a:r>
            <a:r>
              <a:rPr lang="en-US" sz="1600" dirty="0">
                <a:latin typeface="Consolas" panose="020B0609020204030204" pitchFamily="49" charset="0"/>
              </a:rPr>
              <a:t>) %&gt;%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nest() %&gt;% # .key="</a:t>
            </a:r>
            <a:r>
              <a:rPr lang="en-US" sz="1600" dirty="0" err="1">
                <a:latin typeface="Consolas" panose="020B0609020204030204" pitchFamily="49" charset="0"/>
              </a:rPr>
              <a:t>model_data</a:t>
            </a:r>
            <a:r>
              <a:rPr lang="en-US" sz="1600" dirty="0">
                <a:latin typeface="Consolas" panose="020B0609020204030204" pitchFamily="49" charset="0"/>
              </a:rPr>
              <a:t>" to name that col.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mutate(model = map(data, </a:t>
            </a:r>
            <a:r>
              <a:rPr lang="en-US" sz="1600" dirty="0" err="1">
                <a:latin typeface="Consolas" panose="020B0609020204030204" pitchFamily="49" charset="0"/>
              </a:rPr>
              <a:t>crude_model</a:t>
            </a:r>
            <a:r>
              <a:rPr lang="en-US" sz="1600" dirty="0">
                <a:latin typeface="Consolas" panose="020B0609020204030204" pitchFamily="49" charset="0"/>
              </a:rPr>
              <a:t>)) %&gt;%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mutate(</a:t>
            </a:r>
            <a:r>
              <a:rPr lang="en-US" sz="1600" dirty="0" err="1">
                <a:latin typeface="Consolas" panose="020B0609020204030204" pitchFamily="49" charset="0"/>
              </a:rPr>
              <a:t>model_summary</a:t>
            </a:r>
            <a:r>
              <a:rPr lang="en-US" sz="1600" dirty="0">
                <a:latin typeface="Consolas" panose="020B0609020204030204" pitchFamily="49" charset="0"/>
              </a:rPr>
              <a:t> = map(model, broom::glance)) %&gt;%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mutate(effect = </a:t>
            </a:r>
            <a:r>
              <a:rPr lang="en-US" sz="1600" dirty="0" err="1">
                <a:latin typeface="Consolas" panose="020B0609020204030204" pitchFamily="49" charset="0"/>
              </a:rPr>
              <a:t>map_dbl</a:t>
            </a:r>
            <a:r>
              <a:rPr lang="en-US" sz="1600" dirty="0">
                <a:latin typeface="Consolas" panose="020B0609020204030204" pitchFamily="49" charset="0"/>
              </a:rPr>
              <a:t>(model, ~ </a:t>
            </a:r>
            <a:r>
              <a:rPr lang="en-US" sz="1600" dirty="0" err="1">
                <a:latin typeface="Consolas" panose="020B0609020204030204" pitchFamily="49" charset="0"/>
              </a:rPr>
              <a:t>coef</a:t>
            </a:r>
            <a:r>
              <a:rPr lang="en-US" sz="1600" dirty="0">
                <a:latin typeface="Consolas" panose="020B0609020204030204" pitchFamily="49" charset="0"/>
              </a:rPr>
              <a:t>(.x)[2])) %&gt;%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mutate(</a:t>
            </a:r>
            <a:r>
              <a:rPr lang="en-US" sz="1600" dirty="0" err="1">
                <a:latin typeface="Consolas" panose="020B0609020204030204" pitchFamily="49" charset="0"/>
              </a:rPr>
              <a:t>p_val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map_dbl</a:t>
            </a:r>
            <a:r>
              <a:rPr lang="en-US" sz="1600" dirty="0">
                <a:latin typeface="Consolas" panose="020B0609020204030204" pitchFamily="49" charset="0"/>
              </a:rPr>
              <a:t>(model, ~ broom::tidy(.x)$</a:t>
            </a:r>
            <a:r>
              <a:rPr lang="en-US" sz="1600" dirty="0" err="1">
                <a:latin typeface="Consolas" panose="020B0609020204030204" pitchFamily="49" charset="0"/>
              </a:rPr>
              <a:t>p.value</a:t>
            </a:r>
            <a:r>
              <a:rPr lang="en-US" sz="1600" dirty="0">
                <a:latin typeface="Consolas" panose="020B0609020204030204" pitchFamily="49" charset="0"/>
              </a:rPr>
              <a:t>[2]))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# ^ note alternate formula syntax. function(x)...also ok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nested_df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2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 Thing: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Homework 2 (inclusion criteria)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120E49-C053-4A56-B70A-E194D95AE869}"/>
              </a:ext>
            </a:extLst>
          </p:cNvPr>
          <p:cNvSpPr/>
          <p:nvPr/>
        </p:nvSpPr>
        <p:spPr>
          <a:xfrm>
            <a:off x="4391891" y="597913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aseline="30000" dirty="0"/>
              <a:t>A little group work today…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6707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Variables</a:t>
            </a:r>
            <a:br>
              <a:rPr lang="en-US" dirty="0"/>
            </a:br>
            <a:r>
              <a:rPr lang="en-US" dirty="0"/>
              <a:t>= </a:t>
            </a:r>
            <a:r>
              <a:rPr lang="en-US" sz="3200" i="1" dirty="0"/>
              <a:t>1 if include, 0 otherwise (could T/F also…)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/>
              <a:t>incl_hasgest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incl_enoughgest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incl_lateenough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incl_earlyenough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incl_singleton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incl_hasanomdata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incl_noanomolies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include_allpass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FEDCD2-7990-47BE-AB04-50DFB3073A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Simple enough – vectorization, one line apiece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Will use apply, all(), and a helper variable for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Will use apply and </a:t>
            </a:r>
            <a:r>
              <a:rPr lang="en-US" dirty="0" err="1"/>
              <a:t>grepl</a:t>
            </a:r>
            <a:r>
              <a:rPr lang="en-US" dirty="0"/>
              <a:t>() to create this, then subset.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5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Function…</a:t>
            </a:r>
            <a:r>
              <a:rPr lang="en-US" dirty="0" err="1"/>
              <a:t>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Functions that take functions</a:t>
            </a:r>
          </a:p>
        </p:txBody>
      </p:sp>
    </p:spTree>
    <p:extLst>
      <p:ext uri="{BB962C8B-B14F-4D97-AF65-F5344CB8AC3E}">
        <p14:creationId xmlns:p14="http://schemas.microsoft.com/office/powerpoint/2010/main" val="40580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Take a function as an input, return a vector.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“For each of these things, do this, mush it together and give me the result</a:t>
            </a:r>
            <a:r>
              <a:rPr lang="en-US" b="1" u="sng" dirty="0"/>
              <a:t>s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http://adv-r.had.co.nz/Functional-programming.html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383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lapply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cols_to_use</a:t>
            </a:r>
            <a:r>
              <a:rPr lang="en-US" dirty="0"/>
              <a:t> = c("</a:t>
            </a:r>
            <a:r>
              <a:rPr lang="en-US" dirty="0" err="1"/>
              <a:t>wksgest</a:t>
            </a:r>
            <a:r>
              <a:rPr lang="en-US" dirty="0"/>
              <a:t>", "</a:t>
            </a:r>
            <a:r>
              <a:rPr lang="en-US" dirty="0" err="1"/>
              <a:t>plur</a:t>
            </a:r>
            <a:r>
              <a:rPr lang="en-US" dirty="0"/>
              <a:t>", "</a:t>
            </a:r>
            <a:r>
              <a:rPr lang="en-US" dirty="0" err="1"/>
              <a:t>kotel</a:t>
            </a:r>
            <a:r>
              <a:rPr lang="en-US" dirty="0"/>
              <a:t>")</a:t>
            </a:r>
          </a:p>
          <a:p>
            <a:pPr marL="0" indent="0">
              <a:buNone/>
            </a:pPr>
            <a:r>
              <a:rPr lang="en-US" dirty="0" err="1"/>
              <a:t>lapply</a:t>
            </a:r>
            <a:r>
              <a:rPr lang="en-US" dirty="0"/>
              <a:t>(births[,</a:t>
            </a:r>
            <a:r>
              <a:rPr lang="en-US" dirty="0" err="1"/>
              <a:t>cols_to_use</a:t>
            </a:r>
            <a:r>
              <a:rPr lang="en-US" dirty="0"/>
              <a:t>], summary)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0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lapply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http://adv-r.had.co.nz/Functional-programming.html</a:t>
            </a:r>
            <a:r>
              <a:rPr lang="en-US" dirty="0"/>
              <a:t> </a:t>
            </a:r>
          </a:p>
        </p:txBody>
      </p:sp>
      <p:pic>
        <p:nvPicPr>
          <p:cNvPr id="5" name="Picture 2" descr="http://adv-r.had.co.nz/diagrams/lapply.png">
            <a:extLst>
              <a:ext uri="{FF2B5EF4-FFF2-40B4-BE49-F238E27FC236}">
                <a16:creationId xmlns:a16="http://schemas.microsoft.com/office/drawing/2014/main" id="{DE850632-4FEC-4267-A8D8-3F0A6F33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61655"/>
            <a:ext cx="5029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22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sapply</a:t>
            </a:r>
            <a:r>
              <a:rPr lang="en-US" dirty="0"/>
              <a:t>() and </a:t>
            </a:r>
            <a:r>
              <a:rPr lang="en-US" dirty="0" err="1"/>
              <a:t>vapply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Like </a:t>
            </a:r>
            <a:r>
              <a:rPr lang="en-US" dirty="0" err="1"/>
              <a:t>lapply</a:t>
            </a:r>
            <a:r>
              <a:rPr lang="en-US" dirty="0"/>
              <a:t>(), but simplify output to produce atomic vectors. </a:t>
            </a:r>
            <a:r>
              <a:rPr lang="en-US" dirty="0" err="1"/>
              <a:t>sapply</a:t>
            </a:r>
            <a:r>
              <a:rPr lang="en-US" dirty="0"/>
              <a:t>() is short hand, </a:t>
            </a:r>
            <a:r>
              <a:rPr lang="en-US" dirty="0" err="1"/>
              <a:t>vapply</a:t>
            </a:r>
            <a:r>
              <a:rPr lang="en-US" dirty="0"/>
              <a:t>() is more explicit.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sapply</a:t>
            </a:r>
            <a:r>
              <a:rPr lang="en-US" dirty="0"/>
              <a:t>(iris, </a:t>
            </a:r>
            <a:r>
              <a:rPr lang="en-US" dirty="0" err="1"/>
              <a:t>is.numeric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vapply</a:t>
            </a:r>
            <a:r>
              <a:rPr lang="en-US" dirty="0"/>
              <a:t>(iris, </a:t>
            </a:r>
            <a:r>
              <a:rPr lang="en-US" dirty="0" err="1"/>
              <a:t>is.numeric</a:t>
            </a:r>
            <a:r>
              <a:rPr lang="en-US" dirty="0"/>
              <a:t>, logical(1))</a:t>
            </a:r>
            <a:br>
              <a:rPr lang="en-US" dirty="0"/>
            </a:br>
            <a:r>
              <a:rPr lang="en-US" dirty="0" err="1"/>
              <a:t>vapply</a:t>
            </a:r>
            <a:r>
              <a:rPr lang="en-US" dirty="0"/>
              <a:t>(iris, </a:t>
            </a:r>
            <a:r>
              <a:rPr lang="en-US" dirty="0" err="1"/>
              <a:t>is.numeric</a:t>
            </a:r>
            <a:r>
              <a:rPr lang="en-US" dirty="0"/>
              <a:t>, numeric(1))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6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2447</TotalTime>
  <Words>1529</Words>
  <Application>Microsoft Office PowerPoint</Application>
  <PresentationFormat>On-screen Show (4:3)</PresentationFormat>
  <Paragraphs>244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Office Theme</vt:lpstr>
      <vt:lpstr>L07 Apply and purrr</vt:lpstr>
      <vt:lpstr>Before we start</vt:lpstr>
      <vt:lpstr>Today’s Goal</vt:lpstr>
      <vt:lpstr>Birth Variables = 1 if include, 0 otherwise (could T/F also…)</vt:lpstr>
      <vt:lpstr>Reminder: Function…als</vt:lpstr>
      <vt:lpstr>Functionals</vt:lpstr>
      <vt:lpstr>lapply()</vt:lpstr>
      <vt:lpstr>lapply()</vt:lpstr>
      <vt:lpstr>sapply() and vapply()</vt:lpstr>
      <vt:lpstr>sapply() and vapply()</vt:lpstr>
      <vt:lpstr>Map()/mapply/tapply()</vt:lpstr>
      <vt:lpstr>Reminder: Function…als</vt:lpstr>
      <vt:lpstr>Birth Variables</vt:lpstr>
      <vt:lpstr>Simple inclusion criteria</vt:lpstr>
      <vt:lpstr>Birth Variables</vt:lpstr>
      <vt:lpstr>Congenital anomaly variables</vt:lpstr>
      <vt:lpstr>Congenital anomaly variables</vt:lpstr>
      <vt:lpstr>Birth Variables</vt:lpstr>
      <vt:lpstr>Eligibility Drops</vt:lpstr>
      <vt:lpstr> include_allpass</vt:lpstr>
      <vt:lpstr>A nice summary statement!</vt:lpstr>
      <vt:lpstr>Table 1</vt:lpstr>
      <vt:lpstr>purrr</vt:lpstr>
      <vt:lpstr>purrr</vt:lpstr>
      <vt:lpstr>purrr</vt:lpstr>
      <vt:lpstr>Simple examples:  map_dbl, pmap_lgl</vt:lpstr>
      <vt:lpstr>map_df (&amp;map_dfc, map_dfr)</vt:lpstr>
      <vt:lpstr>map, dplyr, list-column PREVIEW</vt:lpstr>
      <vt:lpstr>map, dplyr, list-column PREVIEW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Programming I</dc:title>
  <dc:creator>Nathaniel MacNell</dc:creator>
  <cp:lastModifiedBy>Mike D Fliss</cp:lastModifiedBy>
  <cp:revision>99</cp:revision>
  <dcterms:created xsi:type="dcterms:W3CDTF">2017-08-26T23:14:59Z</dcterms:created>
  <dcterms:modified xsi:type="dcterms:W3CDTF">2018-09-24T14:12:46Z</dcterms:modified>
</cp:coreProperties>
</file>