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80" r:id="rId4"/>
    <p:sldId id="281" r:id="rId5"/>
    <p:sldId id="282" r:id="rId6"/>
    <p:sldId id="283" r:id="rId7"/>
    <p:sldId id="279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89" r:id="rId16"/>
    <p:sldId id="292" r:id="rId17"/>
    <p:sldId id="295" r:id="rId18"/>
    <p:sldId id="294" r:id="rId19"/>
    <p:sldId id="308" r:id="rId20"/>
    <p:sldId id="261" r:id="rId21"/>
    <p:sldId id="271" r:id="rId22"/>
    <p:sldId id="266" r:id="rId23"/>
    <p:sldId id="265" r:id="rId24"/>
    <p:sldId id="267" r:id="rId25"/>
    <p:sldId id="309" r:id="rId26"/>
    <p:sldId id="311" r:id="rId27"/>
    <p:sldId id="312" r:id="rId28"/>
    <p:sldId id="262" r:id="rId29"/>
    <p:sldId id="313" r:id="rId30"/>
    <p:sldId id="307" r:id="rId31"/>
    <p:sldId id="272" r:id="rId32"/>
    <p:sldId id="296" r:id="rId33"/>
    <p:sldId id="268" r:id="rId34"/>
    <p:sldId id="305" r:id="rId35"/>
    <p:sldId id="304" r:id="rId36"/>
    <p:sldId id="306" r:id="rId37"/>
    <p:sldId id="278" r:id="rId38"/>
    <p:sldId id="298" r:id="rId39"/>
    <p:sldId id="314" r:id="rId40"/>
    <p:sldId id="315" r:id="rId41"/>
    <p:sldId id="316" r:id="rId42"/>
    <p:sldId id="299" r:id="rId43"/>
    <p:sldId id="317" r:id="rId44"/>
    <p:sldId id="319" r:id="rId45"/>
    <p:sldId id="318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00" r:id="rId54"/>
    <p:sldId id="327" r:id="rId55"/>
    <p:sldId id="32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/>
    <p:restoredTop sz="90177"/>
  </p:normalViewPr>
  <p:slideViewPr>
    <p:cSldViewPr snapToGrid="0" snapToObjects="1">
      <p:cViewPr varScale="1">
        <p:scale>
          <a:sx n="86" d="100"/>
          <a:sy n="86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77AD1-D0D6-2844-A950-D6862B7187EF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93027-984C-BF48-A3CA-58C1B8BB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4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5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1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4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84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11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4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3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6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4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96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49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60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6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9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8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5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9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6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5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61E4-9111-1142-A1E9-AABD2E481243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6C9B-82E6-4B4F-A9E7-C04304808BA8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27E-EDCC-5941-8398-F1984148C0DF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1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955-4CBD-B941-92E1-B5D750B69524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4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9A0-D5AA-A949-B063-67EC48F9994D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6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40F9-37DD-794A-B438-078ABF4304D3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5777-F843-4C4D-9017-B027F301EA2B}" type="datetime1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E628-395E-EF48-B2EC-BB6EBD672F6E}" type="datetime1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1B82-43CB-BF42-90CB-32FFFEB75321}" type="datetime1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BA64-9C3F-824F-B731-A62B42BCEFBA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2315-7276-AD47-8868-2592EFDCBD1E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8DAB-10C2-3445-BFDC-A77C395745CC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methods.net/management/userfunctions.html" TargetMode="External"/><Relationship Id="rId2" Type="http://schemas.openxmlformats.org/officeDocument/2006/relationships/hyperlink" Target="https://www.statmethods.net/management/function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4ds.had.co.n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Hmisc/Hmisc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ableone/tableone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sh.illinois.edu/johnrgallagher/files/2015/10/BaseGraphicsCheatsheet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338" y="2198677"/>
            <a:ext cx="10173325" cy="108155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Recoding II:</a:t>
            </a:r>
            <a:br>
              <a:rPr lang="en-US" b="1" dirty="0"/>
            </a:br>
            <a:r>
              <a:rPr lang="en-US" b="1" dirty="0"/>
              <a:t>Numerical &amp; Graphical </a:t>
            </a:r>
            <a:r>
              <a:rPr lang="en-US" b="1" dirty="0" err="1"/>
              <a:t>Descriptives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7522"/>
            <a:ext cx="9144000" cy="1214204"/>
          </a:xfrm>
        </p:spPr>
        <p:txBody>
          <a:bodyPr>
            <a:normAutofit/>
          </a:bodyPr>
          <a:lstStyle/>
          <a:p>
            <a:r>
              <a:rPr lang="en-US" sz="3000" b="1" dirty="0"/>
              <a:t>EPID 799C, Lecture 5</a:t>
            </a:r>
          </a:p>
          <a:p>
            <a:r>
              <a:rPr lang="en-US" sz="3000" b="1" dirty="0"/>
              <a:t>Monday, Sept. 10, 2018</a:t>
            </a:r>
          </a:p>
        </p:txBody>
      </p:sp>
    </p:spTree>
    <p:extLst>
      <p:ext uri="{BB962C8B-B14F-4D97-AF65-F5344CB8AC3E}">
        <p14:creationId xmlns:p14="http://schemas.microsoft.com/office/powerpoint/2010/main" val="28365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9132-FDEC-3048-84FA-27CB4A06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Exposure:</a:t>
            </a:r>
            <a:r>
              <a:rPr lang="en-US" dirty="0"/>
              <a:t> Early prenatal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71C11-72F9-804E-BF04-303AE3B5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3990" cy="4351338"/>
          </a:xfrm>
        </p:spPr>
        <p:txBody>
          <a:bodyPr/>
          <a:lstStyle/>
          <a:p>
            <a:r>
              <a:rPr lang="en-US" u="sng" dirty="0"/>
              <a:t>One</a:t>
            </a:r>
            <a:r>
              <a:rPr lang="en-US" dirty="0"/>
              <a:t> option for creating </a:t>
            </a:r>
            <a:r>
              <a:rPr lang="en-US" b="1" dirty="0"/>
              <a:t>factor</a:t>
            </a:r>
            <a:r>
              <a:rPr lang="en-US" dirty="0"/>
              <a:t> variable </a:t>
            </a:r>
            <a:r>
              <a:rPr lang="en-US" sz="2200" dirty="0">
                <a:latin typeface="Monaco" pitchFamily="2" charset="77"/>
              </a:rPr>
              <a:t>pnc5_f </a:t>
            </a:r>
            <a:r>
              <a:rPr lang="en-US" dirty="0"/>
              <a:t>from </a:t>
            </a:r>
            <a:r>
              <a:rPr lang="en-US" sz="2200" dirty="0">
                <a:latin typeface="Monaco" pitchFamily="2" charset="77"/>
              </a:rPr>
              <a:t>pnc5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births$pnc5_f &lt;- factor(births$pnc5, 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                        levels = c(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0, 1</a:t>
            </a:r>
            <a:r>
              <a:rPr lang="en-US" sz="2200" dirty="0">
                <a:latin typeface="Monaco" pitchFamily="2" charset="77"/>
              </a:rPr>
              <a:t>), 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                        labels = c(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"No Early PNC"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"Early PNC"</a:t>
            </a:r>
            <a:r>
              <a:rPr lang="en-US" sz="2200" dirty="0">
                <a:latin typeface="Monaco" pitchFamily="2" charset="77"/>
              </a:rPr>
              <a:t>))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births$mdif</a:t>
            </a:r>
            <a:r>
              <a:rPr lang="en-US" sz="2200" dirty="0">
                <a:latin typeface="Monaco" pitchFamily="2" charset="77"/>
              </a:rPr>
              <a:t>, births$pnc5_f, </a:t>
            </a:r>
            <a:r>
              <a:rPr lang="en-US" sz="2200" dirty="0" err="1">
                <a:latin typeface="Monaco" pitchFamily="2" charset="77"/>
              </a:rPr>
              <a:t>useNA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2200" dirty="0">
                <a:latin typeface="Monaco" pitchFamily="2" charset="77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0B7A4-4BCF-F845-BDAB-53B23F1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BDB9-6492-B347-958E-1B575465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Outcome: </a:t>
            </a:r>
            <a:r>
              <a:rPr lang="en-US" dirty="0"/>
              <a:t>Preterm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8AC-BDE4-4041-B99C-D6CCD068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know about the variable </a:t>
            </a:r>
            <a:r>
              <a:rPr lang="en-US" sz="2200" dirty="0" err="1">
                <a:latin typeface="Monaco" pitchFamily="2" charset="77"/>
              </a:rPr>
              <a:t>wksgest</a:t>
            </a:r>
            <a:r>
              <a:rPr lang="en-US" dirty="0"/>
              <a:t>? How do we want to recode it?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summary(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useNA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BED4F-4256-D34E-A715-B2910522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BDB9-6492-B347-958E-1B575465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Outcome: </a:t>
            </a:r>
            <a:r>
              <a:rPr lang="en-US" dirty="0"/>
              <a:t>Preterm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8AC-BDE4-4041-B99C-D6CCD068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know about the variable </a:t>
            </a:r>
            <a:r>
              <a:rPr lang="en-US" sz="2200" dirty="0" err="1">
                <a:latin typeface="Monaco" pitchFamily="2" charset="77"/>
              </a:rPr>
              <a:t>wksgest</a:t>
            </a:r>
            <a:r>
              <a:rPr lang="en-US" dirty="0"/>
              <a:t>? How do we want to recode it?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summary(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useNA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BED4F-4256-D34E-A715-B2910522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82EE3-FE8E-F849-B58A-A635020A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9" y="4571479"/>
            <a:ext cx="10641442" cy="1645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5256E2-B8AD-6347-A8E4-A291AC4B0199}"/>
              </a:ext>
            </a:extLst>
          </p:cNvPr>
          <p:cNvSpPr/>
          <p:nvPr/>
        </p:nvSpPr>
        <p:spPr>
          <a:xfrm>
            <a:off x="9982200" y="5636301"/>
            <a:ext cx="1545236" cy="596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6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BDB9-6492-B347-958E-1B575465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Outcome: </a:t>
            </a:r>
            <a:r>
              <a:rPr lang="en-US" dirty="0"/>
              <a:t>Preterm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8AC-BDE4-4041-B99C-D6CCD068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know about the variable </a:t>
            </a:r>
            <a:r>
              <a:rPr lang="en-US" sz="2200" dirty="0" err="1">
                <a:latin typeface="Monaco" pitchFamily="2" charset="77"/>
              </a:rPr>
              <a:t>wksgest</a:t>
            </a:r>
            <a:r>
              <a:rPr lang="en-US" dirty="0"/>
              <a:t>? How do we want to recode it?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summary(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useNA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BED4F-4256-D34E-A715-B2910522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82EE3-FE8E-F849-B58A-A635020A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9" y="4571479"/>
            <a:ext cx="10641442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19F208-AE60-1E44-A247-197F9070CFD2}"/>
              </a:ext>
            </a:extLst>
          </p:cNvPr>
          <p:cNvSpPr/>
          <p:nvPr/>
        </p:nvSpPr>
        <p:spPr>
          <a:xfrm>
            <a:off x="838200" y="5070193"/>
            <a:ext cx="1545236" cy="596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24E5-C0FD-594D-BD06-F3AF46B9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Outcome:</a:t>
            </a:r>
            <a:r>
              <a:rPr lang="en-US" dirty="0"/>
              <a:t> Preterm birth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D671-406A-7E42-8F01-1816124A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One</a:t>
            </a:r>
            <a:r>
              <a:rPr lang="en-US" dirty="0"/>
              <a:t> option for creating </a:t>
            </a:r>
            <a:r>
              <a:rPr lang="en-US" b="1" dirty="0"/>
              <a:t>numeric</a:t>
            </a:r>
            <a:r>
              <a:rPr lang="en-US" dirty="0"/>
              <a:t> variable </a:t>
            </a:r>
            <a:r>
              <a:rPr lang="en-US" sz="2200" dirty="0">
                <a:latin typeface="Monaco" pitchFamily="2" charset="77"/>
              </a:rPr>
              <a:t>preterm</a:t>
            </a:r>
            <a:r>
              <a:rPr lang="en-US" dirty="0"/>
              <a:t> from </a:t>
            </a:r>
            <a:r>
              <a:rPr lang="en-US" sz="2200" dirty="0" err="1">
                <a:latin typeface="Monaco" pitchFamily="2" charset="77"/>
              </a:rPr>
              <a:t>wksgest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[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==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99</a:t>
            </a:r>
            <a:r>
              <a:rPr lang="en-US" sz="2200" dirty="0">
                <a:latin typeface="Monaco" pitchFamily="2" charset="77"/>
              </a:rPr>
              <a:t>] &lt;-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NA</a:t>
            </a: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births$preterm</a:t>
            </a:r>
            <a:r>
              <a:rPr lang="en-US" sz="2200" dirty="0">
                <a:latin typeface="Monaco" pitchFamily="2" charset="77"/>
              </a:rPr>
              <a:t> &lt;- </a:t>
            </a:r>
            <a:r>
              <a:rPr lang="en-US" sz="2200" dirty="0" err="1">
                <a:latin typeface="Monaco" pitchFamily="2" charset="77"/>
              </a:rPr>
              <a:t>ifelse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&lt;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37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1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0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births$preterm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useNA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2200" dirty="0">
                <a:latin typeface="Monaco" pitchFamily="2" charset="77"/>
              </a:rPr>
              <a:t>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E0A6C-E46B-0044-9B6A-3D8D700D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9132-FDEC-3048-84FA-27CB4A06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Outcome:</a:t>
            </a:r>
            <a:r>
              <a:rPr lang="en-US" dirty="0"/>
              <a:t> Preterm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71C11-72F9-804E-BF04-303AE3B5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3990" cy="4351338"/>
          </a:xfrm>
        </p:spPr>
        <p:txBody>
          <a:bodyPr/>
          <a:lstStyle/>
          <a:p>
            <a:r>
              <a:rPr lang="en-US" u="sng" dirty="0"/>
              <a:t>One</a:t>
            </a:r>
            <a:r>
              <a:rPr lang="en-US" dirty="0"/>
              <a:t> option for creating </a:t>
            </a:r>
            <a:r>
              <a:rPr lang="en-US" b="1" dirty="0"/>
              <a:t>factor</a:t>
            </a:r>
            <a:r>
              <a:rPr lang="en-US" dirty="0"/>
              <a:t> variable </a:t>
            </a:r>
            <a:r>
              <a:rPr lang="en-US" sz="2200" dirty="0" err="1">
                <a:latin typeface="Monaco" pitchFamily="2" charset="77"/>
              </a:rPr>
              <a:t>preterm_f</a:t>
            </a:r>
            <a:r>
              <a:rPr lang="en-US" sz="2200" dirty="0"/>
              <a:t> </a:t>
            </a:r>
            <a:r>
              <a:rPr lang="en-US" dirty="0"/>
              <a:t>from </a:t>
            </a:r>
            <a:r>
              <a:rPr lang="en-US" sz="2200" dirty="0">
                <a:latin typeface="Monaco" pitchFamily="2" charset="77"/>
              </a:rPr>
              <a:t>preterm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births$preterm_f</a:t>
            </a:r>
            <a:r>
              <a:rPr lang="en-US" sz="2200" dirty="0">
                <a:latin typeface="Monaco" pitchFamily="2" charset="77"/>
              </a:rPr>
              <a:t> &lt;- factor(</a:t>
            </a:r>
            <a:r>
              <a:rPr lang="en-US" sz="2200" dirty="0" err="1">
                <a:latin typeface="Monaco" pitchFamily="2" charset="77"/>
              </a:rPr>
              <a:t>births$preterm</a:t>
            </a:r>
            <a:r>
              <a:rPr lang="en-US" sz="2200" dirty="0">
                <a:latin typeface="Monaco" pitchFamily="2" charset="77"/>
              </a:rPr>
              <a:t>, 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                        levels = c(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0, 1</a:t>
            </a:r>
            <a:r>
              <a:rPr lang="en-US" sz="2200" dirty="0">
                <a:latin typeface="Monaco" pitchFamily="2" charset="77"/>
              </a:rPr>
              <a:t>), 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                        labels = c(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"Term"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"Preterm"</a:t>
            </a:r>
            <a:r>
              <a:rPr lang="en-US" sz="2200" dirty="0">
                <a:latin typeface="Monaco" pitchFamily="2" charset="77"/>
              </a:rPr>
              <a:t>))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births$wksgest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births$preterm_f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useNA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2200" dirty="0">
                <a:latin typeface="Monaco" pitchFamily="2" charset="77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CC67E-63B3-F442-A282-F9B437C0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9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D8AD-5977-E747-96B6-E21FC1A8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Covariate: </a:t>
            </a:r>
            <a:r>
              <a:rPr lang="en-US" dirty="0"/>
              <a:t>Maternal age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C28C-9992-4643-8C87-72366DFA7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Your turn:</a:t>
            </a:r>
            <a:r>
              <a:rPr lang="en-US" dirty="0"/>
              <a:t> Check out the distribution of </a:t>
            </a:r>
            <a:r>
              <a:rPr lang="en-US" sz="2200" dirty="0">
                <a:latin typeface="Monaco" pitchFamily="2" charset="77"/>
              </a:rPr>
              <a:t>mage.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might you recode this variable?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EC801-FF2D-2248-8F1A-E11D1AE8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7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D8AD-5977-E747-96B6-E21FC1A8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Covariate: </a:t>
            </a:r>
            <a:r>
              <a:rPr lang="en-US" dirty="0"/>
              <a:t>Maternal age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C28C-9992-4643-8C87-72366DFA7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Your turn:</a:t>
            </a:r>
            <a:r>
              <a:rPr lang="en-US" dirty="0"/>
              <a:t> Check out the distribution of </a:t>
            </a:r>
            <a:r>
              <a:rPr lang="en-US" sz="2200" dirty="0">
                <a:latin typeface="Monaco" pitchFamily="2" charset="77"/>
              </a:rPr>
              <a:t>mage.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might you recode this variable?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#For now: recode 99 as missing</a:t>
            </a: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births$mage</a:t>
            </a:r>
            <a:r>
              <a:rPr lang="en-US" sz="2200" dirty="0">
                <a:latin typeface="Monaco" pitchFamily="2" charset="77"/>
              </a:rPr>
              <a:t>[</a:t>
            </a:r>
            <a:r>
              <a:rPr lang="en-US" sz="2200" dirty="0" err="1">
                <a:latin typeface="Monaco" pitchFamily="2" charset="77"/>
              </a:rPr>
              <a:t>births$mage</a:t>
            </a:r>
            <a:r>
              <a:rPr lang="en-US" sz="2200" dirty="0">
                <a:latin typeface="Monaco" pitchFamily="2" charset="77"/>
              </a:rPr>
              <a:t>==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99</a:t>
            </a:r>
            <a:r>
              <a:rPr lang="en-US" sz="2200" dirty="0">
                <a:latin typeface="Monaco" pitchFamily="2" charset="77"/>
              </a:rPr>
              <a:t>] &lt;-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NA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#For later: think about specifying mage in models… Numeric? Factor? Higher order terms or splines?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EC801-FF2D-2248-8F1A-E11D1AE8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3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/>
              <a:t>Functions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508"/>
            <a:ext cx="10722429" cy="3844606"/>
          </a:xfrm>
        </p:spPr>
        <p:txBody>
          <a:bodyPr>
            <a:normAutofit/>
          </a:bodyPr>
          <a:lstStyle/>
          <a:p>
            <a:r>
              <a:rPr lang="en-US" dirty="0"/>
              <a:t>Functions are R objects (just like everything else!).</a:t>
            </a:r>
          </a:p>
          <a:p>
            <a:endParaRPr lang="en-US" dirty="0"/>
          </a:p>
          <a:p>
            <a:r>
              <a:rPr lang="en-US" dirty="0"/>
              <a:t>Nearly everything in R is done through functions.</a:t>
            </a:r>
          </a:p>
          <a:p>
            <a:endParaRPr lang="en-US" dirty="0"/>
          </a:p>
          <a:p>
            <a:r>
              <a:rPr lang="en-US" dirty="0"/>
              <a:t>There are many built-in functions that you are already familiar with.</a:t>
            </a:r>
          </a:p>
          <a:p>
            <a:endParaRPr lang="en-US" dirty="0"/>
          </a:p>
          <a:p>
            <a:r>
              <a:rPr lang="en-US" dirty="0"/>
              <a:t>A strength of R is the user’s ability to write their own functions.</a:t>
            </a:r>
          </a:p>
          <a:p>
            <a:pPr marL="0" indent="0">
              <a:buNone/>
            </a:pPr>
            <a:endParaRPr lang="en-US" sz="2400" dirty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6275" y="5720988"/>
            <a:ext cx="619624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Resources for getting started:</a:t>
            </a:r>
          </a:p>
          <a:p>
            <a:r>
              <a:rPr lang="en-US" dirty="0">
                <a:hlinkClick r:id="rId2"/>
              </a:rPr>
              <a:t>https://www.statmethods.net/management/functions.html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https://www.statmethods.net/management/userfunctions.html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690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/>
              <a:t>Functions for Numeric 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7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focus today is on built-in functions for summarizing continuous or categorical variables: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dirty="0"/>
              <a:t>A variable is </a:t>
            </a:r>
            <a:r>
              <a:rPr lang="en-US" b="1" dirty="0"/>
              <a:t>continuous</a:t>
            </a:r>
            <a:r>
              <a:rPr lang="en-US" dirty="0"/>
              <a:t> if it can take any of an infinite set of ordered values.</a:t>
            </a:r>
          </a:p>
          <a:p>
            <a:pPr lvl="1"/>
            <a:r>
              <a:rPr lang="en-US" dirty="0"/>
              <a:t>Represented as vectors of numbers or date-times.</a:t>
            </a:r>
          </a:p>
          <a:p>
            <a:pPr lvl="1"/>
            <a:endParaRPr lang="en-US" dirty="0"/>
          </a:p>
          <a:p>
            <a:r>
              <a:rPr lang="en-US" dirty="0"/>
              <a:t>A variable is </a:t>
            </a:r>
            <a:r>
              <a:rPr lang="en-US" b="1" dirty="0"/>
              <a:t>categorical</a:t>
            </a:r>
            <a:r>
              <a:rPr lang="en-US" dirty="0"/>
              <a:t> if it can only take one of a small set of values.</a:t>
            </a:r>
          </a:p>
          <a:p>
            <a:pPr lvl="1"/>
            <a:r>
              <a:rPr lang="en-US" dirty="0"/>
              <a:t>Represented as factors or vectors of characters.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1F4C1-2531-A54C-91CE-8F6D6A0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14169-156D-E84C-82BB-34CD4CD805F7}"/>
              </a:ext>
            </a:extLst>
          </p:cNvPr>
          <p:cNvSpPr txBox="1"/>
          <p:nvPr/>
        </p:nvSpPr>
        <p:spPr>
          <a:xfrm>
            <a:off x="6684838" y="5777391"/>
            <a:ext cx="481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R for Data Science, </a:t>
            </a:r>
            <a:r>
              <a:rPr lang="en-US" dirty="0">
                <a:hlinkClick r:id="rId3"/>
              </a:rPr>
              <a:t>http://r4ds.had.co.nz/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4319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Recoding review: Key variables in births dataset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Functions for numeric descriptive statistics</a:t>
            </a:r>
          </a:p>
          <a:p>
            <a:endParaRPr lang="en-US" dirty="0"/>
          </a:p>
          <a:p>
            <a:r>
              <a:rPr lang="en-US" dirty="0"/>
              <a:t>Functions for base graphics</a:t>
            </a:r>
          </a:p>
          <a:p>
            <a:endParaRPr lang="en-US" dirty="0"/>
          </a:p>
          <a:p>
            <a:r>
              <a:rPr lang="en-US" dirty="0"/>
              <a:t>Practice with recoding and functions (HW #1)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5DBE4-D933-DB4D-BC9B-0C92E232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2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/>
              <a:t>Functions for Continuous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Measures of Centrality</a:t>
            </a:r>
          </a:p>
          <a:p>
            <a:pPr marL="0" indent="0">
              <a:buNone/>
            </a:pPr>
            <a:r>
              <a:rPr lang="en-US" dirty="0"/>
              <a:t>mean()</a:t>
            </a:r>
          </a:p>
          <a:p>
            <a:pPr marL="0" indent="0">
              <a:buNone/>
            </a:pPr>
            <a:r>
              <a:rPr lang="en-US" dirty="0"/>
              <a:t>median()</a:t>
            </a:r>
          </a:p>
          <a:p>
            <a:pPr marL="0" indent="0">
              <a:buNone/>
            </a:pPr>
            <a:r>
              <a:rPr lang="en-US" dirty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Measures of Spread</a:t>
            </a:r>
          </a:p>
          <a:p>
            <a:pPr marL="0" indent="0">
              <a:buNone/>
            </a:pPr>
            <a:r>
              <a:rPr lang="en-US" dirty="0"/>
              <a:t>min()		max()	</a:t>
            </a:r>
          </a:p>
          <a:p>
            <a:pPr marL="0" indent="0">
              <a:buNone/>
            </a:pPr>
            <a:r>
              <a:rPr lang="en-US" dirty="0"/>
              <a:t>quantile()	range()</a:t>
            </a:r>
          </a:p>
          <a:p>
            <a:pPr marL="0" indent="0">
              <a:buNone/>
            </a:pPr>
            <a:r>
              <a:rPr lang="en-US" dirty="0" err="1"/>
              <a:t>sd</a:t>
            </a:r>
            <a:r>
              <a:rPr lang="en-US" dirty="0"/>
              <a:t>()		</a:t>
            </a:r>
            <a:r>
              <a:rPr lang="en-US" dirty="0" err="1"/>
              <a:t>var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1F4C1-2531-A54C-91CE-8F6D6A0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/>
              <a:t>Functions for Continuous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Measures of Centrality</a:t>
            </a:r>
          </a:p>
          <a:p>
            <a:pPr marL="0" indent="0">
              <a:buNone/>
            </a:pPr>
            <a:r>
              <a:rPr lang="en-US" dirty="0"/>
              <a:t>mean()</a:t>
            </a:r>
          </a:p>
          <a:p>
            <a:pPr marL="0" indent="0">
              <a:buNone/>
            </a:pPr>
            <a:r>
              <a:rPr lang="en-US" dirty="0"/>
              <a:t>median()</a:t>
            </a:r>
          </a:p>
          <a:p>
            <a:pPr marL="0" indent="0">
              <a:buNone/>
            </a:pPr>
            <a:r>
              <a:rPr lang="en-US" dirty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Measures of Spread</a:t>
            </a:r>
          </a:p>
          <a:p>
            <a:pPr marL="0" indent="0">
              <a:buNone/>
            </a:pPr>
            <a:r>
              <a:rPr lang="en-US" dirty="0"/>
              <a:t>min()		max()	</a:t>
            </a:r>
          </a:p>
          <a:p>
            <a:pPr marL="0" indent="0">
              <a:buNone/>
            </a:pPr>
            <a:r>
              <a:rPr lang="en-US" dirty="0"/>
              <a:t>quantile()	range()</a:t>
            </a:r>
          </a:p>
          <a:p>
            <a:pPr marL="0" indent="0">
              <a:buNone/>
            </a:pPr>
            <a:r>
              <a:rPr lang="en-US" dirty="0" err="1"/>
              <a:t>sd</a:t>
            </a:r>
            <a:r>
              <a:rPr lang="en-US" dirty="0"/>
              <a:t>()		</a:t>
            </a:r>
            <a:r>
              <a:rPr lang="en-US" dirty="0" err="1"/>
              <a:t>var</a:t>
            </a:r>
            <a:r>
              <a:rPr lang="en-US" dirty="0"/>
              <a:t>()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332157" y="1825625"/>
            <a:ext cx="554636" cy="4215411"/>
          </a:xfrm>
          <a:prstGeom prst="rightBrace">
            <a:avLst>
              <a:gd name="adj1" fmla="val 116441"/>
              <a:gd name="adj2" fmla="val 48933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310" y="2809945"/>
            <a:ext cx="6280879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General syntax:</a:t>
            </a:r>
          </a:p>
          <a:p>
            <a:pPr algn="ctr"/>
            <a:r>
              <a:rPr lang="en-US" sz="2800" dirty="0"/>
              <a:t>function(</a:t>
            </a:r>
            <a:r>
              <a:rPr lang="en-US" sz="2800" dirty="0" err="1"/>
              <a:t>dataframe$variable</a:t>
            </a:r>
            <a:r>
              <a:rPr lang="en-US" sz="2800" dirty="0"/>
              <a:t>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Example:</a:t>
            </a:r>
          </a:p>
          <a:p>
            <a:pPr algn="ctr"/>
            <a:r>
              <a:rPr lang="en-US" sz="2800" dirty="0"/>
              <a:t>mean(</a:t>
            </a:r>
            <a:r>
              <a:rPr lang="en-US" sz="2800" dirty="0" err="1"/>
              <a:t>births$mage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F099-B876-C44D-AE41-CCE56726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/>
              <a:t>Functions for Continuous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Measures of Centrality</a:t>
            </a:r>
          </a:p>
          <a:p>
            <a:pPr marL="0" indent="0">
              <a:buNone/>
            </a:pPr>
            <a:r>
              <a:rPr lang="en-US" dirty="0"/>
              <a:t>mean()</a:t>
            </a:r>
          </a:p>
          <a:p>
            <a:pPr marL="0" indent="0">
              <a:buNone/>
            </a:pPr>
            <a:r>
              <a:rPr lang="en-US" dirty="0"/>
              <a:t>median()</a:t>
            </a:r>
          </a:p>
          <a:p>
            <a:pPr marL="0" indent="0">
              <a:buNone/>
            </a:pPr>
            <a:r>
              <a:rPr lang="en-US" dirty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Measures of Spread</a:t>
            </a:r>
          </a:p>
          <a:p>
            <a:pPr marL="0" indent="0">
              <a:buNone/>
            </a:pPr>
            <a:r>
              <a:rPr lang="en-US" dirty="0"/>
              <a:t>min()		max()	</a:t>
            </a:r>
          </a:p>
          <a:p>
            <a:pPr marL="0" indent="0">
              <a:buNone/>
            </a:pPr>
            <a:r>
              <a:rPr lang="en-US" dirty="0"/>
              <a:t>quantile()	range()</a:t>
            </a:r>
          </a:p>
          <a:p>
            <a:pPr marL="0" indent="0">
              <a:buNone/>
            </a:pPr>
            <a:r>
              <a:rPr lang="en-US" dirty="0" err="1"/>
              <a:t>sd</a:t>
            </a:r>
            <a:r>
              <a:rPr lang="en-US" dirty="0"/>
              <a:t>()		</a:t>
            </a:r>
            <a:r>
              <a:rPr lang="en-US" dirty="0" err="1"/>
              <a:t>var</a:t>
            </a:r>
            <a:r>
              <a:rPr lang="en-US" dirty="0"/>
              <a:t>()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332157" y="1825625"/>
            <a:ext cx="554636" cy="4215411"/>
          </a:xfrm>
          <a:prstGeom prst="rightBrace">
            <a:avLst>
              <a:gd name="adj1" fmla="val 116441"/>
              <a:gd name="adj2" fmla="val 48933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310" y="2809945"/>
            <a:ext cx="6280879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What happened?</a:t>
            </a:r>
          </a:p>
          <a:p>
            <a:pPr algn="ctr"/>
            <a:endParaRPr lang="en-US" sz="2800" u="sng" dirty="0"/>
          </a:p>
          <a:p>
            <a:pPr algn="ctr"/>
            <a:endParaRPr lang="en-US" sz="2800" u="sng" dirty="0"/>
          </a:p>
          <a:p>
            <a:pPr algn="ctr"/>
            <a:endParaRPr lang="en-US" sz="2800" u="sng" dirty="0"/>
          </a:p>
          <a:p>
            <a:pPr algn="ctr"/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27" y="3635491"/>
            <a:ext cx="3405646" cy="7464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A9F00-B233-154A-897C-8ED4DDA4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/>
              <a:t>Functions for Continuous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Measures of Centrality</a:t>
            </a:r>
          </a:p>
          <a:p>
            <a:pPr marL="0" indent="0">
              <a:buNone/>
            </a:pPr>
            <a:r>
              <a:rPr lang="en-US" dirty="0"/>
              <a:t>mean()</a:t>
            </a:r>
          </a:p>
          <a:p>
            <a:pPr marL="0" indent="0">
              <a:buNone/>
            </a:pPr>
            <a:r>
              <a:rPr lang="en-US" dirty="0"/>
              <a:t>median()</a:t>
            </a:r>
          </a:p>
          <a:p>
            <a:pPr marL="0" indent="0">
              <a:buNone/>
            </a:pPr>
            <a:r>
              <a:rPr lang="en-US" dirty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Measures of Spread</a:t>
            </a:r>
          </a:p>
          <a:p>
            <a:pPr marL="0" indent="0">
              <a:buNone/>
            </a:pPr>
            <a:r>
              <a:rPr lang="en-US" dirty="0"/>
              <a:t>min()		max()	</a:t>
            </a:r>
          </a:p>
          <a:p>
            <a:pPr marL="0" indent="0">
              <a:buNone/>
            </a:pPr>
            <a:r>
              <a:rPr lang="en-US" dirty="0"/>
              <a:t>quantile()	range()</a:t>
            </a:r>
          </a:p>
          <a:p>
            <a:pPr marL="0" indent="0">
              <a:buNone/>
            </a:pPr>
            <a:r>
              <a:rPr lang="en-US" dirty="0" err="1"/>
              <a:t>sd</a:t>
            </a:r>
            <a:r>
              <a:rPr lang="en-US" dirty="0"/>
              <a:t>()		</a:t>
            </a:r>
            <a:r>
              <a:rPr lang="en-US" dirty="0" err="1"/>
              <a:t>var</a:t>
            </a:r>
            <a:r>
              <a:rPr lang="en-US" dirty="0"/>
              <a:t>()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332157" y="1825625"/>
            <a:ext cx="554636" cy="4215411"/>
          </a:xfrm>
          <a:prstGeom prst="rightBrace">
            <a:avLst>
              <a:gd name="adj1" fmla="val 116441"/>
              <a:gd name="adj2" fmla="val 48933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310" y="2809945"/>
            <a:ext cx="6601920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General syntax:</a:t>
            </a:r>
          </a:p>
          <a:p>
            <a:pPr algn="ctr"/>
            <a:r>
              <a:rPr lang="en-US" sz="2800" dirty="0"/>
              <a:t>function(</a:t>
            </a:r>
            <a:r>
              <a:rPr lang="en-US" sz="2800" dirty="0" err="1"/>
              <a:t>dataframe$variable</a:t>
            </a:r>
            <a:r>
              <a:rPr lang="en-US" sz="2800" dirty="0"/>
              <a:t>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u="sng" dirty="0"/>
              <a:t>If there is missing data:</a:t>
            </a:r>
          </a:p>
          <a:p>
            <a:pPr algn="ctr"/>
            <a:r>
              <a:rPr lang="en-US" sz="2800" dirty="0"/>
              <a:t>function(</a:t>
            </a:r>
            <a:r>
              <a:rPr lang="en-US" sz="2800" dirty="0" err="1"/>
              <a:t>dataframe$variable</a:t>
            </a:r>
            <a:r>
              <a:rPr lang="en-US" sz="2800" dirty="0"/>
              <a:t>, </a:t>
            </a:r>
            <a:r>
              <a:rPr lang="en-US" sz="2800" dirty="0" err="1"/>
              <a:t>na.rm</a:t>
            </a:r>
            <a:r>
              <a:rPr lang="en-US" sz="2800" dirty="0"/>
              <a:t> = TRUE)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5AF-B143-0849-B6CE-FA73C132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/>
              <a:t>Functions for Continuous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Measures of Centrality</a:t>
            </a:r>
          </a:p>
          <a:p>
            <a:pPr marL="0" indent="0">
              <a:buNone/>
            </a:pPr>
            <a:r>
              <a:rPr lang="en-US" dirty="0"/>
              <a:t>mean()</a:t>
            </a:r>
          </a:p>
          <a:p>
            <a:pPr marL="0" indent="0">
              <a:buNone/>
            </a:pPr>
            <a:r>
              <a:rPr lang="en-US" dirty="0"/>
              <a:t>median()</a:t>
            </a:r>
          </a:p>
          <a:p>
            <a:pPr marL="0" indent="0">
              <a:buNone/>
            </a:pPr>
            <a:r>
              <a:rPr lang="en-US" dirty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Measures of Spread</a:t>
            </a:r>
          </a:p>
          <a:p>
            <a:pPr marL="0" indent="0">
              <a:buNone/>
            </a:pPr>
            <a:r>
              <a:rPr lang="en-US" dirty="0"/>
              <a:t>min()		max()	</a:t>
            </a:r>
          </a:p>
          <a:p>
            <a:pPr marL="0" indent="0">
              <a:buNone/>
            </a:pPr>
            <a:r>
              <a:rPr lang="en-US" dirty="0"/>
              <a:t>quantile()	range()</a:t>
            </a:r>
          </a:p>
          <a:p>
            <a:pPr marL="0" indent="0">
              <a:buNone/>
            </a:pPr>
            <a:r>
              <a:rPr lang="en-US" dirty="0" err="1"/>
              <a:t>sd</a:t>
            </a:r>
            <a:r>
              <a:rPr lang="en-US" dirty="0"/>
              <a:t>()		</a:t>
            </a:r>
            <a:r>
              <a:rPr lang="en-US" dirty="0" err="1"/>
              <a:t>var</a:t>
            </a:r>
            <a:r>
              <a:rPr lang="en-US" dirty="0"/>
              <a:t>()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332157" y="1825625"/>
            <a:ext cx="554636" cy="4215411"/>
          </a:xfrm>
          <a:prstGeom prst="rightBrace">
            <a:avLst>
              <a:gd name="adj1" fmla="val 116441"/>
              <a:gd name="adj2" fmla="val 48933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310" y="2809945"/>
            <a:ext cx="6280879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23" y="3234725"/>
            <a:ext cx="4593851" cy="13972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C1064-B74D-1D49-A1D0-8AA9213C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8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8EB4-76B6-094A-AE84-CD67C9E1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0" y="215225"/>
            <a:ext cx="11353800" cy="1325563"/>
          </a:xfrm>
        </p:spPr>
        <p:txBody>
          <a:bodyPr/>
          <a:lstStyle/>
          <a:p>
            <a:r>
              <a:rPr lang="en-US" b="1" dirty="0"/>
              <a:t>Functions for Continuous or Categorical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83B2B-8DC6-3541-8C73-BB8869819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table()</a:t>
            </a:r>
          </a:p>
          <a:p>
            <a:r>
              <a:rPr lang="en-US" dirty="0"/>
              <a:t>summary()</a:t>
            </a:r>
          </a:p>
          <a:p>
            <a:r>
              <a:rPr lang="en-US" dirty="0" err="1"/>
              <a:t>Hmisc</a:t>
            </a:r>
            <a:r>
              <a:rPr lang="en-US" dirty="0"/>
              <a:t>::describe()</a:t>
            </a:r>
          </a:p>
          <a:p>
            <a:r>
              <a:rPr lang="en-US" dirty="0" err="1"/>
              <a:t>tableone</a:t>
            </a:r>
            <a:r>
              <a:rPr lang="en-US" dirty="0"/>
              <a:t>::</a:t>
            </a:r>
            <a:r>
              <a:rPr lang="en-US" dirty="0" err="1"/>
              <a:t>CreateTableOne</a:t>
            </a:r>
            <a:r>
              <a:rPr lang="en-US" dirty="0"/>
              <a:t>()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E0B98-7521-C44F-B147-36F1612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17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AA84-DBB7-8E42-8899-4502861E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45"/>
            <a:ext cx="10515600" cy="1325563"/>
          </a:xfrm>
        </p:spPr>
        <p:txBody>
          <a:bodyPr/>
          <a:lstStyle/>
          <a:p>
            <a:r>
              <a:rPr lang="en-US" b="1" dirty="0"/>
              <a:t>table()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9643-E926-714A-BBB1-9C70B550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4707927"/>
          </a:xfrm>
        </p:spPr>
        <p:txBody>
          <a:bodyPr/>
          <a:lstStyle/>
          <a:p>
            <a:r>
              <a:rPr lang="en-US" dirty="0"/>
              <a:t>Produces a contingency table of counts.</a:t>
            </a:r>
          </a:p>
          <a:p>
            <a:pPr lvl="1"/>
            <a:endParaRPr lang="en-US" dirty="0"/>
          </a:p>
          <a:p>
            <a:r>
              <a:rPr lang="en-US" dirty="0"/>
              <a:t>If given &gt;1 argument, gives the counts at each combination of levels.</a:t>
            </a:r>
          </a:p>
          <a:p>
            <a:pPr lvl="1"/>
            <a:endParaRPr lang="en-US" dirty="0"/>
          </a:p>
          <a:p>
            <a:r>
              <a:rPr lang="en-US" dirty="0" err="1"/>
              <a:t>useNA</a:t>
            </a:r>
            <a:r>
              <a:rPr lang="en-US" dirty="0"/>
              <a:t> = "always" </a:t>
            </a:r>
            <a:r>
              <a:rPr lang="en-US" b="1" dirty="0"/>
              <a:t>(always!)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328DE-87A3-E340-B681-78AAECC3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2783B-6CCB-0248-94FE-6F335825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45" y="4236717"/>
            <a:ext cx="4047565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7C0A1-66D3-344F-AED9-47D3CCD2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17" y="4236717"/>
            <a:ext cx="5410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5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FAE9-26E5-B44A-BD98-67F08D8A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25"/>
            <a:ext cx="10515600" cy="1325563"/>
          </a:xfrm>
        </p:spPr>
        <p:txBody>
          <a:bodyPr/>
          <a:lstStyle/>
          <a:p>
            <a:r>
              <a:rPr lang="en-US" b="1" dirty="0"/>
              <a:t>table()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0763-F112-AA47-A9A4-9A55FF916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840"/>
            <a:ext cx="10899098" cy="5362160"/>
          </a:xfrm>
        </p:spPr>
        <p:txBody>
          <a:bodyPr>
            <a:normAutofit/>
          </a:bodyPr>
          <a:lstStyle/>
          <a:p>
            <a:r>
              <a:rPr lang="en-US" dirty="0"/>
              <a:t>Most useful for a quick read of counts and presence of missing data.</a:t>
            </a:r>
          </a:p>
          <a:p>
            <a:endParaRPr lang="en-US" dirty="0"/>
          </a:p>
          <a:p>
            <a:r>
              <a:rPr lang="en-US" dirty="0"/>
              <a:t>Can also create table objects to use as input for other functions: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1800" dirty="0">
                <a:latin typeface="Monaco" pitchFamily="2" charset="77"/>
              </a:rPr>
              <a:t>table(births$pnc5_f, </a:t>
            </a:r>
            <a:r>
              <a:rPr lang="en-US" sz="1800" dirty="0" err="1">
                <a:latin typeface="Monaco" pitchFamily="2" charset="77"/>
              </a:rPr>
              <a:t>births$preterm_f</a:t>
            </a:r>
            <a:r>
              <a:rPr lang="en-US" sz="1800" dirty="0">
                <a:latin typeface="Monaco" pitchFamily="2" charset="77"/>
              </a:rPr>
              <a:t>, </a:t>
            </a:r>
            <a:r>
              <a:rPr lang="en-US" sz="1800" dirty="0" err="1">
                <a:latin typeface="Monaco" pitchFamily="2" charset="77"/>
              </a:rPr>
              <a:t>useNA</a:t>
            </a:r>
            <a:r>
              <a:rPr lang="en-US" sz="1800" dirty="0">
                <a:latin typeface="Monaco" pitchFamily="2" charset="77"/>
              </a:rPr>
              <a:t> =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1800" dirty="0">
                <a:latin typeface="Monaco" pitchFamily="2" charset="77"/>
              </a:rPr>
              <a:t>)</a:t>
            </a:r>
          </a:p>
          <a:p>
            <a:pPr marL="457200" lvl="1" indent="0">
              <a:buNone/>
            </a:pPr>
            <a:endParaRPr lang="en-US" sz="1800" dirty="0">
              <a:latin typeface="Monaco" pitchFamily="2" charset="77"/>
            </a:endParaRPr>
          </a:p>
          <a:p>
            <a:pPr marL="457200" lvl="1" indent="0">
              <a:buNone/>
            </a:pPr>
            <a:r>
              <a:rPr lang="en-US" sz="1800" dirty="0" err="1">
                <a:latin typeface="Monaco" pitchFamily="2" charset="77"/>
              </a:rPr>
              <a:t>pnc_by_preterm</a:t>
            </a:r>
            <a:r>
              <a:rPr lang="en-US" sz="1800" dirty="0">
                <a:latin typeface="Monaco" pitchFamily="2" charset="77"/>
              </a:rPr>
              <a:t> &lt;- table(births$pnc5_f, </a:t>
            </a:r>
            <a:r>
              <a:rPr lang="en-US" sz="1800" dirty="0" err="1">
                <a:latin typeface="Monaco" pitchFamily="2" charset="77"/>
              </a:rPr>
              <a:t>births$preterm_f</a:t>
            </a:r>
            <a:r>
              <a:rPr lang="en-US" sz="1800" dirty="0">
                <a:latin typeface="Monaco" pitchFamily="2" charset="77"/>
              </a:rPr>
              <a:t>, </a:t>
            </a:r>
            <a:r>
              <a:rPr lang="en-US" sz="1800" dirty="0" err="1">
                <a:latin typeface="Monaco" pitchFamily="2" charset="77"/>
              </a:rPr>
              <a:t>useNA</a:t>
            </a:r>
            <a:r>
              <a:rPr lang="en-US" sz="1800" dirty="0">
                <a:latin typeface="Monaco" pitchFamily="2" charset="77"/>
              </a:rPr>
              <a:t> =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1800" dirty="0">
                <a:latin typeface="Monaco" pitchFamily="2" charset="77"/>
              </a:rPr>
              <a:t>)</a:t>
            </a:r>
          </a:p>
          <a:p>
            <a:pPr marL="457200" lvl="1" indent="0">
              <a:buNone/>
            </a:pPr>
            <a:endParaRPr lang="en-US" sz="1800" dirty="0">
              <a:latin typeface="Monaco" pitchFamily="2" charset="77"/>
            </a:endParaRPr>
          </a:p>
          <a:p>
            <a:pPr marL="457200" lvl="1" indent="0">
              <a:buNone/>
            </a:pPr>
            <a:r>
              <a:rPr lang="en-US" sz="1800" dirty="0" err="1">
                <a:latin typeface="Monaco" pitchFamily="2" charset="77"/>
              </a:rPr>
              <a:t>prop.table</a:t>
            </a:r>
            <a:r>
              <a:rPr lang="en-US" sz="1800" dirty="0">
                <a:latin typeface="Monaco" pitchFamily="2" charset="77"/>
              </a:rPr>
              <a:t>(</a:t>
            </a:r>
            <a:r>
              <a:rPr lang="en-US" sz="1800" dirty="0" err="1">
                <a:latin typeface="Monaco" pitchFamily="2" charset="77"/>
              </a:rPr>
              <a:t>pnc_by_preterm</a:t>
            </a:r>
            <a:r>
              <a:rPr lang="en-US" sz="1800" dirty="0">
                <a:latin typeface="Monaco" pitchFamily="2" charset="77"/>
              </a:rPr>
              <a:t>, margin = 1)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#try setting margin=2. What's the difference?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A5E0E-CF0A-4E45-A8D4-7120C6D5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18255"/>
            <a:ext cx="10764187" cy="1325563"/>
          </a:xfrm>
        </p:spPr>
        <p:txBody>
          <a:bodyPr/>
          <a:lstStyle/>
          <a:p>
            <a:r>
              <a:rPr lang="en-US" b="1" dirty="0"/>
              <a:t>summary()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13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Generic function that produces result summaries depending on the class of the first argument.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671853"/>
            <a:ext cx="80010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97-A869-EA45-8D3F-5EE9C6F0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8ED68-5C6A-354A-8625-523A7308E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4083577"/>
            <a:ext cx="7772400" cy="18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8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18255"/>
            <a:ext cx="10764187" cy="1325563"/>
          </a:xfrm>
        </p:spPr>
        <p:txBody>
          <a:bodyPr/>
          <a:lstStyle/>
          <a:p>
            <a:r>
              <a:rPr lang="en-US" b="1" dirty="0"/>
              <a:t>summary()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13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Generic function that produces result summaries depending on the class of the first argument.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671853"/>
            <a:ext cx="80010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97-A869-EA45-8D3F-5EE9C6F0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8ED68-5C6A-354A-8625-523A7308E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4083577"/>
            <a:ext cx="7772400" cy="1867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07246-048C-3E4D-8C6F-A078D6DB5BD7}"/>
              </a:ext>
            </a:extLst>
          </p:cNvPr>
          <p:cNvSpPr txBox="1"/>
          <p:nvPr/>
        </p:nvSpPr>
        <p:spPr>
          <a:xfrm>
            <a:off x="9150246" y="4647094"/>
            <a:ext cx="281815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Wait... I thought there were only 22 missing ages. What’s going on?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317A40-09B3-694A-8469-57D5C3FFD3F5}"/>
              </a:ext>
            </a:extLst>
          </p:cNvPr>
          <p:cNvCxnSpPr>
            <a:cxnSpLocks/>
          </p:cNvCxnSpPr>
          <p:nvPr/>
        </p:nvCxnSpPr>
        <p:spPr>
          <a:xfrm flipH="1" flipV="1">
            <a:off x="8458962" y="4890598"/>
            <a:ext cx="638268" cy="29546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1BC387-26FE-B34E-B589-FB9A7B55F6FE}"/>
              </a:ext>
            </a:extLst>
          </p:cNvPr>
          <p:cNvCxnSpPr>
            <a:cxnSpLocks/>
          </p:cNvCxnSpPr>
          <p:nvPr/>
        </p:nvCxnSpPr>
        <p:spPr>
          <a:xfrm flipH="1">
            <a:off x="8488942" y="5358447"/>
            <a:ext cx="608288" cy="32361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9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993A-A2B0-5E47-BA51-93D057DF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A7A4-365D-0642-815D-DA3EC723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0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Set your path</a:t>
            </a: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setwd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"~/Documents/EPID 799 R/2018/R for epi 2018 data pack/"</a:t>
            </a:r>
            <a:r>
              <a:rPr lang="en-US" sz="2200" dirty="0">
                <a:latin typeface="Monaco" pitchFamily="2" charset="77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5C341-B067-E44F-A08B-5E8CD607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5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18255"/>
            <a:ext cx="10764187" cy="1325563"/>
          </a:xfrm>
        </p:spPr>
        <p:txBody>
          <a:bodyPr/>
          <a:lstStyle/>
          <a:p>
            <a:r>
              <a:rPr lang="en-US" b="1" dirty="0"/>
              <a:t>summary()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13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Results summary when the argument is a </a:t>
            </a:r>
            <a:r>
              <a:rPr lang="en-US" dirty="0" err="1"/>
              <a:t>dataframe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" y="2556929"/>
            <a:ext cx="12153630" cy="4572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97-A869-EA45-8D3F-5EE9C6F0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1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16655"/>
            <a:ext cx="121920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Summary() is </a:t>
            </a:r>
            <a:r>
              <a:rPr lang="en-US" sz="4200" b="1"/>
              <a:t>flexible &amp; takes different </a:t>
            </a:r>
            <a:r>
              <a:rPr lang="en-US" sz="4200" b="1" dirty="0"/>
              <a:t>classes of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3445"/>
            <a:ext cx="4340899" cy="280098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Looking ahead:</a:t>
            </a:r>
          </a:p>
          <a:p>
            <a:pPr marL="0" indent="0" algn="ctr">
              <a:buNone/>
            </a:pPr>
            <a:r>
              <a:rPr lang="en-US" dirty="0"/>
              <a:t>summary() for model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0" y="1078695"/>
            <a:ext cx="7181540" cy="57793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DFC8B-90F0-0942-88E4-056A0785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16655"/>
            <a:ext cx="121920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Summary() is </a:t>
            </a:r>
            <a:r>
              <a:rPr lang="en-US" sz="4200" b="1"/>
              <a:t>flexible &amp; takes different </a:t>
            </a:r>
            <a:r>
              <a:rPr lang="en-US" sz="4200" b="1" dirty="0"/>
              <a:t>classes of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3445"/>
            <a:ext cx="4340899" cy="280098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Looking ahead:</a:t>
            </a:r>
          </a:p>
          <a:p>
            <a:pPr marL="0" indent="0" algn="ctr">
              <a:buNone/>
            </a:pPr>
            <a:r>
              <a:rPr lang="en-US" dirty="0"/>
              <a:t>summary() for model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0" y="1078695"/>
            <a:ext cx="7181540" cy="57793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DFC8B-90F0-0942-88E4-056A0785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30ADCE-3DA0-254A-A188-E5389990D19F}"/>
              </a:ext>
            </a:extLst>
          </p:cNvPr>
          <p:cNvSpPr txBox="1">
            <a:spLocks/>
          </p:cNvSpPr>
          <p:nvPr/>
        </p:nvSpPr>
        <p:spPr>
          <a:xfrm>
            <a:off x="0" y="3313939"/>
            <a:ext cx="4335282" cy="280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/>
              <a:t>Review:</a:t>
            </a:r>
          </a:p>
          <a:p>
            <a:pPr marL="0" indent="0" algn="ctr">
              <a:buFont typeface="Arial"/>
              <a:buNone/>
            </a:pPr>
            <a:r>
              <a:rPr lang="en-US" dirty="0"/>
              <a:t>Factor variables in R (</a:t>
            </a:r>
            <a:r>
              <a:rPr lang="en-US" sz="2200" dirty="0" err="1">
                <a:latin typeface="Monaco" pitchFamily="2" charset="77"/>
              </a:rPr>
              <a:t>marital_f</a:t>
            </a:r>
            <a:r>
              <a:rPr lang="en-US" dirty="0"/>
              <a:t>, </a:t>
            </a:r>
            <a:r>
              <a:rPr lang="en-US" sz="2200" dirty="0" err="1">
                <a:latin typeface="Monaco" pitchFamily="2" charset="77"/>
              </a:rPr>
              <a:t>pnc_f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884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0" y="0"/>
            <a:ext cx="10904095" cy="1325563"/>
          </a:xfrm>
        </p:spPr>
        <p:txBody>
          <a:bodyPr/>
          <a:lstStyle/>
          <a:p>
            <a:r>
              <a:rPr lang="en-US" b="1" dirty="0"/>
              <a:t>describe()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85" y="1136077"/>
            <a:ext cx="10670812" cy="55853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describe() from the </a:t>
            </a:r>
            <a:r>
              <a:rPr lang="en-US" dirty="0">
                <a:hlinkClick r:id="rId3"/>
              </a:rPr>
              <a:t>Hmisc package</a:t>
            </a:r>
            <a:r>
              <a:rPr lang="en-US" dirty="0"/>
              <a:t> is another generic method for summarizing a vector, matrix, or </a:t>
            </a:r>
            <a:r>
              <a:rPr lang="en-US" dirty="0" err="1"/>
              <a:t>dataframe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install.packages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'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Hmisc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'</a:t>
            </a:r>
            <a:r>
              <a:rPr lang="en-US" sz="2200" dirty="0">
                <a:latin typeface="Monaco" pitchFamily="2" charset="77"/>
              </a:rPr>
              <a:t>) 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#only the first time</a:t>
            </a: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library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Hmisc</a:t>
            </a:r>
            <a:r>
              <a:rPr lang="en-US" sz="2200" dirty="0">
                <a:latin typeface="Monaco" pitchFamily="2" charset="77"/>
              </a:rPr>
              <a:t>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#every time you want to use it</a:t>
            </a:r>
            <a:endParaRPr lang="en-US" sz="2200" dirty="0">
              <a:latin typeface="Monaco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346C6-10FF-494A-B930-E5D8D58F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9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BDB3-9A04-4243-9472-69AC0948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2" y="501011"/>
            <a:ext cx="12276945" cy="622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Monaco" pitchFamily="2" charset="77"/>
              </a:rPr>
              <a:t>describe(</a:t>
            </a:r>
            <a:r>
              <a:rPr lang="en-US" sz="2600" dirty="0" err="1">
                <a:latin typeface="Monaco" pitchFamily="2" charset="77"/>
              </a:rPr>
              <a:t>births$mage</a:t>
            </a:r>
            <a:r>
              <a:rPr lang="en-US" sz="26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7535C-E699-CC41-B6EC-01CE3A54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21F7A-F177-FE44-BEAD-3E0AB231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31" y="1417507"/>
            <a:ext cx="10126135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25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BDB3-9A04-4243-9472-69AC0948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2" y="501011"/>
            <a:ext cx="12276945" cy="622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Monaco" pitchFamily="2" charset="77"/>
              </a:rPr>
              <a:t>describe(</a:t>
            </a:r>
            <a:r>
              <a:rPr lang="en-US" sz="2600" dirty="0" err="1">
                <a:latin typeface="Monaco" pitchFamily="2" charset="77"/>
              </a:rPr>
              <a:t>births$mage</a:t>
            </a:r>
            <a:r>
              <a:rPr lang="en-US" sz="26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600" dirty="0">
                <a:latin typeface="Monaco" pitchFamily="2" charset="77"/>
              </a:rPr>
              <a:t>describe(births)</a:t>
            </a:r>
          </a:p>
          <a:p>
            <a:pPr marL="0" indent="0">
              <a:buNone/>
            </a:pPr>
            <a:r>
              <a:rPr lang="en-US" sz="2600" dirty="0">
                <a:latin typeface="Monaco" pitchFamily="2" charset="77"/>
              </a:rPr>
              <a:t>describe(births[,c(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cigdur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>
                <a:latin typeface="Monaco" pitchFamily="2" charset="77"/>
              </a:rPr>
              <a:t>,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dob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>
                <a:latin typeface="Monaco" pitchFamily="2" charset="77"/>
              </a:rPr>
              <a:t>,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"sex"</a:t>
            </a:r>
            <a:r>
              <a:rPr lang="en-US" sz="2600" dirty="0">
                <a:latin typeface="Monaco" pitchFamily="2" charset="77"/>
              </a:rPr>
              <a:t>,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mrace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>
                <a:latin typeface="Monaco" pitchFamily="2" charset="77"/>
              </a:rPr>
              <a:t>,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methnic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>
                <a:latin typeface="Monaco" pitchFamily="2" charset="77"/>
              </a:rPr>
              <a:t>)])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7535C-E699-CC41-B6EC-01CE3A54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21F7A-F177-FE44-BEAD-3E0AB231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31" y="1417507"/>
            <a:ext cx="10126135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BDB3-9A04-4243-9472-69AC0948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2" y="501011"/>
            <a:ext cx="12276945" cy="622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Monaco" pitchFamily="2" charset="77"/>
              </a:rPr>
              <a:t>describe(</a:t>
            </a:r>
            <a:r>
              <a:rPr lang="en-US" sz="2600" dirty="0" err="1">
                <a:latin typeface="Monaco" pitchFamily="2" charset="77"/>
              </a:rPr>
              <a:t>births$mage</a:t>
            </a:r>
            <a:r>
              <a:rPr lang="en-US" sz="26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endParaRPr lang="en-US" sz="26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600" dirty="0">
                <a:latin typeface="Monaco" pitchFamily="2" charset="77"/>
              </a:rPr>
              <a:t>describe(births)</a:t>
            </a:r>
          </a:p>
          <a:p>
            <a:pPr marL="0" indent="0">
              <a:buNone/>
            </a:pPr>
            <a:r>
              <a:rPr lang="en-US" sz="2600" dirty="0">
                <a:latin typeface="Monaco" pitchFamily="2" charset="77"/>
              </a:rPr>
              <a:t>describe(births[,c(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cigdur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>
                <a:latin typeface="Monaco" pitchFamily="2" charset="77"/>
              </a:rPr>
              <a:t>,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dob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>
                <a:latin typeface="Monaco" pitchFamily="2" charset="77"/>
              </a:rPr>
              <a:t>,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"sex"</a:t>
            </a:r>
            <a:r>
              <a:rPr lang="en-US" sz="2600" dirty="0">
                <a:latin typeface="Monaco" pitchFamily="2" charset="77"/>
              </a:rPr>
              <a:t>,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mrace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>
                <a:latin typeface="Monaco" pitchFamily="2" charset="77"/>
              </a:rPr>
              <a:t>,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methnic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600" dirty="0">
                <a:latin typeface="Monaco" pitchFamily="2" charset="77"/>
              </a:rPr>
              <a:t>)])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7535C-E699-CC41-B6EC-01CE3A54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21F7A-F177-FE44-BEAD-3E0AB231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31" y="1417507"/>
            <a:ext cx="10126135" cy="2103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A44A04-53BB-AB48-8114-DDC6B64F64E8}"/>
              </a:ext>
            </a:extLst>
          </p:cNvPr>
          <p:cNvSpPr txBox="1"/>
          <p:nvPr/>
        </p:nvSpPr>
        <p:spPr>
          <a:xfrm>
            <a:off x="757952" y="5584805"/>
            <a:ext cx="591431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What’s the difference in output?</a:t>
            </a:r>
          </a:p>
          <a:p>
            <a:r>
              <a:rPr lang="en-US" sz="2800" dirty="0"/>
              <a:t>How might you recode these variables?</a:t>
            </a:r>
          </a:p>
        </p:txBody>
      </p:sp>
    </p:spTree>
    <p:extLst>
      <p:ext uri="{BB962C8B-B14F-4D97-AF65-F5344CB8AC3E}">
        <p14:creationId xmlns:p14="http://schemas.microsoft.com/office/powerpoint/2010/main" val="3536414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1" y="5364"/>
            <a:ext cx="11977141" cy="1325563"/>
          </a:xfrm>
        </p:spPr>
        <p:txBody>
          <a:bodyPr/>
          <a:lstStyle/>
          <a:p>
            <a:r>
              <a:rPr lang="en-US" b="1" dirty="0"/>
              <a:t>Describe() with Categorical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01" y="13309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Default is to tell you proportions and missing values.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552F-704E-B442-9E8B-EA400790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B6DE9-BB95-8E44-86A6-DB064248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01" y="2349177"/>
            <a:ext cx="5486400" cy="2694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4E1B8-80AF-D24B-A41D-9006B451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901" y="2372559"/>
            <a:ext cx="4114800" cy="26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7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D068-2528-6343-B139-E52612CB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tableone</a:t>
            </a:r>
            <a:r>
              <a:rPr lang="en-US" b="1" dirty="0"/>
              <a:t>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ADE91-05B3-614D-8DF9-4DD1E7668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object summarizing characteristics of study population (continuous and categorical variables).</a:t>
            </a:r>
          </a:p>
          <a:p>
            <a:endParaRPr lang="en-US" dirty="0"/>
          </a:p>
          <a:p>
            <a:r>
              <a:rPr lang="en-US" dirty="0"/>
              <a:t>Key arguments for </a:t>
            </a:r>
            <a:r>
              <a:rPr lang="en-US" dirty="0" err="1"/>
              <a:t>CreateTableOne</a:t>
            </a:r>
            <a:r>
              <a:rPr lang="en-US" dirty="0"/>
              <a:t>() function:</a:t>
            </a:r>
          </a:p>
          <a:p>
            <a:pPr lvl="1"/>
            <a:r>
              <a:rPr lang="en-US" dirty="0" err="1"/>
              <a:t>vars</a:t>
            </a:r>
            <a:r>
              <a:rPr lang="en-US" dirty="0"/>
              <a:t> = variable names to be summarized</a:t>
            </a:r>
          </a:p>
          <a:p>
            <a:pPr lvl="1"/>
            <a:r>
              <a:rPr lang="en-US" dirty="0"/>
              <a:t>strata = stratifying variable name (optional)</a:t>
            </a:r>
          </a:p>
          <a:p>
            <a:pPr lvl="1"/>
            <a:r>
              <a:rPr lang="en-US" dirty="0"/>
              <a:t>data = </a:t>
            </a:r>
            <a:r>
              <a:rPr lang="en-US" dirty="0" err="1"/>
              <a:t>dataframe</a:t>
            </a:r>
            <a:r>
              <a:rPr lang="en-US" dirty="0"/>
              <a:t> where all variables exist</a:t>
            </a:r>
          </a:p>
          <a:p>
            <a:pPr lvl="1"/>
            <a:r>
              <a:rPr lang="en-US" dirty="0"/>
              <a:t>Other arguments and more details here: </a:t>
            </a:r>
            <a:r>
              <a:rPr lang="en-US" dirty="0">
                <a:hlinkClick r:id="rId3"/>
              </a:rPr>
              <a:t>https://cran.r-project.org/web/packages/tableone/tableone.pdf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E41E4-4143-2346-81D4-0A23D325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7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E829-4135-7845-A79F-30EB8DD5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install.packages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'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tableone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'</a:t>
            </a:r>
            <a:r>
              <a:rPr lang="en-US" sz="2200" dirty="0">
                <a:latin typeface="Monaco" pitchFamily="2" charset="77"/>
              </a:rPr>
              <a:t>) 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#only the first time</a:t>
            </a: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library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tableone</a:t>
            </a:r>
            <a:r>
              <a:rPr lang="en-US" sz="2200" dirty="0">
                <a:latin typeface="Monaco" pitchFamily="2" charset="77"/>
              </a:rPr>
              <a:t>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#every time you want to use it</a:t>
            </a: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#Simple examples</a:t>
            </a: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CreateTableOne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vars</a:t>
            </a:r>
            <a:r>
              <a:rPr lang="en-US" sz="2200" dirty="0">
                <a:latin typeface="Monaco" pitchFamily="2" charset="77"/>
              </a:rPr>
              <a:t> = c(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"pnc5_f"</a:t>
            </a:r>
            <a:r>
              <a:rPr lang="en-US" sz="2200" dirty="0">
                <a:latin typeface="Monaco" pitchFamily="2" charset="77"/>
              </a:rPr>
              <a:t>,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"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preterm_f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200" dirty="0">
                <a:latin typeface="Monaco" pitchFamily="2" charset="77"/>
              </a:rPr>
              <a:t>,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"mage"</a:t>
            </a:r>
            <a:r>
              <a:rPr lang="en-US" sz="2200" dirty="0">
                <a:latin typeface="Monaco" pitchFamily="2" charset="77"/>
              </a:rPr>
              <a:t>), data = births)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CreateTableOne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vars</a:t>
            </a:r>
            <a:r>
              <a:rPr lang="en-US" sz="2200" dirty="0">
                <a:latin typeface="Monaco" pitchFamily="2" charset="77"/>
              </a:rPr>
              <a:t> = c(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"pnc5_f"</a:t>
            </a:r>
            <a:r>
              <a:rPr lang="en-US" sz="2200" dirty="0">
                <a:latin typeface="Monaco" pitchFamily="2" charset="77"/>
              </a:rPr>
              <a:t>,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"mage"</a:t>
            </a:r>
            <a:r>
              <a:rPr lang="en-US" sz="2200" dirty="0">
                <a:latin typeface="Monaco" pitchFamily="2" charset="77"/>
              </a:rPr>
              <a:t>),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</a:t>
            </a:r>
            <a:r>
              <a:rPr lang="en-US" sz="2200" dirty="0">
                <a:latin typeface="Monaco" pitchFamily="2" charset="77"/>
              </a:rPr>
              <a:t>strata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preterm_f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200" dirty="0">
                <a:latin typeface="Monaco" pitchFamily="2" charset="77"/>
              </a:rPr>
              <a:t>, data = births)</a:t>
            </a: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D554F-87D9-6D48-A0A9-8FFC170C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71D223-2146-414A-98C6-B25E8BCC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tableone</a:t>
            </a:r>
            <a:r>
              <a:rPr lang="en-US" b="1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8989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993A-A2B0-5E47-BA51-93D057DF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A7A4-365D-0642-815D-DA3EC723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0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Set your path</a:t>
            </a: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setwd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"~/Documents/EPID 799 R/2018/R for epi 2018 data pack/"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Read in data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births &lt;- </a:t>
            </a:r>
            <a:r>
              <a:rPr lang="en-US" sz="2200" dirty="0" err="1">
                <a:latin typeface="Monaco" pitchFamily="2" charset="77"/>
              </a:rPr>
              <a:t>read.csv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"births2012.csv"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stringsAsFactors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F</a:t>
            </a:r>
            <a:r>
              <a:rPr lang="en-US" sz="2200" dirty="0">
                <a:latin typeface="Monaco" pitchFamily="2" charset="77"/>
              </a:rPr>
              <a:t>, header =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T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09C2-4C23-AA48-9733-4C322AAC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88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C3E6-79E9-A74E-BF4A-31FF8271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tableone</a:t>
            </a:r>
            <a:r>
              <a:rPr lang="en-US" b="1" dirty="0"/>
              <a:t>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2647-7303-F54B-8E86-2F358AAAF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CreateTableOne</a:t>
            </a:r>
            <a:r>
              <a:rPr lang="en-US" dirty="0"/>
              <a:t>() can handle both continuous and categorical variables.</a:t>
            </a:r>
          </a:p>
          <a:p>
            <a:pPr lvl="1"/>
            <a:r>
              <a:rPr lang="en-US" dirty="0" err="1"/>
              <a:t>CreateContTable</a:t>
            </a:r>
            <a:r>
              <a:rPr lang="en-US" dirty="0"/>
              <a:t>() only continuous </a:t>
            </a:r>
          </a:p>
          <a:p>
            <a:pPr lvl="1"/>
            <a:r>
              <a:rPr lang="en-US" dirty="0" err="1"/>
              <a:t>CreateCatTable</a:t>
            </a:r>
            <a:r>
              <a:rPr lang="en-US" dirty="0"/>
              <a:t>() only categorical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tableone</a:t>
            </a:r>
            <a:r>
              <a:rPr lang="en-US" dirty="0"/>
              <a:t> and survey packages together to easily create tables of weighted data.</a:t>
            </a:r>
          </a:p>
          <a:p>
            <a:pPr lvl="1"/>
            <a:r>
              <a:rPr lang="en-US" dirty="0"/>
              <a:t>More to come later this semester!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9AFFB-FBAF-784F-AC64-0D33B44F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97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2D82-4B30-9A4F-A87E-4E6BADA5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Graphics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B464-D276-9748-9248-7DAADDA5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R, there are a lot of ways to do the same thing, and this is especially true for visualization.</a:t>
            </a:r>
          </a:p>
          <a:p>
            <a:pPr lvl="1"/>
            <a:endParaRPr lang="en-US" dirty="0"/>
          </a:p>
          <a:p>
            <a:r>
              <a:rPr lang="en-US" dirty="0"/>
              <a:t>Base graphics are R’s built-in functionality for charts and graphs.</a:t>
            </a:r>
          </a:p>
          <a:p>
            <a:pPr lvl="1"/>
            <a:endParaRPr lang="en-US" dirty="0"/>
          </a:p>
          <a:p>
            <a:r>
              <a:rPr lang="en-US" dirty="0"/>
              <a:t>R packages extend this functionality, with </a:t>
            </a:r>
            <a:r>
              <a:rPr lang="en-US" dirty="0" err="1"/>
              <a:t>ggplot</a:t>
            </a:r>
            <a:r>
              <a:rPr lang="en-US" dirty="0"/>
              <a:t> being the most popular.</a:t>
            </a:r>
          </a:p>
          <a:p>
            <a:endParaRPr lang="en-US" dirty="0"/>
          </a:p>
          <a:p>
            <a:r>
              <a:rPr lang="en-US" dirty="0"/>
              <a:t>Today is a brief tour of base graphics, but most of the semester, we’ll use </a:t>
            </a:r>
            <a:r>
              <a:rPr lang="en-US" dirty="0" err="1"/>
              <a:t>ggplot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E6DFA-7A6B-DB4A-9A16-1812C693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41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8BA2-5900-774C-A255-499BF73F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for Base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7761-69AD-114B-9B3D-A926FCB3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Main Functions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plot(), </a:t>
            </a:r>
            <a:r>
              <a:rPr lang="en-US" dirty="0" err="1"/>
              <a:t>hist</a:t>
            </a:r>
            <a:r>
              <a:rPr lang="en-US" dirty="0"/>
              <a:t>(), </a:t>
            </a:r>
            <a:r>
              <a:rPr lang="en-US" dirty="0" err="1"/>
              <a:t>barplot</a:t>
            </a:r>
            <a:r>
              <a:rPr lang="en-US" dirty="0"/>
              <a:t>(), boxplot(), </a:t>
            </a:r>
            <a:r>
              <a:rPr lang="en-US" dirty="0" err="1"/>
              <a:t>dotchart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Key Arguments</a:t>
            </a:r>
          </a:p>
          <a:p>
            <a:r>
              <a:rPr lang="en-US" dirty="0"/>
              <a:t>Data to plot (x=, y=)</a:t>
            </a:r>
          </a:p>
          <a:p>
            <a:r>
              <a:rPr lang="en-US" dirty="0"/>
              <a:t>Add text (</a:t>
            </a:r>
            <a:r>
              <a:rPr lang="en-US" dirty="0" err="1"/>
              <a:t>xlab</a:t>
            </a:r>
            <a:r>
              <a:rPr lang="en-US" dirty="0"/>
              <a:t>=, </a:t>
            </a:r>
            <a:r>
              <a:rPr lang="en-US" dirty="0" err="1"/>
              <a:t>ylab</a:t>
            </a:r>
            <a:r>
              <a:rPr lang="en-US" dirty="0"/>
              <a:t>=, main=)</a:t>
            </a:r>
          </a:p>
          <a:p>
            <a:r>
              <a:rPr lang="en-US" dirty="0"/>
              <a:t>Add color, symbol, line (col=, </a:t>
            </a:r>
            <a:r>
              <a:rPr lang="en-US" dirty="0" err="1"/>
              <a:t>pch</a:t>
            </a:r>
            <a:r>
              <a:rPr lang="en-US" dirty="0"/>
              <a:t>=, </a:t>
            </a:r>
            <a:r>
              <a:rPr lang="en-US" dirty="0" err="1"/>
              <a:t>lty</a:t>
            </a:r>
            <a:r>
              <a:rPr lang="en-US" dirty="0"/>
              <a:t>=, </a:t>
            </a:r>
            <a:r>
              <a:rPr lang="en-US" dirty="0" err="1"/>
              <a:t>lwd</a:t>
            </a:r>
            <a:r>
              <a:rPr lang="en-US" dirty="0"/>
              <a:t>=)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Helpers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jitter(), density(), </a:t>
            </a:r>
            <a:r>
              <a:rPr lang="en-US" dirty="0" err="1"/>
              <a:t>abline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AA3CB-B629-5C4F-A9E7-DE95A23C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3357C-0BFC-8844-A203-51B0790688CD}"/>
              </a:ext>
            </a:extLst>
          </p:cNvPr>
          <p:cNvSpPr txBox="1"/>
          <p:nvPr/>
        </p:nvSpPr>
        <p:spPr>
          <a:xfrm>
            <a:off x="838200" y="6369635"/>
            <a:ext cx="9605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Base Graphics Cheat Sheet: </a:t>
            </a:r>
            <a:r>
              <a:rPr lang="en-US" sz="1600" dirty="0">
                <a:hlinkClick r:id="rId3"/>
              </a:rPr>
              <a:t>http://publish.illinois.edu/johnrgallagher/files/2015/10/BaseGraphicsCheatsheet.pdf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947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E4CE-9722-434E-AD45-8171920A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plot()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ED4F-D5C4-554B-95B1-23223513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989039" cy="5395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b &lt;- births[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1:10000</a:t>
            </a:r>
            <a:r>
              <a:rPr lang="en-US" sz="2200" dirty="0">
                <a:latin typeface="Monaco" pitchFamily="2" charset="77"/>
              </a:rPr>
              <a:t>,]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#smaller dataset for faster plotting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plot(</a:t>
            </a:r>
            <a:r>
              <a:rPr lang="en-US" sz="2200" dirty="0" err="1">
                <a:latin typeface="Monaco" pitchFamily="2" charset="77"/>
              </a:rPr>
              <a:t>b$mage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b$wksgest</a:t>
            </a:r>
            <a:r>
              <a:rPr lang="en-US" sz="2200" dirty="0">
                <a:latin typeface="Monaco" pitchFamily="2" charset="77"/>
              </a:rPr>
              <a:t>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#basic plot</a:t>
            </a: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plot(</a:t>
            </a:r>
            <a:r>
              <a:rPr lang="en-US" sz="2200" dirty="0" err="1">
                <a:latin typeface="Monaco" pitchFamily="2" charset="77"/>
              </a:rPr>
              <a:t>b$mage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b$wksgest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xlab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"Maternal age in years"</a:t>
            </a:r>
            <a:r>
              <a:rPr lang="en-US" sz="2200" dirty="0">
                <a:latin typeface="Monaco" pitchFamily="2" charset="77"/>
              </a:rPr>
              <a:t>,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</a:t>
            </a:r>
            <a:r>
              <a:rPr lang="en-US" sz="2200" dirty="0" err="1">
                <a:latin typeface="Monaco" pitchFamily="2" charset="77"/>
              </a:rPr>
              <a:t>ylab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"Gestational age in weeks"</a:t>
            </a:r>
            <a:r>
              <a:rPr lang="en-US" sz="2200" dirty="0">
                <a:latin typeface="Monaco" pitchFamily="2" charset="77"/>
              </a:rPr>
              <a:t>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#add axis labels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plot(jitter(</a:t>
            </a:r>
            <a:r>
              <a:rPr lang="en-US" sz="2200" dirty="0" err="1">
                <a:latin typeface="Monaco" pitchFamily="2" charset="77"/>
              </a:rPr>
              <a:t>b$mage</a:t>
            </a:r>
            <a:r>
              <a:rPr lang="en-US" sz="2200" dirty="0">
                <a:latin typeface="Monaco" pitchFamily="2" charset="77"/>
              </a:rPr>
              <a:t>), jitter(</a:t>
            </a:r>
            <a:r>
              <a:rPr lang="en-US" sz="2200" dirty="0" err="1">
                <a:latin typeface="Monaco" pitchFamily="2" charset="77"/>
              </a:rPr>
              <a:t>b$wksgest</a:t>
            </a:r>
            <a:r>
              <a:rPr lang="en-US" sz="2200" dirty="0">
                <a:latin typeface="Monaco" pitchFamily="2" charset="77"/>
              </a:rPr>
              <a:t>), </a:t>
            </a:r>
            <a:r>
              <a:rPr lang="en-US" sz="2200" dirty="0" err="1">
                <a:latin typeface="Monaco" pitchFamily="2" charset="77"/>
              </a:rPr>
              <a:t>pch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"."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xlab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"Maternal age in years"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ylab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"Gestational age in weeks"</a:t>
            </a:r>
            <a:r>
              <a:rPr lang="en-US" sz="2200" dirty="0">
                <a:latin typeface="Monaco" pitchFamily="2" charset="77"/>
              </a:rPr>
              <a:t>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#add jitter to both mage and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wksgest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to reduce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overplotting</a:t>
            </a: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DA37A-50C6-CA49-9175-1D44CED0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9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C84D-DD37-4E43-817B-80885595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3B3D2-5552-564F-9D9D-7D992257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71" y="0"/>
            <a:ext cx="9859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13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ED4F-D5C4-554B-95B1-23223513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94479"/>
            <a:ext cx="10989039" cy="5926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#Your turn: how would you annotate this code?</a:t>
            </a: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color &lt;- rep(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NA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nrow</a:t>
            </a:r>
            <a:r>
              <a:rPr lang="en-US" sz="2200" dirty="0">
                <a:latin typeface="Monaco" pitchFamily="2" charset="77"/>
              </a:rPr>
              <a:t>(b))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color[</a:t>
            </a:r>
            <a:r>
              <a:rPr lang="en-US" sz="2200" dirty="0" err="1">
                <a:latin typeface="Monaco" pitchFamily="2" charset="77"/>
              </a:rPr>
              <a:t>b$cigdur</a:t>
            </a:r>
            <a:r>
              <a:rPr lang="en-US" sz="2200" dirty="0">
                <a:latin typeface="Monaco" pitchFamily="2" charset="77"/>
              </a:rPr>
              <a:t> ==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"Y"</a:t>
            </a:r>
            <a:r>
              <a:rPr lang="en-US" sz="2200" dirty="0">
                <a:latin typeface="Monaco" pitchFamily="2" charset="77"/>
              </a:rPr>
              <a:t>] &lt;-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"red"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color[</a:t>
            </a:r>
            <a:r>
              <a:rPr lang="en-US" sz="2200" dirty="0" err="1">
                <a:latin typeface="Monaco" pitchFamily="2" charset="77"/>
              </a:rPr>
              <a:t>b$cigdur</a:t>
            </a:r>
            <a:r>
              <a:rPr lang="en-US" sz="2200" dirty="0">
                <a:latin typeface="Monaco" pitchFamily="2" charset="77"/>
              </a:rPr>
              <a:t> ==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"N"</a:t>
            </a:r>
            <a:r>
              <a:rPr lang="en-US" sz="2200" dirty="0">
                <a:latin typeface="Monaco" pitchFamily="2" charset="77"/>
              </a:rPr>
              <a:t>] &lt;-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"blue"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plot(jitter(</a:t>
            </a:r>
            <a:r>
              <a:rPr lang="en-US" sz="2200" dirty="0" err="1">
                <a:latin typeface="Monaco" pitchFamily="2" charset="77"/>
              </a:rPr>
              <a:t>b$mage</a:t>
            </a:r>
            <a:r>
              <a:rPr lang="en-US" sz="2200" dirty="0">
                <a:latin typeface="Monaco" pitchFamily="2" charset="77"/>
              </a:rPr>
              <a:t>), jitter(</a:t>
            </a:r>
            <a:r>
              <a:rPr lang="en-US" sz="2200" dirty="0" err="1">
                <a:latin typeface="Monaco" pitchFamily="2" charset="77"/>
              </a:rPr>
              <a:t>b$wksgest</a:t>
            </a:r>
            <a:r>
              <a:rPr lang="en-US" sz="2200" dirty="0">
                <a:latin typeface="Monaco" pitchFamily="2" charset="77"/>
              </a:rPr>
              <a:t>), </a:t>
            </a:r>
            <a:r>
              <a:rPr lang="en-US" sz="2200" dirty="0" err="1">
                <a:latin typeface="Monaco" pitchFamily="2" charset="77"/>
              </a:rPr>
              <a:t>pch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"."</a:t>
            </a:r>
            <a:r>
              <a:rPr lang="en-US" sz="2200" dirty="0">
                <a:latin typeface="Monaco" pitchFamily="2" charset="77"/>
              </a:rPr>
              <a:t>, col=color, </a:t>
            </a:r>
            <a:r>
              <a:rPr lang="en-US" sz="2200" dirty="0" err="1">
                <a:latin typeface="Monaco" pitchFamily="2" charset="77"/>
              </a:rPr>
              <a:t>xlab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"Maternal age in years"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ylab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"Gestational age in weeks"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abline</a:t>
            </a:r>
            <a:r>
              <a:rPr lang="en-US" sz="2200" dirty="0">
                <a:latin typeface="Monaco" pitchFamily="2" charset="77"/>
              </a:rPr>
              <a:t>(v=mean(</a:t>
            </a:r>
            <a:r>
              <a:rPr lang="en-US" sz="2200" dirty="0" err="1">
                <a:latin typeface="Monaco" pitchFamily="2" charset="77"/>
              </a:rPr>
              <a:t>b$mage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na.rm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T</a:t>
            </a:r>
            <a:r>
              <a:rPr lang="en-US" sz="2200" dirty="0">
                <a:latin typeface="Monaco" pitchFamily="2" charset="77"/>
              </a:rPr>
              <a:t>))</a:t>
            </a: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abline</a:t>
            </a:r>
            <a:r>
              <a:rPr lang="en-US" sz="2200" dirty="0">
                <a:latin typeface="Monaco" pitchFamily="2" charset="77"/>
              </a:rPr>
              <a:t>(h=mean(</a:t>
            </a:r>
            <a:r>
              <a:rPr lang="en-US" sz="2200" dirty="0" err="1">
                <a:latin typeface="Monaco" pitchFamily="2" charset="77"/>
              </a:rPr>
              <a:t>b$wksgest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na.rm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T</a:t>
            </a:r>
            <a:r>
              <a:rPr lang="en-US" sz="2200" dirty="0">
                <a:latin typeface="Monaco" pitchFamily="2" charset="77"/>
              </a:rPr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DA37A-50C6-CA49-9175-1D44CED0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5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8B186-911D-6742-ABE6-38044B2E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49A5C-AC16-C94A-9F56-50CA3DCB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10" y="0"/>
            <a:ext cx="9557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16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50D7-5315-C048-8C72-AA00B9E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boxplot()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0FA7-D078-FA4A-9351-6BE85222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8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boxplot(</a:t>
            </a:r>
            <a:r>
              <a:rPr lang="en-US" sz="2200" dirty="0" err="1">
                <a:latin typeface="Monaco" pitchFamily="2" charset="77"/>
              </a:rPr>
              <a:t>births$mage</a:t>
            </a:r>
            <a:r>
              <a:rPr lang="en-US" sz="2200" dirty="0">
                <a:latin typeface="Monaco" pitchFamily="2" charset="77"/>
              </a:rPr>
              <a:t>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#mage overall</a:t>
            </a: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boxplot(</a:t>
            </a:r>
            <a:r>
              <a:rPr lang="en-US" sz="2200" dirty="0" err="1">
                <a:latin typeface="Monaco" pitchFamily="2" charset="77"/>
              </a:rPr>
              <a:t>births$mage</a:t>
            </a:r>
            <a:r>
              <a:rPr lang="en-US" sz="2200" dirty="0">
                <a:latin typeface="Monaco" pitchFamily="2" charset="77"/>
              </a:rPr>
              <a:t> ~ births$pnc5_f)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#mage by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pnc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group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E5FAA-5511-404B-AFB8-3BB5532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0062A-4C45-EB4C-8B84-BC4D9620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3317510"/>
            <a:ext cx="529677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43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CDA6-A9FE-EC4B-BB13-25DFF2CE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32"/>
            <a:ext cx="10515600" cy="1325563"/>
          </a:xfrm>
        </p:spPr>
        <p:txBody>
          <a:bodyPr/>
          <a:lstStyle/>
          <a:p>
            <a:r>
              <a:rPr lang="en-US" b="1" dirty="0" err="1"/>
              <a:t>hist</a:t>
            </a:r>
            <a:r>
              <a:rPr lang="en-US" b="1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93FE-8F9A-1843-917D-BEB42ECB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1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hist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births$mage</a:t>
            </a:r>
            <a:r>
              <a:rPr lang="en-US" sz="2200" dirty="0">
                <a:latin typeface="Monaco" pitchFamily="2" charset="77"/>
              </a:rPr>
              <a:t>)</a:t>
            </a:r>
            <a:br>
              <a:rPr lang="en-US" sz="2200" dirty="0">
                <a:latin typeface="Monaco" pitchFamily="2" charset="77"/>
              </a:rPr>
            </a:b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hist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births$mage</a:t>
            </a:r>
            <a:r>
              <a:rPr lang="en-US" sz="2200" dirty="0">
                <a:latin typeface="Monaco" pitchFamily="2" charset="77"/>
              </a:rPr>
              <a:t>, breaks =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40</a:t>
            </a:r>
            <a:r>
              <a:rPr lang="en-US" sz="2200" dirty="0">
                <a:latin typeface="Monaco" pitchFamily="2" charset="77"/>
              </a:rPr>
              <a:t>, main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"Histogram of Maternal Age"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xlab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"Age in years"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18ECB-DE79-C142-92B7-7AC6E4EF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F1039-3D93-B541-99C0-C914DFF5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0" y="2857500"/>
            <a:ext cx="5245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625A-E733-1B46-AEC4-AD2FEBF6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plot() and </a:t>
            </a:r>
            <a:r>
              <a:rPr lang="en-US" b="1" dirty="0" err="1"/>
              <a:t>barplot</a:t>
            </a:r>
            <a:r>
              <a:rPr lang="en-US" b="1" dirty="0"/>
              <a:t>() with table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84C0-2D41-B64C-AC4C-2ED88DE3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948"/>
            <a:ext cx="11213892" cy="4573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births$cigdur</a:t>
            </a:r>
            <a:r>
              <a:rPr lang="en-US" sz="2200" dirty="0">
                <a:latin typeface="Monaco" pitchFamily="2" charset="77"/>
              </a:rPr>
              <a:t>, births$pnc5_f)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#3x2 table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smoke_by_pnc</a:t>
            </a:r>
            <a:r>
              <a:rPr lang="en-US" sz="2200" dirty="0">
                <a:latin typeface="Monaco" pitchFamily="2" charset="77"/>
              </a:rPr>
              <a:t> &lt;- table(</a:t>
            </a:r>
            <a:r>
              <a:rPr lang="en-US" sz="2200" dirty="0" err="1">
                <a:latin typeface="Monaco" pitchFamily="2" charset="77"/>
              </a:rPr>
              <a:t>births$cigdur</a:t>
            </a:r>
            <a:r>
              <a:rPr lang="en-US" sz="2200" dirty="0">
                <a:latin typeface="Monaco" pitchFamily="2" charset="77"/>
              </a:rPr>
              <a:t>, births$pnc5_f)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#saved as table object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smoke_by_pnc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plot(</a:t>
            </a:r>
            <a:r>
              <a:rPr lang="en-US" sz="2200" dirty="0" err="1">
                <a:latin typeface="Monaco" pitchFamily="2" charset="77"/>
              </a:rPr>
              <a:t>smoke_by_pnc</a:t>
            </a:r>
            <a:r>
              <a:rPr lang="en-US" sz="2200" dirty="0">
                <a:latin typeface="Monaco" pitchFamily="2" charset="77"/>
              </a:rPr>
              <a:t>)	      </a:t>
            </a:r>
            <a:r>
              <a:rPr lang="en-US" sz="2200" dirty="0" err="1">
                <a:latin typeface="Monaco" pitchFamily="2" charset="77"/>
              </a:rPr>
              <a:t>barplot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smoke_by_pnc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legend.text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T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3E052-B919-F44B-B075-5EF30C8B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6374B-046C-2446-89BE-B00EE087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696" y="4001112"/>
            <a:ext cx="46355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96E345-A30E-AC4C-B64A-39CD1B954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112"/>
            <a:ext cx="4038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993A-A2B0-5E47-BA51-93D057DF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A7A4-365D-0642-815D-DA3EC723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0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Set your path</a:t>
            </a: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setwd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"~/Documents/EPID 799 R/2018/R for epi 2018 data pack/"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Read in data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births &lt;- </a:t>
            </a:r>
            <a:r>
              <a:rPr lang="en-US" sz="2200" dirty="0" err="1">
                <a:latin typeface="Monaco" pitchFamily="2" charset="77"/>
              </a:rPr>
              <a:t>read.csv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"births2012.csv"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stringsAsFactors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F</a:t>
            </a:r>
            <a:r>
              <a:rPr lang="en-US" sz="2200" dirty="0">
                <a:latin typeface="Monaco" pitchFamily="2" charset="77"/>
              </a:rPr>
              <a:t>, header =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T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Variable names in lowercase</a:t>
            </a: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names(births) &lt;- </a:t>
            </a:r>
            <a:r>
              <a:rPr lang="en-US" sz="2200" dirty="0" err="1">
                <a:latin typeface="Monaco" pitchFamily="2" charset="77"/>
              </a:rPr>
              <a:t>tolower</a:t>
            </a:r>
            <a:r>
              <a:rPr lang="en-US" sz="2200" dirty="0">
                <a:latin typeface="Monaco" pitchFamily="2" charset="77"/>
              </a:rPr>
              <a:t>(names(births))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970C-092F-3D45-919B-EB4AE4F4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81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625A-E733-1B46-AEC4-AD2FEBF6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plot() and </a:t>
            </a:r>
            <a:r>
              <a:rPr lang="en-US" b="1" dirty="0" err="1"/>
              <a:t>barplot</a:t>
            </a:r>
            <a:r>
              <a:rPr lang="en-US" b="1" dirty="0"/>
              <a:t>() with table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84C0-2D41-B64C-AC4C-2ED88DE3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948"/>
            <a:ext cx="11213892" cy="4573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births$cigdur</a:t>
            </a:r>
            <a:r>
              <a:rPr lang="en-US" sz="2200" dirty="0">
                <a:latin typeface="Monaco" pitchFamily="2" charset="77"/>
              </a:rPr>
              <a:t>, births$pnc5_f)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#3x2 table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smoke_by_pnc</a:t>
            </a:r>
            <a:r>
              <a:rPr lang="en-US" sz="2200" dirty="0">
                <a:latin typeface="Monaco" pitchFamily="2" charset="77"/>
              </a:rPr>
              <a:t> &lt;- table(</a:t>
            </a:r>
            <a:r>
              <a:rPr lang="en-US" sz="2200" dirty="0" err="1">
                <a:latin typeface="Monaco" pitchFamily="2" charset="77"/>
              </a:rPr>
              <a:t>births$cigdur</a:t>
            </a:r>
            <a:r>
              <a:rPr lang="en-US" sz="2200" dirty="0">
                <a:latin typeface="Monaco" pitchFamily="2" charset="77"/>
              </a:rPr>
              <a:t>, births$pnc5_f)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#saved as table object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smoke_by_pnc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plot(</a:t>
            </a:r>
            <a:r>
              <a:rPr lang="en-US" sz="2200" dirty="0" err="1">
                <a:latin typeface="Monaco" pitchFamily="2" charset="77"/>
              </a:rPr>
              <a:t>smoke_by_pnc</a:t>
            </a:r>
            <a:r>
              <a:rPr lang="en-US" sz="2200" dirty="0">
                <a:latin typeface="Monaco" pitchFamily="2" charset="77"/>
              </a:rPr>
              <a:t>)	      </a:t>
            </a:r>
            <a:r>
              <a:rPr lang="en-US" sz="2200" dirty="0" err="1">
                <a:latin typeface="Monaco" pitchFamily="2" charset="77"/>
              </a:rPr>
              <a:t>barplot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smoke_by_pnc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legend.text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T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3E052-B919-F44B-B075-5EF30C8B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6374B-046C-2446-89BE-B00EE087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696" y="4001112"/>
            <a:ext cx="46355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96E345-A30E-AC4C-B64A-39CD1B954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1112"/>
            <a:ext cx="4038600" cy="24765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38CDD1-9879-554E-BC6D-E7FB844123FA}"/>
              </a:ext>
            </a:extLst>
          </p:cNvPr>
          <p:cNvSpPr/>
          <p:nvPr/>
        </p:nvSpPr>
        <p:spPr>
          <a:xfrm>
            <a:off x="1551482" y="4902083"/>
            <a:ext cx="9089036" cy="67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Very ugly!!! Just to give you a sense of the most basic plots!</a:t>
            </a:r>
          </a:p>
        </p:txBody>
      </p:sp>
    </p:spTree>
    <p:extLst>
      <p:ext uri="{BB962C8B-B14F-4D97-AF65-F5344CB8AC3E}">
        <p14:creationId xmlns:p14="http://schemas.microsoft.com/office/powerpoint/2010/main" val="1341797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3654-DF03-654B-8544-31E3E449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plot() with density()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D141-2FAF-5A4E-967C-E4E0D1A6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16"/>
            <a:ext cx="10515600" cy="4677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plot(density(</a:t>
            </a:r>
            <a:r>
              <a:rPr lang="en-US" sz="2200" dirty="0" err="1">
                <a:latin typeface="Monaco" pitchFamily="2" charset="77"/>
              </a:rPr>
              <a:t>births$mage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na.rm</a:t>
            </a:r>
            <a:r>
              <a:rPr lang="en-US" sz="2200" dirty="0">
                <a:latin typeface="Monaco" pitchFamily="2" charset="77"/>
              </a:rPr>
              <a:t>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T</a:t>
            </a:r>
            <a:r>
              <a:rPr lang="en-US" sz="2200" dirty="0">
                <a:latin typeface="Monaco" pitchFamily="2" charset="77"/>
              </a:rPr>
              <a:t>), main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"Density Plot of Maternal Age"</a:t>
            </a:r>
            <a:r>
              <a:rPr lang="en-US" sz="2200" dirty="0">
                <a:latin typeface="Monaco" pitchFamily="2" charset="77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BA83F-A2AC-3F45-9D03-8645B79B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FE6B1-34D3-4A46-9FFE-14BDF008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046" y="2377440"/>
            <a:ext cx="619459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3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0632-3E77-0F4D-8FDA-3351D0C7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plot() with a </a:t>
            </a:r>
            <a:r>
              <a:rPr lang="en-US" b="1" dirty="0" err="1"/>
              <a:t>dataframe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21B87-FC57-884B-A279-5946E645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957"/>
            <a:ext cx="10515600" cy="4588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births_sample</a:t>
            </a:r>
            <a:r>
              <a:rPr lang="en-US" sz="2200" dirty="0">
                <a:latin typeface="Monaco" pitchFamily="2" charset="77"/>
              </a:rPr>
              <a:t> &lt;- births[sample(</a:t>
            </a:r>
            <a:r>
              <a:rPr lang="en-US" sz="2200" dirty="0" err="1">
                <a:latin typeface="Monaco" pitchFamily="2" charset="77"/>
              </a:rPr>
              <a:t>nrow</a:t>
            </a:r>
            <a:r>
              <a:rPr lang="en-US" sz="2200" dirty="0">
                <a:latin typeface="Monaco" pitchFamily="2" charset="77"/>
              </a:rPr>
              <a:t>(births),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1000</a:t>
            </a:r>
            <a:r>
              <a:rPr lang="en-US" sz="2200" dirty="0">
                <a:latin typeface="Monaco" pitchFamily="2" charset="77"/>
              </a:rPr>
              <a:t>), c(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"mage"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mdif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wksgest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</a:t>
            </a:r>
            <a:r>
              <a:rPr lang="en-US" sz="2200" dirty="0">
                <a:latin typeface="Monaco" pitchFamily="2" charset="77"/>
              </a:rPr>
              <a:t>)]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plot(</a:t>
            </a:r>
            <a:r>
              <a:rPr lang="en-US" sz="2200" dirty="0" err="1">
                <a:latin typeface="Monaco" pitchFamily="2" charset="77"/>
              </a:rPr>
              <a:t>births_sample</a:t>
            </a:r>
            <a:r>
              <a:rPr lang="en-US" sz="2200" dirty="0">
                <a:latin typeface="Monaco" pitchFamily="2" charset="77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27540-B6EB-5C41-B307-C787284E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3B304-C458-E440-A9FA-8C06D0A3A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484" y="2149475"/>
            <a:ext cx="59023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5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FE7F-E1EB-A94D-B8BB-343DB11D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Practice with Recoding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6A7CE-0D37-1242-9F60-23D953C00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Today, we recoded the main exposure and outcome variables and the covariate maternal age. Now, let’s recode the covariate cigarette use. Take a look at the existing variable </a:t>
            </a:r>
            <a:r>
              <a:rPr lang="en-US" sz="2200" dirty="0" err="1">
                <a:latin typeface="Monaco" pitchFamily="2" charset="77"/>
              </a:rPr>
              <a:t>cigdur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the table() or describe() function.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Recode the existing character variable </a:t>
            </a:r>
            <a:r>
              <a:rPr lang="en-US" sz="2200" dirty="0" err="1">
                <a:latin typeface="Monaco" pitchFamily="2" charset="77"/>
              </a:rPr>
              <a:t>cigdur</a:t>
            </a:r>
            <a:r>
              <a:rPr lang="en-US" dirty="0"/>
              <a:t> to a new integer variable </a:t>
            </a:r>
            <a:r>
              <a:rPr lang="en-US" sz="2200" dirty="0">
                <a:latin typeface="Monaco" pitchFamily="2" charset="77"/>
              </a:rPr>
              <a:t>smoke</a:t>
            </a:r>
            <a:r>
              <a:rPr lang="en-US" dirty="0"/>
              <a:t>, so that it is coded as 1 for “Y”, 0 for “N”, and missing (NA) otherwise.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that integer variable </a:t>
            </a:r>
            <a:r>
              <a:rPr lang="en-US" sz="2200" dirty="0">
                <a:latin typeface="Monaco" pitchFamily="2" charset="77"/>
              </a:rPr>
              <a:t>smoke</a:t>
            </a:r>
            <a:r>
              <a:rPr lang="en-US" dirty="0"/>
              <a:t> to a factor variable </a:t>
            </a:r>
            <a:r>
              <a:rPr lang="en-US" sz="2200" dirty="0" err="1">
                <a:latin typeface="Monaco" pitchFamily="2" charset="77"/>
              </a:rPr>
              <a:t>smoker_f</a:t>
            </a:r>
            <a:r>
              <a:rPr lang="en-US" sz="2200" dirty="0">
                <a:latin typeface="Monaco" pitchFamily="2" charset="77"/>
              </a:rPr>
              <a:t> </a:t>
            </a:r>
            <a:r>
              <a:rPr lang="en-US" dirty="0"/>
              <a:t>with levels “Smoker” and “Non-smoker.”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877B5-3B27-E642-B70E-ADD34AB6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9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CFC3-FF61-8E4F-ABDF-2BF83057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Practice with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797A4-8A27-734F-9769-32A5894B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54189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What is the mean maternal age among smokers? Among non-smokers?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What proportion of births were preterm among smokers? Among non-smokers?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Use the </a:t>
            </a:r>
            <a:r>
              <a:rPr lang="en-US" dirty="0" err="1"/>
              <a:t>CreateTableOne</a:t>
            </a:r>
            <a:r>
              <a:rPr lang="en-US" dirty="0"/>
              <a:t>() function to summarize early prenatal care, preterm births, and maternal age, stratified by smoking status.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With a plotting function of your choice, visualize the relationship between smoking status and the original weeks of gestation variable (</a:t>
            </a:r>
            <a:r>
              <a:rPr lang="en-US" sz="2200" dirty="0" err="1">
                <a:latin typeface="Monaco" pitchFamily="2" charset="77"/>
              </a:rPr>
              <a:t>wksgest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10EB2-6D71-744D-80A4-5D6E5605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84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8558-3C15-6348-8362-10250A70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for 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A7FA9-E1BE-8341-80FD-B755A40F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apply() family of functions</a:t>
            </a:r>
          </a:p>
          <a:p>
            <a:endParaRPr lang="en-US" dirty="0"/>
          </a:p>
          <a:p>
            <a:r>
              <a:rPr lang="en-US" dirty="0"/>
              <a:t>Introduction to </a:t>
            </a:r>
            <a:r>
              <a:rPr lang="en-US" dirty="0" err="1"/>
              <a:t>dplyr</a:t>
            </a:r>
            <a:r>
              <a:rPr lang="en-US" dirty="0"/>
              <a:t> package</a:t>
            </a:r>
          </a:p>
          <a:p>
            <a:endParaRPr lang="en-US" dirty="0"/>
          </a:p>
          <a:p>
            <a:r>
              <a:rPr lang="en-US" dirty="0"/>
              <a:t>Practice coding for HW #2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8DD49-44C3-D541-B7FA-24559365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0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993A-A2B0-5E47-BA51-93D057DF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A7A4-365D-0642-815D-DA3EC723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098" cy="518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Set your path</a:t>
            </a: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setwd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"~/Documents/EPID 799 R/2018/R for epi 2018 data pack/"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Read in data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births &lt;- </a:t>
            </a:r>
            <a:r>
              <a:rPr lang="en-US" sz="2200" dirty="0" err="1">
                <a:latin typeface="Monaco" pitchFamily="2" charset="77"/>
              </a:rPr>
              <a:t>read.csv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"births2012.csv"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stringsAsFactors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F</a:t>
            </a:r>
            <a:r>
              <a:rPr lang="en-US" sz="2200" dirty="0">
                <a:latin typeface="Monaco" pitchFamily="2" charset="77"/>
              </a:rPr>
              <a:t>, header =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T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Variable names in lowercase</a:t>
            </a: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names(births) &lt;- </a:t>
            </a:r>
            <a:r>
              <a:rPr lang="en-US" sz="2200" dirty="0" err="1">
                <a:latin typeface="Monaco" pitchFamily="2" charset="77"/>
              </a:rPr>
              <a:t>tolower</a:t>
            </a:r>
            <a:r>
              <a:rPr lang="en-US" sz="2200" dirty="0">
                <a:latin typeface="Monaco" pitchFamily="2" charset="77"/>
              </a:rPr>
              <a:t>(names(births))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 Load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742BA-BD89-8D47-8A3C-2847EB81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A15E-166A-9849-8558-51E72DAA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Recoding Review: </a:t>
            </a:r>
            <a:r>
              <a:rPr lang="en-US" dirty="0"/>
              <a:t>Key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411DA-8D40-4E45-A2B3-7885DD167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Exposure: </a:t>
            </a:r>
            <a:r>
              <a:rPr lang="en-US" dirty="0"/>
              <a:t>Early prenatal care using </a:t>
            </a:r>
            <a:r>
              <a:rPr lang="en-US" sz="2200" dirty="0" err="1">
                <a:latin typeface="Monaco" pitchFamily="2" charset="77"/>
              </a:rPr>
              <a:t>mdif</a:t>
            </a:r>
            <a:endParaRPr lang="en-US" sz="2200" dirty="0">
              <a:latin typeface="Monaco" pitchFamily="2" charset="77"/>
            </a:endParaRPr>
          </a:p>
          <a:p>
            <a:pPr lvl="1"/>
            <a:endParaRPr lang="en-US" dirty="0"/>
          </a:p>
          <a:p>
            <a:r>
              <a:rPr lang="en-US" b="1" dirty="0"/>
              <a:t>Outcome: </a:t>
            </a:r>
            <a:r>
              <a:rPr lang="en-US" dirty="0"/>
              <a:t>Preterm birth using </a:t>
            </a:r>
            <a:r>
              <a:rPr lang="en-US" sz="2200" dirty="0" err="1">
                <a:latin typeface="Monaco" pitchFamily="2" charset="77"/>
              </a:rPr>
              <a:t>wksgest</a:t>
            </a:r>
            <a:endParaRPr lang="en-US" sz="2200" dirty="0">
              <a:latin typeface="Monaco" pitchFamily="2" charset="77"/>
            </a:endParaRPr>
          </a:p>
          <a:p>
            <a:pPr lvl="1"/>
            <a:endParaRPr lang="en-US" dirty="0"/>
          </a:p>
          <a:p>
            <a:r>
              <a:rPr lang="en-US" b="1" dirty="0"/>
              <a:t>Covariates for HW #1:</a:t>
            </a:r>
          </a:p>
          <a:p>
            <a:pPr lvl="1"/>
            <a:r>
              <a:rPr lang="en-US" dirty="0"/>
              <a:t>Maternal age using </a:t>
            </a:r>
            <a:r>
              <a:rPr lang="en-US" sz="2000" dirty="0">
                <a:latin typeface="Monaco" pitchFamily="2" charset="77"/>
              </a:rPr>
              <a:t>mage</a:t>
            </a:r>
          </a:p>
          <a:p>
            <a:pPr lvl="1"/>
            <a:r>
              <a:rPr lang="en-US" dirty="0"/>
              <a:t>Cigarette use using </a:t>
            </a:r>
            <a:r>
              <a:rPr lang="en-US" sz="2000" dirty="0" err="1">
                <a:latin typeface="Monaco" pitchFamily="2" charset="77"/>
              </a:rPr>
              <a:t>cigdur</a:t>
            </a:r>
            <a:endParaRPr lang="en-US" sz="2000" dirty="0">
              <a:latin typeface="Monaco" pitchFamily="2" charset="77"/>
            </a:endParaRPr>
          </a:p>
          <a:p>
            <a:pPr lvl="1"/>
            <a:r>
              <a:rPr lang="en-US" dirty="0"/>
              <a:t>Date of birth using </a:t>
            </a:r>
            <a:r>
              <a:rPr lang="en-US" sz="2000" dirty="0" err="1">
                <a:latin typeface="Monaco" pitchFamily="2" charset="77"/>
              </a:rPr>
              <a:t>dob</a:t>
            </a:r>
            <a:endParaRPr lang="en-US" sz="2000" dirty="0">
              <a:latin typeface="Monaco" pitchFamily="2" charset="77"/>
            </a:endParaRPr>
          </a:p>
          <a:p>
            <a:pPr lvl="1"/>
            <a:r>
              <a:rPr lang="en-US" dirty="0"/>
              <a:t>Infant sex using </a:t>
            </a:r>
            <a:r>
              <a:rPr lang="en-US" sz="2000" dirty="0">
                <a:latin typeface="Monaco" pitchFamily="2" charset="77"/>
              </a:rPr>
              <a:t>sex</a:t>
            </a:r>
          </a:p>
          <a:p>
            <a:pPr lvl="1"/>
            <a:r>
              <a:rPr lang="en-US" dirty="0"/>
              <a:t>Maternal race using </a:t>
            </a:r>
            <a:r>
              <a:rPr lang="en-US" sz="2000" dirty="0" err="1">
                <a:latin typeface="Monaco" pitchFamily="2" charset="77"/>
              </a:rPr>
              <a:t>mrace</a:t>
            </a:r>
            <a:r>
              <a:rPr lang="en-US" dirty="0"/>
              <a:t> and </a:t>
            </a:r>
            <a:r>
              <a:rPr lang="en-US" sz="2000" dirty="0" err="1">
                <a:latin typeface="Monaco" pitchFamily="2" charset="77"/>
              </a:rPr>
              <a:t>methnic</a:t>
            </a:r>
            <a:endParaRPr lang="en-US" sz="2000" dirty="0">
              <a:latin typeface="Monaco" pitchFamily="2" charset="77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E6BE4-D398-9A41-9038-85C2170E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BDB9-6492-B347-958E-1B575465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Exposure: </a:t>
            </a:r>
            <a:r>
              <a:rPr lang="en-US" dirty="0"/>
              <a:t>Early prenatal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8AC-BDE4-4041-B99C-D6CCD068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know about the variable </a:t>
            </a:r>
            <a:r>
              <a:rPr lang="en-US" sz="2200" dirty="0" err="1">
                <a:latin typeface="Monaco" pitchFamily="2" charset="77"/>
              </a:rPr>
              <a:t>mdif</a:t>
            </a:r>
            <a:r>
              <a:rPr lang="en-US" dirty="0"/>
              <a:t>? How do we want to recode it?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summary(</a:t>
            </a:r>
            <a:r>
              <a:rPr lang="en-US" sz="2200" dirty="0" err="1">
                <a:latin typeface="Monaco" pitchFamily="2" charset="77"/>
              </a:rPr>
              <a:t>births$mdif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births$mdif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 err="1">
                <a:latin typeface="Monaco" pitchFamily="2" charset="77"/>
              </a:rPr>
              <a:t>useNA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C52A3-3213-124A-8DFE-90CDFD72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24E5-C0FD-594D-BD06-F3AF46B9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Exposure:</a:t>
            </a:r>
            <a:r>
              <a:rPr lang="en-US" dirty="0"/>
              <a:t> Early prenatal care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D671-406A-7E42-8F01-1816124A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One</a:t>
            </a:r>
            <a:r>
              <a:rPr lang="en-US" dirty="0"/>
              <a:t> option for creating </a:t>
            </a:r>
            <a:r>
              <a:rPr lang="en-US" b="1" dirty="0"/>
              <a:t>numeric</a:t>
            </a:r>
            <a:r>
              <a:rPr lang="en-US" dirty="0"/>
              <a:t> variable </a:t>
            </a:r>
            <a:r>
              <a:rPr lang="en-US" sz="2200" dirty="0">
                <a:latin typeface="Monaco" pitchFamily="2" charset="77"/>
              </a:rPr>
              <a:t>pnc5</a:t>
            </a:r>
            <a:r>
              <a:rPr lang="en-US" dirty="0"/>
              <a:t> from </a:t>
            </a:r>
            <a:r>
              <a:rPr lang="en-US" sz="2200" dirty="0" err="1">
                <a:latin typeface="Monaco" pitchFamily="2" charset="77"/>
              </a:rPr>
              <a:t>mdif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sz="22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 err="1">
                <a:latin typeface="Monaco" pitchFamily="2" charset="77"/>
              </a:rPr>
              <a:t>births$mdif</a:t>
            </a:r>
            <a:r>
              <a:rPr lang="en-US" sz="2200" dirty="0">
                <a:latin typeface="Monaco" pitchFamily="2" charset="77"/>
              </a:rPr>
              <a:t>[</a:t>
            </a:r>
            <a:r>
              <a:rPr lang="en-US" sz="2200" dirty="0" err="1">
                <a:latin typeface="Monaco" pitchFamily="2" charset="77"/>
              </a:rPr>
              <a:t>births$mdif</a:t>
            </a:r>
            <a:r>
              <a:rPr lang="en-US" sz="2200" dirty="0">
                <a:latin typeface="Monaco" pitchFamily="2" charset="77"/>
              </a:rPr>
              <a:t>==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99</a:t>
            </a:r>
            <a:r>
              <a:rPr lang="en-US" sz="2200" dirty="0">
                <a:latin typeface="Monaco" pitchFamily="2" charset="77"/>
              </a:rPr>
              <a:t>] &lt;-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NA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births$pnc5 &lt;- </a:t>
            </a:r>
            <a:r>
              <a:rPr lang="en-US" sz="2200" dirty="0" err="1">
                <a:latin typeface="Monaco" pitchFamily="2" charset="77"/>
              </a:rPr>
              <a:t>ifelse</a:t>
            </a:r>
            <a:r>
              <a:rPr lang="en-US" sz="2200" dirty="0">
                <a:latin typeface="Monaco" pitchFamily="2" charset="77"/>
              </a:rPr>
              <a:t>(</a:t>
            </a:r>
            <a:r>
              <a:rPr lang="en-US" sz="2200" dirty="0" err="1">
                <a:latin typeface="Monaco" pitchFamily="2" charset="77"/>
              </a:rPr>
              <a:t>births$mdif</a:t>
            </a:r>
            <a:r>
              <a:rPr lang="en-US" sz="2200" dirty="0">
                <a:latin typeface="Monaco" pitchFamily="2" charset="77"/>
              </a:rPr>
              <a:t>&lt;=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5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1</a:t>
            </a:r>
            <a:r>
              <a:rPr lang="en-US" sz="2200" dirty="0">
                <a:latin typeface="Monaco" pitchFamily="2" charset="77"/>
              </a:rPr>
              <a:t>, </a:t>
            </a:r>
            <a:r>
              <a:rPr lang="en-US" sz="2200" dirty="0">
                <a:solidFill>
                  <a:srgbClr val="0432FF"/>
                </a:solidFill>
                <a:latin typeface="Monaco" pitchFamily="2" charset="77"/>
              </a:rPr>
              <a:t>0</a:t>
            </a:r>
            <a:r>
              <a:rPr lang="en-US" sz="22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#check your work!</a:t>
            </a:r>
          </a:p>
          <a:p>
            <a:pPr marL="0" indent="0">
              <a:buNone/>
            </a:pPr>
            <a:r>
              <a:rPr lang="en-US" sz="2200" dirty="0">
                <a:latin typeface="Monaco" pitchFamily="2" charset="77"/>
              </a:rPr>
              <a:t>table(</a:t>
            </a:r>
            <a:r>
              <a:rPr lang="en-US" sz="2200" dirty="0" err="1">
                <a:latin typeface="Monaco" pitchFamily="2" charset="77"/>
              </a:rPr>
              <a:t>births$mdif</a:t>
            </a:r>
            <a:r>
              <a:rPr lang="en-US" sz="2200" dirty="0">
                <a:latin typeface="Monaco" pitchFamily="2" charset="77"/>
              </a:rPr>
              <a:t>, births$pnc5, </a:t>
            </a:r>
            <a:r>
              <a:rPr lang="en-US" sz="2200" dirty="0" err="1">
                <a:latin typeface="Monaco" pitchFamily="2" charset="77"/>
              </a:rPr>
              <a:t>useNA</a:t>
            </a:r>
            <a:r>
              <a:rPr lang="en-US" sz="2200" dirty="0">
                <a:latin typeface="Monaco" pitchFamily="2" charset="77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"always"</a:t>
            </a:r>
            <a:r>
              <a:rPr lang="en-US" sz="2200" dirty="0">
                <a:latin typeface="Monaco" pitchFamily="2" charset="77"/>
              </a:rPr>
              <a:t>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7919-78FE-FB49-8B4B-7A07454A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2517</Words>
  <Application>Microsoft Macintosh PowerPoint</Application>
  <PresentationFormat>Widescreen</PresentationFormat>
  <Paragraphs>463</Paragraphs>
  <Slides>55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Monaco</vt:lpstr>
      <vt:lpstr>Office Theme</vt:lpstr>
      <vt:lpstr>Recoding II: Numerical &amp; Graphical Descriptives</vt:lpstr>
      <vt:lpstr>Today’s Overview</vt:lpstr>
      <vt:lpstr>Getting Started</vt:lpstr>
      <vt:lpstr>Getting Started</vt:lpstr>
      <vt:lpstr>Getting Started</vt:lpstr>
      <vt:lpstr>Getting Started</vt:lpstr>
      <vt:lpstr>Recoding Review: Key variables</vt:lpstr>
      <vt:lpstr>Exposure: Early prenatal care</vt:lpstr>
      <vt:lpstr>Exposure: Early prenatal care</vt:lpstr>
      <vt:lpstr>Exposure: Early prenatal care</vt:lpstr>
      <vt:lpstr>Outcome: Preterm birth</vt:lpstr>
      <vt:lpstr>Outcome: Preterm birth</vt:lpstr>
      <vt:lpstr>Outcome: Preterm birth</vt:lpstr>
      <vt:lpstr>Outcome: Preterm birth</vt:lpstr>
      <vt:lpstr>Outcome: Preterm birth</vt:lpstr>
      <vt:lpstr>Covariate: Maternal age</vt:lpstr>
      <vt:lpstr>Covariate: Maternal age</vt:lpstr>
      <vt:lpstr>Functions in R</vt:lpstr>
      <vt:lpstr>Functions for Numeric Descriptive Statistics</vt:lpstr>
      <vt:lpstr>Functions for Continuous Variables</vt:lpstr>
      <vt:lpstr>Functions for Continuous Variables</vt:lpstr>
      <vt:lpstr>Functions for Continuous Variables</vt:lpstr>
      <vt:lpstr>Functions for Continuous Variables</vt:lpstr>
      <vt:lpstr>Functions for Continuous Variables</vt:lpstr>
      <vt:lpstr>Functions for Continuous or Categorical Variables</vt:lpstr>
      <vt:lpstr>table()</vt:lpstr>
      <vt:lpstr>table()</vt:lpstr>
      <vt:lpstr>summary()</vt:lpstr>
      <vt:lpstr>summary()</vt:lpstr>
      <vt:lpstr>summary()</vt:lpstr>
      <vt:lpstr>Summary() is flexible &amp; takes different classes of objects</vt:lpstr>
      <vt:lpstr>Summary() is flexible &amp; takes different classes of objects</vt:lpstr>
      <vt:lpstr>describe()</vt:lpstr>
      <vt:lpstr>PowerPoint Presentation</vt:lpstr>
      <vt:lpstr>PowerPoint Presentation</vt:lpstr>
      <vt:lpstr>PowerPoint Presentation</vt:lpstr>
      <vt:lpstr>Describe() with Categorical Variables</vt:lpstr>
      <vt:lpstr>tableone package</vt:lpstr>
      <vt:lpstr>tableone package</vt:lpstr>
      <vt:lpstr>tableone package</vt:lpstr>
      <vt:lpstr>Graphics in R</vt:lpstr>
      <vt:lpstr>Functions for Base Graphics</vt:lpstr>
      <vt:lpstr>plot() examples</vt:lpstr>
      <vt:lpstr>PowerPoint Presentation</vt:lpstr>
      <vt:lpstr>PowerPoint Presentation</vt:lpstr>
      <vt:lpstr>PowerPoint Presentation</vt:lpstr>
      <vt:lpstr>boxplot()</vt:lpstr>
      <vt:lpstr>hist()</vt:lpstr>
      <vt:lpstr>plot() and barplot() with table object</vt:lpstr>
      <vt:lpstr>plot() and barplot() with table object</vt:lpstr>
      <vt:lpstr>plot() with density()</vt:lpstr>
      <vt:lpstr>plot() with a dataframe</vt:lpstr>
      <vt:lpstr>Practice with Recoding</vt:lpstr>
      <vt:lpstr>Practice with Functions</vt:lpstr>
      <vt:lpstr>Plan for Wednesday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Descriptives in R</dc:title>
  <dc:creator>Sara Levintow</dc:creator>
  <cp:lastModifiedBy>Sara Levintow</cp:lastModifiedBy>
  <cp:revision>90</cp:revision>
  <dcterms:created xsi:type="dcterms:W3CDTF">2017-09-08T12:37:11Z</dcterms:created>
  <dcterms:modified xsi:type="dcterms:W3CDTF">2018-09-10T14:09:04Z</dcterms:modified>
</cp:coreProperties>
</file>