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29" r:id="rId3"/>
    <p:sldId id="335" r:id="rId4"/>
    <p:sldId id="336" r:id="rId5"/>
    <p:sldId id="332" r:id="rId6"/>
    <p:sldId id="333" r:id="rId7"/>
    <p:sldId id="330" r:id="rId8"/>
    <p:sldId id="334" r:id="rId9"/>
    <p:sldId id="337" r:id="rId10"/>
    <p:sldId id="338" r:id="rId11"/>
    <p:sldId id="339" r:id="rId12"/>
    <p:sldId id="340" r:id="rId13"/>
    <p:sldId id="350" r:id="rId14"/>
    <p:sldId id="349" r:id="rId15"/>
    <p:sldId id="347" r:id="rId16"/>
    <p:sldId id="348" r:id="rId17"/>
    <p:sldId id="342" r:id="rId18"/>
    <p:sldId id="343" r:id="rId19"/>
    <p:sldId id="345" r:id="rId20"/>
    <p:sldId id="344" r:id="rId21"/>
    <p:sldId id="35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/>
    <p:restoredTop sz="83805"/>
  </p:normalViewPr>
  <p:slideViewPr>
    <p:cSldViewPr snapToGrid="0" snapToObjects="1">
      <p:cViewPr varScale="1">
        <p:scale>
          <a:sx n="80" d="100"/>
          <a:sy n="80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46EC2-C441-6344-9DC1-8778EAFBF83B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AA77F-A6FC-0440-B761-7470A7E3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3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AA77F-A6FC-0440-B761-7470A7E39F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6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AA77F-A6FC-0440-B761-7470A7E39F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9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AA77F-A6FC-0440-B761-7470A7E39F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4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AA77F-A6FC-0440-B761-7470A7E39F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1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AA77F-A6FC-0440-B761-7470A7E39F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4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AD17-040B-284A-9ED7-517B0CB2F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2E764-7F12-254F-A960-FCAD6A8FD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72601-3124-A24A-8BDA-ADD4EB60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C95F-71DB-594C-A2EF-BE4A44BF5B96}" type="datetime1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A417-0600-8048-A61D-9FE193B2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903E9-7346-344E-8669-7A7F50E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F696-BB14-2A41-8CE6-8892559F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56631-CE11-9641-A3E4-E6A69D6D9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8C92F-1AB8-B146-9BF5-46F95376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079B-91CC-7C45-9C2B-BCC6A28A858B}" type="datetime1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7D57-EC70-8343-BF12-75C004D4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A9D43-F6F2-4049-B338-78BC6E77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0C661-A332-E341-8C26-E4F784FDA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EFC25-8ED2-0C49-93C5-B8174C964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01EC7-D148-6E41-B4EF-391F76BE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A92E-1BD6-7D4A-91C2-5D804A51C652}" type="datetime1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FFEC1-FF8F-7C44-A454-8055EEF2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6257-31E9-3E4C-8CFE-F7D66782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0F7B-855A-EC4B-B103-110EEAB0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D1365-C575-BA4D-A316-80FAC00C4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542D0-5CBF-064F-835D-F3F5B01C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FAD7-3FB1-FF46-982D-088B33822FCE}" type="datetime1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03BD9-408D-CF4D-A01A-FFB2D07D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C9BAC-08BC-214E-A1B9-FBEB20F2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6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63F3-662D-1E40-BC43-7F63F2D4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1D7F5-E9AA-7E40-810C-118F431C3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D3266-E436-2244-9AC6-CB369941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8ED4-2996-D943-8A87-899C85124DAF}" type="datetime1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5DB4A-9209-684E-BED5-49BB675E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13FE0-7B77-4C49-8C62-FB0DAF3E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3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DEE5-F000-CA4C-A4EB-491735E4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484F6-B40F-B442-9683-C256663B2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2FE79-E617-8343-95F1-508C4D743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2B20F-524B-7842-AE51-65FA94EE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994-0B2F-3E41-9555-9C7F86554F3C}" type="datetime1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265F0-EF49-6148-B628-B718F7C5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6E6CF-EE4E-EA4C-AF37-3C134636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4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6A4E-3925-0543-843B-1292821F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AD81B-110E-E94A-9562-7C4496D8F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E5119-417A-FE4F-B3E5-A8AD1B5D5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71493-26DE-3941-B1C2-6DCC545BB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1E775-8842-7745-B7BD-D37C124D2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FFDC6-3A64-AA4B-BF1F-140DC964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8F95-08D4-BB44-8D55-482E7147B2BB}" type="datetime1">
              <a:rPr lang="en-US" smtClean="0"/>
              <a:t>9/19/18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EE4B4-84FE-4B48-964E-2E6B81DB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1B1D0-794B-BF47-ADB6-D6156804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3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7611-22D8-4D4F-8626-DC6307BB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9118BD-D76E-6A43-8734-9C0DCBE2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AAE7-24CD-3C42-81ED-4D0CE6642542}" type="datetime1">
              <a:rPr lang="en-US" smtClean="0"/>
              <a:t>9/19/18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98378-E67F-8A4B-9E4F-A6B5E2AB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FD8E7-1DA5-CB4D-B7D7-ADBDA07C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D0F244-52F9-B941-A4D2-4232EB50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8241-6A16-0644-A745-8124DB032EFD}" type="datetime1">
              <a:rPr lang="en-US" smtClean="0"/>
              <a:t>9/19/18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0D259-799E-2340-AC9E-90804DB1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D9EB9-59B2-8D49-9A92-B1B9F9DF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DE37-AE03-8548-A403-57B86C1F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FCB31-CA27-EF4B-84D7-1BAC37272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2B35E-91D5-6D45-A10A-6B090917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320C8-A25C-7241-A3E8-6B595DB3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EA6C-9CB1-7A49-B571-77B162693DA2}" type="datetime1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5DFB2-3291-814E-919B-9D56EDB0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EBE24-7F40-CA4B-92A4-0268BA3D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1B318-0651-D743-8049-8AEF7F63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94EB0F-0C11-4A40-8787-B94741233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7393E-6120-E342-A802-EB425EC2F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1DABA-FC41-784F-94F5-CC2A7ACD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1336-07D0-874D-9103-3FAA8D95D924}" type="datetime1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D5470-1C8F-8F44-B53C-79FD0CA8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CB485-4170-7D44-ABBE-ACE6944E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4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F3938-676D-5445-B44B-73EAAF4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6A2FB-041C-ED4B-B306-62278A88C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C26B5-809D-B948-AF44-D4A9DF96F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43F8-D7FE-9540-88DA-7416CFE2A7C5}" type="datetime1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04D1C-FB87-C441-9DC6-2D6B50242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FAA5A-9CD5-E24E-A9A3-38CF9D7C3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3697-61F7-414D-B134-254731ED5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3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5F04-2A8B-D242-8610-EA236BDD7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4027"/>
            <a:ext cx="9144000" cy="2387600"/>
          </a:xfrm>
        </p:spPr>
        <p:txBody>
          <a:bodyPr/>
          <a:lstStyle/>
          <a:p>
            <a:r>
              <a:rPr lang="en-US" b="1" dirty="0"/>
              <a:t>Recoding III:</a:t>
            </a:r>
            <a:br>
              <a:rPr lang="en-US" b="1" dirty="0"/>
            </a:br>
            <a:r>
              <a:rPr lang="en-US" b="1" dirty="0"/>
              <a:t>Introducing apply()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BCBF-F507-1145-90A3-2A410CF22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6836"/>
            <a:ext cx="9144000" cy="1655762"/>
          </a:xfrm>
        </p:spPr>
        <p:txBody>
          <a:bodyPr>
            <a:normAutofit/>
          </a:bodyPr>
          <a:lstStyle/>
          <a:p>
            <a:r>
              <a:rPr lang="en-US" sz="3000" b="1" dirty="0"/>
              <a:t>EPID 799C, Lecture 6</a:t>
            </a:r>
          </a:p>
          <a:p>
            <a:r>
              <a:rPr lang="en-US" sz="3000" b="1" dirty="0"/>
              <a:t>Wednesday, Sept. 19, 2018</a:t>
            </a:r>
          </a:p>
        </p:txBody>
      </p:sp>
    </p:spTree>
    <p:extLst>
      <p:ext uri="{BB962C8B-B14F-4D97-AF65-F5344CB8AC3E}">
        <p14:creationId xmlns:p14="http://schemas.microsoft.com/office/powerpoint/2010/main" val="56923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7F67E-FA80-C94F-A35A-F4CDEE7C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lapply</a:t>
            </a:r>
            <a:r>
              <a:rPr lang="en-US" b="1" dirty="0"/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E1821-EE91-B84E-B6E6-832D67E8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25C49F-0E95-BD47-A317-EBBBD197D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Applies a function to each element of a list or vector, returning a </a:t>
            </a:r>
            <a:r>
              <a:rPr lang="en-US" b="1" dirty="0"/>
              <a:t>list</a:t>
            </a:r>
          </a:p>
          <a:p>
            <a:pPr lvl="1"/>
            <a:endParaRPr lang="en-US" dirty="0"/>
          </a:p>
          <a:p>
            <a:r>
              <a:rPr lang="en-US" dirty="0"/>
              <a:t>X = a list or vector</a:t>
            </a:r>
          </a:p>
          <a:p>
            <a:endParaRPr lang="en-US" dirty="0"/>
          </a:p>
          <a:p>
            <a:r>
              <a:rPr lang="en-US" dirty="0"/>
              <a:t>FUN = R function to be applied</a:t>
            </a:r>
          </a:p>
          <a:p>
            <a:endParaRPr lang="en-US" dirty="0"/>
          </a:p>
          <a:p>
            <a:r>
              <a:rPr lang="en-US" dirty="0"/>
              <a:t>No longer need margin since function is applied to each element of the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5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75CE0-DFBD-B74B-9AE0-2CF279D9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apply() vs. </a:t>
            </a:r>
            <a:r>
              <a:rPr lang="en-US" b="1" dirty="0" err="1"/>
              <a:t>lapply</a:t>
            </a:r>
            <a:r>
              <a:rPr lang="en-US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C66D1-96F9-674B-843B-EF3ECCA15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a &lt;- apply(X = births[,c(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2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	MARGIN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2</a:t>
            </a:r>
            <a:r>
              <a:rPr lang="en-US" sz="2200" dirty="0">
                <a:latin typeface="Monaco" pitchFamily="2" charset="77"/>
              </a:rPr>
              <a:t>,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	FUN = mean,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l &lt;- </a:t>
            </a:r>
            <a:r>
              <a:rPr lang="en-US" sz="2200" dirty="0" err="1">
                <a:latin typeface="Monaco" pitchFamily="2" charset="77"/>
              </a:rPr>
              <a:t>lapply</a:t>
            </a:r>
            <a:r>
              <a:rPr lang="en-US" sz="2200" dirty="0">
                <a:latin typeface="Monaco" pitchFamily="2" charset="77"/>
              </a:rPr>
              <a:t>(X = births[,c(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2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	FUN = mean,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6704E-19CC-0741-81F7-477EEF0F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6D704-8F04-5540-BFC8-4161FBDB607C}"/>
              </a:ext>
            </a:extLst>
          </p:cNvPr>
          <p:cNvSpPr txBox="1"/>
          <p:nvPr/>
        </p:nvSpPr>
        <p:spPr>
          <a:xfrm>
            <a:off x="1169234" y="5364932"/>
            <a:ext cx="985353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What’s the difference between the R objects we created, a and l?</a:t>
            </a:r>
          </a:p>
        </p:txBody>
      </p:sp>
    </p:spTree>
    <p:extLst>
      <p:ext uri="{BB962C8B-B14F-4D97-AF65-F5344CB8AC3E}">
        <p14:creationId xmlns:p14="http://schemas.microsoft.com/office/powerpoint/2010/main" val="299605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B437-8506-2C4F-B0A8-6C0502AA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err="1"/>
              <a:t>lapply</a:t>
            </a:r>
            <a:r>
              <a:rPr lang="en-US" b="1" dirty="0"/>
              <a:t>() for one of our motivating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0448-58D5-B74D-920D-263FB2ED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63" y="1694279"/>
            <a:ext cx="93485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Monaco" pitchFamily="2" charset="77"/>
              </a:rPr>
              <a:t>lapply</a:t>
            </a:r>
            <a:r>
              <a:rPr lang="en-US" sz="2000" dirty="0">
                <a:latin typeface="Monaco" pitchFamily="2" charset="77"/>
              </a:rPr>
              <a:t>(X = births[,c(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0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FUN = function(x) </a:t>
            </a:r>
            <a:r>
              <a:rPr lang="en-US" sz="2000" dirty="0" err="1">
                <a:latin typeface="Monaco" pitchFamily="2" charset="77"/>
              </a:rPr>
              <a:t>rbind</a:t>
            </a:r>
            <a:r>
              <a:rPr lang="en-US" sz="2000" dirty="0">
                <a:latin typeface="Monaco" pitchFamily="2" charset="77"/>
              </a:rPr>
              <a:t>(min = min(x,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max = max(x,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mean = mean(x,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 =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iqr</a:t>
            </a:r>
            <a:r>
              <a:rPr lang="en-US" sz="2000" dirty="0">
                <a:latin typeface="Monaco" pitchFamily="2" charset="77"/>
              </a:rPr>
              <a:t> = IQR(x,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1EBDA-E6D9-0144-9A98-1588DCC0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4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B437-8506-2C4F-B0A8-6C0502AA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err="1"/>
              <a:t>lapply</a:t>
            </a:r>
            <a:r>
              <a:rPr lang="en-US" b="1" dirty="0"/>
              <a:t>() for one of our motivating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0448-58D5-B74D-920D-263FB2ED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63" y="1694279"/>
            <a:ext cx="93485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Monaco" pitchFamily="2" charset="77"/>
              </a:rPr>
              <a:t>lapply</a:t>
            </a:r>
            <a:r>
              <a:rPr lang="en-US" sz="2000" dirty="0">
                <a:latin typeface="Monaco" pitchFamily="2" charset="77"/>
              </a:rPr>
              <a:t>(X = births[,c(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0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FUN = 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function</a:t>
            </a:r>
            <a:r>
              <a:rPr lang="en-US" sz="2000" dirty="0">
                <a:latin typeface="Monaco" pitchFamily="2" charset="77"/>
              </a:rPr>
              <a:t>(x) </a:t>
            </a:r>
            <a:r>
              <a:rPr lang="en-US" sz="2000" dirty="0" err="1">
                <a:latin typeface="Monaco" pitchFamily="2" charset="77"/>
              </a:rPr>
              <a:t>rbind</a:t>
            </a:r>
            <a:r>
              <a:rPr lang="en-US" sz="2000" dirty="0">
                <a:latin typeface="Monaco" pitchFamily="2" charset="77"/>
              </a:rPr>
              <a:t>(min = min(x,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max = max(x,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mean = mean(x,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 =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iqr</a:t>
            </a:r>
            <a:r>
              <a:rPr lang="en-US" sz="2000" dirty="0">
                <a:latin typeface="Monaco" pitchFamily="2" charset="77"/>
              </a:rPr>
              <a:t> = IQR(x,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1EBDA-E6D9-0144-9A98-1588DCC0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13</a:t>
            </a:fld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F83C9773-DBFC-C94A-A7B1-EC55017DC0FF}"/>
              </a:ext>
            </a:extLst>
          </p:cNvPr>
          <p:cNvSpPr/>
          <p:nvPr/>
        </p:nvSpPr>
        <p:spPr>
          <a:xfrm>
            <a:off x="2646949" y="2245895"/>
            <a:ext cx="304800" cy="1652337"/>
          </a:xfrm>
          <a:prstGeom prst="leftBracke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63A24-E4E4-CE41-A1A6-7444BD7674E7}"/>
              </a:ext>
            </a:extLst>
          </p:cNvPr>
          <p:cNvSpPr txBox="1"/>
          <p:nvPr/>
        </p:nvSpPr>
        <p:spPr>
          <a:xfrm>
            <a:off x="543594" y="2379565"/>
            <a:ext cx="2023144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is an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anonymous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function. </a:t>
            </a:r>
          </a:p>
        </p:txBody>
      </p:sp>
    </p:spTree>
    <p:extLst>
      <p:ext uri="{BB962C8B-B14F-4D97-AF65-F5344CB8AC3E}">
        <p14:creationId xmlns:p14="http://schemas.microsoft.com/office/powerpoint/2010/main" val="2433468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B437-8506-2C4F-B0A8-6C0502AA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err="1"/>
              <a:t>lapply</a:t>
            </a:r>
            <a:r>
              <a:rPr lang="en-US" b="1" dirty="0"/>
              <a:t>() for one of our motivating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0448-58D5-B74D-920D-263FB2ED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63" y="1694279"/>
            <a:ext cx="93485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Monaco" pitchFamily="2" charset="77"/>
              </a:rPr>
              <a:t>lapply</a:t>
            </a:r>
            <a:r>
              <a:rPr lang="en-US" sz="2000" dirty="0">
                <a:latin typeface="Monaco" pitchFamily="2" charset="77"/>
              </a:rPr>
              <a:t>(X = births[,c(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0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FUN = 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function</a:t>
            </a:r>
            <a:r>
              <a:rPr lang="en-US" sz="2000" dirty="0">
                <a:latin typeface="Monaco" pitchFamily="2" charset="77"/>
              </a:rPr>
              <a:t>(x) </a:t>
            </a:r>
            <a:r>
              <a:rPr lang="en-US" sz="2000" dirty="0" err="1">
                <a:latin typeface="Monaco" pitchFamily="2" charset="77"/>
              </a:rPr>
              <a:t>rbind</a:t>
            </a:r>
            <a:r>
              <a:rPr lang="en-US" sz="2000" dirty="0">
                <a:latin typeface="Monaco" pitchFamily="2" charset="77"/>
              </a:rPr>
              <a:t>(min = min(x,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max = max(x,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mean = mean(x,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 =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iqr</a:t>
            </a:r>
            <a:r>
              <a:rPr lang="en-US" sz="2000" dirty="0">
                <a:latin typeface="Monaco" pitchFamily="2" charset="77"/>
              </a:rPr>
              <a:t> = IQR(x,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1EBDA-E6D9-0144-9A98-1588DCC0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14</a:t>
            </a:fld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F83C9773-DBFC-C94A-A7B1-EC55017DC0FF}"/>
              </a:ext>
            </a:extLst>
          </p:cNvPr>
          <p:cNvSpPr/>
          <p:nvPr/>
        </p:nvSpPr>
        <p:spPr>
          <a:xfrm>
            <a:off x="2646949" y="2245895"/>
            <a:ext cx="304800" cy="1652337"/>
          </a:xfrm>
          <a:prstGeom prst="leftBracke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63A24-E4E4-CE41-A1A6-7444BD7674E7}"/>
              </a:ext>
            </a:extLst>
          </p:cNvPr>
          <p:cNvSpPr txBox="1"/>
          <p:nvPr/>
        </p:nvSpPr>
        <p:spPr>
          <a:xfrm>
            <a:off x="543594" y="2379565"/>
            <a:ext cx="2023144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This is an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anonymous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function.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05D2AF-E08B-FF48-AAE9-0B4D4D2FA738}"/>
              </a:ext>
            </a:extLst>
          </p:cNvPr>
          <p:cNvSpPr txBox="1"/>
          <p:nvPr/>
        </p:nvSpPr>
        <p:spPr>
          <a:xfrm>
            <a:off x="543594" y="4208965"/>
            <a:ext cx="1143985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Alternatively, we could have created it outside of apply() and named it in our environment. 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9E4FC-71CB-9D4A-97C2-5523D60F513B}"/>
              </a:ext>
            </a:extLst>
          </p:cNvPr>
          <p:cNvSpPr/>
          <p:nvPr/>
        </p:nvSpPr>
        <p:spPr>
          <a:xfrm>
            <a:off x="6029994" y="5214620"/>
            <a:ext cx="3916111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Then, in apply() we would specify FUN =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my_key_stats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5D665C-D6F9-4A46-AD26-F2EC62691889}"/>
              </a:ext>
            </a:extLst>
          </p:cNvPr>
          <p:cNvSpPr/>
          <p:nvPr/>
        </p:nvSpPr>
        <p:spPr>
          <a:xfrm>
            <a:off x="1171074" y="475030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Monaco" pitchFamily="2" charset="77"/>
              </a:rPr>
              <a:t>my_key_stats</a:t>
            </a:r>
            <a:r>
              <a:rPr lang="en-US" dirty="0">
                <a:latin typeface="Monaco" pitchFamily="2" charset="77"/>
              </a:rPr>
              <a:t> &lt;- </a:t>
            </a:r>
            <a:r>
              <a:rPr lang="en-US" dirty="0">
                <a:solidFill>
                  <a:srgbClr val="0432FF"/>
                </a:solidFill>
                <a:latin typeface="Monaco" pitchFamily="2" charset="77"/>
              </a:rPr>
              <a:t>function</a:t>
            </a:r>
            <a:r>
              <a:rPr lang="en-US" dirty="0">
                <a:latin typeface="Monaco" pitchFamily="2" charset="77"/>
              </a:rPr>
              <a:t>(x) { </a:t>
            </a:r>
          </a:p>
          <a:p>
            <a:r>
              <a:rPr lang="en-US" dirty="0" err="1">
                <a:latin typeface="Monaco" pitchFamily="2" charset="77"/>
              </a:rPr>
              <a:t>rbind</a:t>
            </a:r>
            <a:r>
              <a:rPr lang="en-US" dirty="0">
                <a:latin typeface="Monaco" pitchFamily="2" charset="77"/>
              </a:rPr>
              <a:t>(min = min(x, </a:t>
            </a:r>
            <a:r>
              <a:rPr lang="en-US" dirty="0" err="1">
                <a:latin typeface="Monaco" pitchFamily="2" charset="77"/>
              </a:rPr>
              <a:t>na.rm</a:t>
            </a:r>
            <a:r>
              <a:rPr lang="en-US" dirty="0">
                <a:latin typeface="Monaco" pitchFamily="2" charset="77"/>
              </a:rPr>
              <a:t>=</a:t>
            </a:r>
            <a:r>
              <a:rPr lang="en-US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dirty="0">
                <a:latin typeface="Monaco" pitchFamily="2" charset="77"/>
              </a:rPr>
              <a:t>), </a:t>
            </a:r>
          </a:p>
          <a:p>
            <a:r>
              <a:rPr lang="en-US" dirty="0">
                <a:latin typeface="Monaco" pitchFamily="2" charset="77"/>
              </a:rPr>
              <a:t>      max = max(x, </a:t>
            </a:r>
            <a:r>
              <a:rPr lang="en-US" dirty="0" err="1">
                <a:latin typeface="Monaco" pitchFamily="2" charset="77"/>
              </a:rPr>
              <a:t>na.rm</a:t>
            </a:r>
            <a:r>
              <a:rPr lang="en-US" dirty="0">
                <a:latin typeface="Monaco" pitchFamily="2" charset="77"/>
              </a:rPr>
              <a:t>=</a:t>
            </a:r>
            <a:r>
              <a:rPr lang="en-US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dirty="0">
                <a:latin typeface="Monaco" pitchFamily="2" charset="77"/>
              </a:rPr>
              <a:t>), </a:t>
            </a:r>
          </a:p>
          <a:p>
            <a:r>
              <a:rPr lang="en-US" dirty="0">
                <a:latin typeface="Monaco" pitchFamily="2" charset="77"/>
              </a:rPr>
              <a:t>      mean = mean(x, </a:t>
            </a:r>
            <a:r>
              <a:rPr lang="en-US" dirty="0" err="1">
                <a:latin typeface="Monaco" pitchFamily="2" charset="77"/>
              </a:rPr>
              <a:t>na.rm</a:t>
            </a:r>
            <a:r>
              <a:rPr lang="en-US" dirty="0">
                <a:latin typeface="Monaco" pitchFamily="2" charset="77"/>
              </a:rPr>
              <a:t>=</a:t>
            </a:r>
            <a:r>
              <a:rPr lang="en-US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dirty="0">
                <a:latin typeface="Monaco" pitchFamily="2" charset="77"/>
              </a:rPr>
              <a:t>), </a:t>
            </a:r>
          </a:p>
          <a:p>
            <a:r>
              <a:rPr lang="en-US" dirty="0">
                <a:latin typeface="Monaco" pitchFamily="2" charset="77"/>
              </a:rPr>
              <a:t>      </a:t>
            </a:r>
            <a:r>
              <a:rPr lang="en-US" dirty="0" err="1">
                <a:latin typeface="Monaco" pitchFamily="2" charset="77"/>
              </a:rPr>
              <a:t>sd</a:t>
            </a:r>
            <a:r>
              <a:rPr lang="en-US" dirty="0">
                <a:latin typeface="Monaco" pitchFamily="2" charset="77"/>
              </a:rPr>
              <a:t> = </a:t>
            </a:r>
            <a:r>
              <a:rPr lang="en-US" dirty="0" err="1">
                <a:latin typeface="Monaco" pitchFamily="2" charset="77"/>
              </a:rPr>
              <a:t>sd</a:t>
            </a:r>
            <a:r>
              <a:rPr lang="en-US" dirty="0">
                <a:latin typeface="Monaco" pitchFamily="2" charset="77"/>
              </a:rPr>
              <a:t>(x, </a:t>
            </a:r>
            <a:r>
              <a:rPr lang="en-US" dirty="0" err="1">
                <a:latin typeface="Monaco" pitchFamily="2" charset="77"/>
              </a:rPr>
              <a:t>na.rm</a:t>
            </a:r>
            <a:r>
              <a:rPr lang="en-US" dirty="0">
                <a:latin typeface="Monaco" pitchFamily="2" charset="77"/>
              </a:rPr>
              <a:t>=</a:t>
            </a:r>
            <a:r>
              <a:rPr lang="en-US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dirty="0">
                <a:latin typeface="Monaco" pitchFamily="2" charset="77"/>
              </a:rPr>
              <a:t>), </a:t>
            </a:r>
          </a:p>
          <a:p>
            <a:r>
              <a:rPr lang="en-US" dirty="0">
                <a:latin typeface="Monaco" pitchFamily="2" charset="77"/>
              </a:rPr>
              <a:t>      </a:t>
            </a:r>
            <a:r>
              <a:rPr lang="en-US" dirty="0" err="1">
                <a:latin typeface="Monaco" pitchFamily="2" charset="77"/>
              </a:rPr>
              <a:t>iqr</a:t>
            </a:r>
            <a:r>
              <a:rPr lang="en-US" dirty="0">
                <a:latin typeface="Monaco" pitchFamily="2" charset="77"/>
              </a:rPr>
              <a:t> = IQR(x, </a:t>
            </a:r>
            <a:r>
              <a:rPr lang="en-US" dirty="0" err="1">
                <a:latin typeface="Monaco" pitchFamily="2" charset="77"/>
              </a:rPr>
              <a:t>na.rm</a:t>
            </a:r>
            <a:r>
              <a:rPr lang="en-US" dirty="0">
                <a:latin typeface="Monaco" pitchFamily="2" charset="77"/>
              </a:rPr>
              <a:t>=</a:t>
            </a:r>
            <a:r>
              <a:rPr lang="en-US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dirty="0">
                <a:latin typeface="Monaco" pitchFamily="2" charset="77"/>
              </a:rPr>
              <a:t>))</a:t>
            </a:r>
          </a:p>
          <a:p>
            <a:r>
              <a:rPr lang="en-US" dirty="0">
                <a:latin typeface="Monaco" pitchFamily="2" charset="7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763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B437-8506-2C4F-B0A8-6C0502AA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err="1"/>
              <a:t>lapply</a:t>
            </a:r>
            <a:r>
              <a:rPr lang="en-US" b="1" dirty="0"/>
              <a:t>() for one of our motivating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0448-58D5-B74D-920D-263FB2ED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63" y="1694279"/>
            <a:ext cx="93485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Monaco" pitchFamily="2" charset="77"/>
              </a:rPr>
              <a:t>lapply</a:t>
            </a:r>
            <a:r>
              <a:rPr lang="en-US" sz="2000" dirty="0">
                <a:latin typeface="Monaco" pitchFamily="2" charset="77"/>
              </a:rPr>
              <a:t>(X = births[,c(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0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FUN = function(x) </a:t>
            </a:r>
            <a:r>
              <a:rPr lang="en-US" sz="2000" dirty="0" err="1">
                <a:latin typeface="Monaco" pitchFamily="2" charset="77"/>
              </a:rPr>
              <a:t>rbind</a:t>
            </a:r>
            <a:r>
              <a:rPr lang="en-US" sz="2000" dirty="0">
                <a:latin typeface="Monaco" pitchFamily="2" charset="77"/>
              </a:rPr>
              <a:t>(min = min(x,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max = max(x,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mean = mean(x,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 =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iqr</a:t>
            </a:r>
            <a:r>
              <a:rPr lang="en-US" sz="2000" dirty="0">
                <a:latin typeface="Monaco" pitchFamily="2" charset="77"/>
              </a:rPr>
              <a:t> = IQR(x,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1EBDA-E6D9-0144-9A98-1588DCC0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F7B15-4E85-154F-8609-4B561A236966}"/>
              </a:ext>
            </a:extLst>
          </p:cNvPr>
          <p:cNvSpPr txBox="1"/>
          <p:nvPr/>
        </p:nvSpPr>
        <p:spPr>
          <a:xfrm>
            <a:off x="-16042" y="1356378"/>
            <a:ext cx="4493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#Create R object with output</a:t>
            </a:r>
          </a:p>
          <a:p>
            <a:r>
              <a:rPr lang="en-US" sz="2000" dirty="0" err="1">
                <a:latin typeface="Monaco" pitchFamily="2" charset="77"/>
              </a:rPr>
              <a:t>my_summary</a:t>
            </a:r>
            <a:r>
              <a:rPr lang="en-US" sz="2000" dirty="0">
                <a:latin typeface="Monaco" pitchFamily="2" charset="77"/>
              </a:rPr>
              <a:t> &lt;- </a:t>
            </a:r>
          </a:p>
        </p:txBody>
      </p:sp>
    </p:spTree>
    <p:extLst>
      <p:ext uri="{BB962C8B-B14F-4D97-AF65-F5344CB8AC3E}">
        <p14:creationId xmlns:p14="http://schemas.microsoft.com/office/powerpoint/2010/main" val="200728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B437-8506-2C4F-B0A8-6C0502AA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err="1"/>
              <a:t>lapply</a:t>
            </a:r>
            <a:r>
              <a:rPr lang="en-US" b="1" dirty="0"/>
              <a:t>() for one of our motivating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0448-58D5-B74D-920D-263FB2ED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263" y="1694279"/>
            <a:ext cx="93485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Monaco" pitchFamily="2" charset="77"/>
              </a:rPr>
              <a:t>lapply</a:t>
            </a:r>
            <a:r>
              <a:rPr lang="en-US" sz="2000" dirty="0">
                <a:latin typeface="Monaco" pitchFamily="2" charset="77"/>
              </a:rPr>
              <a:t>(X = births[,c(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000" dirty="0">
                <a:latin typeface="Monaco" pitchFamily="2" charset="77"/>
              </a:rPr>
              <a:t>,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0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FUN = function(x) </a:t>
            </a:r>
            <a:r>
              <a:rPr lang="en-US" sz="2000" dirty="0" err="1">
                <a:latin typeface="Monaco" pitchFamily="2" charset="77"/>
              </a:rPr>
              <a:t>rbind</a:t>
            </a:r>
            <a:r>
              <a:rPr lang="en-US" sz="2000" dirty="0">
                <a:latin typeface="Monaco" pitchFamily="2" charset="77"/>
              </a:rPr>
              <a:t>(min = min(x,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max = max(x,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mean = mean(x,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 = </a:t>
            </a:r>
            <a:r>
              <a:rPr lang="en-US" sz="2000" dirty="0" err="1">
                <a:latin typeface="Monaco" pitchFamily="2" charset="77"/>
              </a:rPr>
              <a:t>sd</a:t>
            </a:r>
            <a:r>
              <a:rPr lang="en-US" sz="2000" dirty="0">
                <a:latin typeface="Monaco" pitchFamily="2" charset="77"/>
              </a:rPr>
              <a:t>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), </a:t>
            </a:r>
          </a:p>
          <a:p>
            <a:pPr marL="0" indent="0">
              <a:buNone/>
            </a:pPr>
            <a:r>
              <a:rPr lang="en-US" sz="2000" dirty="0">
                <a:latin typeface="Monaco" pitchFamily="2" charset="77"/>
              </a:rPr>
              <a:t>                              </a:t>
            </a:r>
            <a:r>
              <a:rPr lang="en-US" sz="2000" dirty="0" err="1">
                <a:latin typeface="Monaco" pitchFamily="2" charset="77"/>
              </a:rPr>
              <a:t>iqr</a:t>
            </a:r>
            <a:r>
              <a:rPr lang="en-US" sz="2000" dirty="0">
                <a:latin typeface="Monaco" pitchFamily="2" charset="77"/>
              </a:rPr>
              <a:t> = IQR(x, </a:t>
            </a:r>
            <a:r>
              <a:rPr lang="en-US" sz="2000" dirty="0" err="1">
                <a:latin typeface="Monaco" pitchFamily="2" charset="77"/>
              </a:rPr>
              <a:t>na.rm</a:t>
            </a:r>
            <a:r>
              <a:rPr lang="en-US" sz="2000" dirty="0">
                <a:latin typeface="Monaco" pitchFamily="2" charset="77"/>
              </a:rPr>
              <a:t>=</a:t>
            </a:r>
            <a:r>
              <a:rPr lang="en-US" sz="20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000" dirty="0">
                <a:latin typeface="Monaco" pitchFamily="2" charset="77"/>
              </a:rPr>
              <a:t>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1EBDA-E6D9-0144-9A98-1588DCC0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F7B15-4E85-154F-8609-4B561A236966}"/>
              </a:ext>
            </a:extLst>
          </p:cNvPr>
          <p:cNvSpPr txBox="1"/>
          <p:nvPr/>
        </p:nvSpPr>
        <p:spPr>
          <a:xfrm>
            <a:off x="-16042" y="1356378"/>
            <a:ext cx="4493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#Create R object with output</a:t>
            </a:r>
          </a:p>
          <a:p>
            <a:r>
              <a:rPr lang="en-US" sz="2000" dirty="0" err="1">
                <a:latin typeface="Monaco" pitchFamily="2" charset="77"/>
              </a:rPr>
              <a:t>my_summary</a:t>
            </a:r>
            <a:r>
              <a:rPr lang="en-US" sz="2000" dirty="0">
                <a:latin typeface="Monaco" pitchFamily="2" charset="77"/>
              </a:rPr>
              <a:t> &lt;-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92F664-5A1F-F74A-8120-89445CC0BD41}"/>
              </a:ext>
            </a:extLst>
          </p:cNvPr>
          <p:cNvSpPr txBox="1"/>
          <p:nvPr/>
        </p:nvSpPr>
        <p:spPr>
          <a:xfrm>
            <a:off x="0" y="4445500"/>
            <a:ext cx="9571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Monaco" pitchFamily="2" charset="77"/>
              </a:rPr>
              <a:t>data.frame</a:t>
            </a:r>
            <a:r>
              <a:rPr lang="en-US" sz="2000" dirty="0">
                <a:latin typeface="Monaco" pitchFamily="2" charset="77"/>
              </a:rPr>
              <a:t>(</a:t>
            </a:r>
            <a:r>
              <a:rPr lang="en-US" sz="2000" dirty="0" err="1">
                <a:latin typeface="Monaco" pitchFamily="2" charset="77"/>
              </a:rPr>
              <a:t>my_summary</a:t>
            </a:r>
            <a:r>
              <a:rPr lang="en-US" sz="2000" dirty="0">
                <a:latin typeface="Monaco" pitchFamily="2" charset="77"/>
              </a:rPr>
              <a:t>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#outputs a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dataframe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 instead of a list</a:t>
            </a:r>
            <a:endParaRPr lang="en-US" sz="2000" dirty="0">
              <a:latin typeface="Monaco" pitchFamily="2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20CA53-225A-4848-B836-79265645E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683" y="5056568"/>
            <a:ext cx="4754880" cy="17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88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6A1D-C5E6-0441-8D54-7158E5998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sapply</a:t>
            </a:r>
            <a:r>
              <a:rPr lang="en-US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AA696-32E9-4B43-8569-37ED4306F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4621" cy="4351338"/>
          </a:xfrm>
        </p:spPr>
        <p:txBody>
          <a:bodyPr/>
          <a:lstStyle/>
          <a:p>
            <a:r>
              <a:rPr lang="en-US" dirty="0"/>
              <a:t>Very similar to </a:t>
            </a:r>
            <a:r>
              <a:rPr lang="en-US" dirty="0" err="1"/>
              <a:t>lapply</a:t>
            </a:r>
            <a:r>
              <a:rPr lang="en-US" dirty="0"/>
              <a:t>, </a:t>
            </a:r>
            <a:r>
              <a:rPr lang="en-US" b="1" dirty="0"/>
              <a:t>but tries to simplify output to a vector or matrix</a:t>
            </a:r>
          </a:p>
          <a:p>
            <a:pPr lvl="1"/>
            <a:endParaRPr lang="en-US" dirty="0"/>
          </a:p>
          <a:p>
            <a:r>
              <a:rPr lang="en-US" dirty="0"/>
              <a:t>X = list or vector</a:t>
            </a:r>
          </a:p>
          <a:p>
            <a:pPr lvl="1"/>
            <a:endParaRPr lang="en-US" dirty="0"/>
          </a:p>
          <a:p>
            <a:r>
              <a:rPr lang="en-US" dirty="0"/>
              <a:t>FUN = R function to be applied</a:t>
            </a:r>
          </a:p>
          <a:p>
            <a:pPr lvl="1"/>
            <a:endParaRPr lang="en-US" dirty="0"/>
          </a:p>
          <a:p>
            <a:r>
              <a:rPr lang="en-US" dirty="0"/>
              <a:t>No margin specified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24AC1-403C-2D46-A7A0-27101AAF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5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2240F-2E4A-304A-81BF-DCC908EEF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sapply</a:t>
            </a:r>
            <a:r>
              <a:rPr lang="en-US" b="1" dirty="0"/>
              <a:t>() vs. </a:t>
            </a:r>
            <a:r>
              <a:rPr lang="en-US" b="1" dirty="0" err="1"/>
              <a:t>lapply</a:t>
            </a:r>
            <a:r>
              <a:rPr lang="en-US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1B56-640F-AB42-837B-56F5893F6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lapply</a:t>
            </a:r>
            <a:r>
              <a:rPr lang="en-US" sz="2200" dirty="0">
                <a:latin typeface="Monaco" pitchFamily="2" charset="77"/>
              </a:rPr>
              <a:t>(births, mean,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sapply</a:t>
            </a:r>
            <a:r>
              <a:rPr lang="en-US" sz="2200" dirty="0">
                <a:latin typeface="Monaco" pitchFamily="2" charset="77"/>
              </a:rPr>
              <a:t>(births, mean,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8C459-DC96-F046-B38C-4B74CB47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46E5A-F52F-144F-A3E0-27F758082E57}"/>
              </a:ext>
            </a:extLst>
          </p:cNvPr>
          <p:cNvSpPr txBox="1"/>
          <p:nvPr/>
        </p:nvSpPr>
        <p:spPr>
          <a:xfrm>
            <a:off x="6430208" y="2156511"/>
            <a:ext cx="492359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What’s the difference in output?</a:t>
            </a:r>
          </a:p>
        </p:txBody>
      </p:sp>
    </p:spTree>
    <p:extLst>
      <p:ext uri="{BB962C8B-B14F-4D97-AF65-F5344CB8AC3E}">
        <p14:creationId xmlns:p14="http://schemas.microsoft.com/office/powerpoint/2010/main" val="414711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8C3B-0CDA-1946-B63F-8F8A0822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err="1"/>
              <a:t>sapply</a:t>
            </a:r>
            <a:r>
              <a:rPr lang="en-US" b="1" dirty="0"/>
              <a:t>() for the other motivating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9F423-9E42-9E40-8829-0370ACFD1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782"/>
            <a:ext cx="10515600" cy="535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#Our missing data function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fix_missing</a:t>
            </a:r>
            <a:r>
              <a:rPr lang="en-US" sz="2200" dirty="0">
                <a:latin typeface="Monaco" pitchFamily="2" charset="77"/>
              </a:rPr>
              <a:t>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function</a:t>
            </a:r>
            <a:r>
              <a:rPr lang="en-US" sz="2200" dirty="0">
                <a:latin typeface="Monaco" pitchFamily="2" charset="77"/>
              </a:rPr>
              <a:t>(x) {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  x[x ==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  x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}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#Variables with missing data coded as 99</a:t>
            </a: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vars_to_fix</a:t>
            </a:r>
            <a:r>
              <a:rPr lang="en-US" sz="2200" dirty="0">
                <a:latin typeface="Monaco" pitchFamily="2" charset="77"/>
              </a:rPr>
              <a:t> &lt;-births[,c(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200" dirty="0">
                <a:latin typeface="Monaco" pitchFamily="2" charset="77"/>
              </a:rPr>
              <a:t>)]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#Recoding each variable with our function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vars_fixed</a:t>
            </a:r>
            <a:r>
              <a:rPr lang="en-US" sz="2200" dirty="0">
                <a:latin typeface="Monaco" pitchFamily="2" charset="77"/>
              </a:rPr>
              <a:t> &lt;- </a:t>
            </a:r>
            <a:r>
              <a:rPr lang="en-US" sz="2200" dirty="0" err="1">
                <a:latin typeface="Monaco" pitchFamily="2" charset="77"/>
              </a:rPr>
              <a:t>sapply</a:t>
            </a:r>
            <a:r>
              <a:rPr lang="en-US" sz="2200" dirty="0">
                <a:latin typeface="Monaco" pitchFamily="2" charset="77"/>
              </a:rPr>
              <a:t>(X = </a:t>
            </a:r>
            <a:r>
              <a:rPr lang="en-US" sz="2200" dirty="0" err="1">
                <a:latin typeface="Monaco" pitchFamily="2" charset="77"/>
              </a:rPr>
              <a:t>vars_to_fix</a:t>
            </a:r>
            <a:r>
              <a:rPr lang="en-US" sz="2200" dirty="0">
                <a:latin typeface="Monaco" pitchFamily="2" charset="77"/>
              </a:rPr>
              <a:t>, FUN = </a:t>
            </a:r>
            <a:r>
              <a:rPr lang="en-US" sz="2200" dirty="0" err="1">
                <a:latin typeface="Monaco" pitchFamily="2" charset="77"/>
              </a:rPr>
              <a:t>fix_missing</a:t>
            </a:r>
            <a:r>
              <a:rPr lang="en-US" sz="2200" dirty="0">
                <a:latin typeface="Monaco" pitchFamily="2" charset="77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81658-79C0-9D44-AF00-7E14774A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9D0C-7BC2-DF41-9964-97E4303F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Introducing the Apply()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9E9D-F728-714C-B67F-164DB45BE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334000"/>
          </a:xfrm>
        </p:spPr>
        <p:txBody>
          <a:bodyPr>
            <a:normAutofit fontScale="92500"/>
          </a:bodyPr>
          <a:lstStyle/>
          <a:p>
            <a:r>
              <a:rPr lang="en-US" dirty="0"/>
              <a:t>Functions in base R to manipulate slices of data from matrices, arrays, lists, and </a:t>
            </a:r>
            <a:r>
              <a:rPr lang="en-US" dirty="0" err="1"/>
              <a:t>dataframes</a:t>
            </a:r>
            <a:r>
              <a:rPr lang="en-US" dirty="0"/>
              <a:t> in a repetitive way </a:t>
            </a:r>
            <a:r>
              <a:rPr lang="en-US" b="1" dirty="0"/>
              <a:t>without</a:t>
            </a:r>
            <a:r>
              <a:rPr lang="en-US" dirty="0"/>
              <a:t> explicit use of loop constructs.</a:t>
            </a:r>
          </a:p>
          <a:p>
            <a:pPr lvl="1"/>
            <a:endParaRPr lang="en-US" dirty="0"/>
          </a:p>
          <a:p>
            <a:r>
              <a:rPr lang="en-US" dirty="0"/>
              <a:t>Also known as “functional functions” (functions taking a function as an argument).</a:t>
            </a:r>
          </a:p>
          <a:p>
            <a:pPr lvl="1"/>
            <a:endParaRPr lang="en-US" dirty="0"/>
          </a:p>
          <a:p>
            <a:r>
              <a:rPr lang="en-US" dirty="0"/>
              <a:t>Typically require very few lines of code.</a:t>
            </a:r>
          </a:p>
          <a:p>
            <a:pPr lvl="1"/>
            <a:endParaRPr lang="en-US" dirty="0"/>
          </a:p>
          <a:p>
            <a:r>
              <a:rPr lang="en-US" dirty="0"/>
              <a:t>Family members:</a:t>
            </a:r>
          </a:p>
          <a:p>
            <a:pPr marL="457200" lvl="1" indent="0">
              <a:buNone/>
            </a:pPr>
            <a:r>
              <a:rPr lang="en-US" dirty="0"/>
              <a:t>apply()	</a:t>
            </a:r>
            <a:r>
              <a:rPr lang="en-US" dirty="0" err="1"/>
              <a:t>lapply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 err="1"/>
              <a:t>sapply</a:t>
            </a:r>
            <a:r>
              <a:rPr lang="en-US" dirty="0"/>
              <a:t>()	</a:t>
            </a:r>
            <a:r>
              <a:rPr lang="en-US" dirty="0" err="1"/>
              <a:t>vapply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 err="1"/>
              <a:t>mapply</a:t>
            </a:r>
            <a:r>
              <a:rPr lang="en-US" dirty="0"/>
              <a:t>()	</a:t>
            </a:r>
            <a:r>
              <a:rPr lang="en-US" dirty="0" err="1"/>
              <a:t>rapply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 err="1"/>
              <a:t>tapply</a:t>
            </a:r>
            <a:r>
              <a:rPr lang="en-US" dirty="0"/>
              <a:t>()	</a:t>
            </a:r>
            <a:r>
              <a:rPr lang="en-US" dirty="0" err="1"/>
              <a:t>eapply</a:t>
            </a:r>
            <a:r>
              <a:rPr lang="en-US" dirty="0"/>
              <a:t>()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2A697C-1939-614C-B5DF-CD70016D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F563E3-965D-5F4F-96E6-84791F7EB953}"/>
              </a:ext>
            </a:extLst>
          </p:cNvPr>
          <p:cNvSpPr/>
          <p:nvPr/>
        </p:nvSpPr>
        <p:spPr>
          <a:xfrm>
            <a:off x="5823286" y="5647377"/>
            <a:ext cx="61601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nsaunders.wordpress.com</a:t>
            </a:r>
            <a:r>
              <a:rPr lang="en-US" sz="1400" dirty="0"/>
              <a:t>/2010/08/20/a-brief-introduction-to-apply-in-r/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271BD2-3437-3648-AE6B-865A58C34958}"/>
              </a:ext>
            </a:extLst>
          </p:cNvPr>
          <p:cNvSpPr txBox="1"/>
          <p:nvPr/>
        </p:nvSpPr>
        <p:spPr>
          <a:xfrm>
            <a:off x="5646822" y="4787131"/>
            <a:ext cx="620375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Q: How can I use a loop to […insert task here…]?</a:t>
            </a:r>
          </a:p>
          <a:p>
            <a:r>
              <a:rPr lang="en-US" sz="2400" dirty="0"/>
              <a:t>A: Don’t. Use one of the apply functions.</a:t>
            </a:r>
          </a:p>
        </p:txBody>
      </p:sp>
    </p:spTree>
    <p:extLst>
      <p:ext uri="{BB962C8B-B14F-4D97-AF65-F5344CB8AC3E}">
        <p14:creationId xmlns:p14="http://schemas.microsoft.com/office/powerpoint/2010/main" val="2815636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9EC8-DA8D-C945-A6B2-D7A4A242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tapply</a:t>
            </a:r>
            <a:r>
              <a:rPr lang="en-US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C60FA-D0D3-A54A-AACA-AFAEFE81A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/>
              <a:t>Run a function by group (i.e., levels of a factor variable).</a:t>
            </a:r>
          </a:p>
          <a:p>
            <a:endParaRPr lang="en-US" dirty="0"/>
          </a:p>
          <a:p>
            <a:r>
              <a:rPr lang="en-US" dirty="0"/>
              <a:t>Syntax is similar, but now includes INDEX= to specify the grouping variable.</a:t>
            </a:r>
          </a:p>
          <a:p>
            <a:endParaRPr lang="en-US" dirty="0"/>
          </a:p>
          <a:p>
            <a:r>
              <a:rPr lang="en-US" dirty="0"/>
              <a:t>Simple example:</a:t>
            </a:r>
          </a:p>
          <a:p>
            <a:pPr marL="457200" lvl="1" indent="0">
              <a:buNone/>
            </a:pPr>
            <a:r>
              <a:rPr lang="en-US" sz="1900" dirty="0" err="1">
                <a:latin typeface="Monaco" pitchFamily="2" charset="77"/>
              </a:rPr>
              <a:t>tapply</a:t>
            </a:r>
            <a:r>
              <a:rPr lang="en-US" sz="1900" dirty="0">
                <a:latin typeface="Monaco" pitchFamily="2" charset="77"/>
              </a:rPr>
              <a:t>(X = </a:t>
            </a:r>
            <a:r>
              <a:rPr lang="en-US" sz="1900" dirty="0" err="1">
                <a:latin typeface="Monaco" pitchFamily="2" charset="77"/>
              </a:rPr>
              <a:t>births$visits</a:t>
            </a:r>
            <a:r>
              <a:rPr lang="en-US" sz="1900" dirty="0">
                <a:latin typeface="Monaco" pitchFamily="2" charset="77"/>
              </a:rPr>
              <a:t>, INDEX = births$pnc5_f, FUN = quantile, </a:t>
            </a:r>
            <a:r>
              <a:rPr lang="en-US" sz="1900" dirty="0" err="1">
                <a:latin typeface="Monaco" pitchFamily="2" charset="77"/>
              </a:rPr>
              <a:t>na.rm</a:t>
            </a:r>
            <a:r>
              <a:rPr lang="en-US" sz="1900" dirty="0">
                <a:latin typeface="Monaco" pitchFamily="2" charset="77"/>
              </a:rPr>
              <a:t>=</a:t>
            </a:r>
            <a:r>
              <a:rPr lang="en-US" sz="19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1900" dirty="0">
                <a:latin typeface="Monaco" pitchFamily="2" charset="77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DE78D-6B13-6D40-A67F-34E9D678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761F2E-0E16-BF40-B703-4D5CFBD65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080" y="4813161"/>
            <a:ext cx="3291840" cy="19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24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CF300-8F95-4D40-A5AE-8CDA6903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242F-E82B-824F-9097-8DBED0737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way to prepare for apply()… is to dive into examples!</a:t>
            </a:r>
          </a:p>
          <a:p>
            <a:endParaRPr lang="en-US" dirty="0"/>
          </a:p>
          <a:p>
            <a:r>
              <a:rPr lang="en-US" dirty="0"/>
              <a:t>Oftentimes, it takes writing out repetitive/inefficient/error-prone code to realize that an apply() function could have saved the day.</a:t>
            </a:r>
          </a:p>
          <a:p>
            <a:endParaRPr lang="en-US" dirty="0"/>
          </a:p>
          <a:p>
            <a:r>
              <a:rPr lang="en-US" dirty="0"/>
              <a:t>Developing intuition for apply() takes practice… which we’ll continue throughout this semester.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F7E05-223A-7D46-8AB2-3C7D4C2E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5642-F1AF-CD4B-BD3F-DCCB6098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 1 from Last Week’s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8F4F-4086-CB4D-B079-E31473FE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#Need to recode 99’s as R’s missing value NA</a:t>
            </a: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births$mdif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births$mdif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births$wksgest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births$wksgest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  <a:r>
              <a:rPr lang="en-US" sz="2200" dirty="0">
                <a:latin typeface="Monaco" pitchFamily="2" charset="77"/>
              </a:rPr>
              <a:t> 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births$totpreg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births$totpreg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  <a:r>
              <a:rPr lang="en-US" sz="2200" dirty="0">
                <a:latin typeface="Monaco" pitchFamily="2" charset="77"/>
              </a:rPr>
              <a:t> 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births$visits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births$visits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  <a:r>
              <a:rPr lang="en-US" sz="2200" dirty="0">
                <a:latin typeface="Monaco" pitchFamily="2" charset="77"/>
              </a:rPr>
              <a:t> </a:t>
            </a: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75000"/>
                </a:schemeClr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 …and so on…</a:t>
            </a:r>
            <a:endParaRPr lang="en-US" sz="2200" dirty="0">
              <a:latin typeface="Monaco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53FF6-C60F-E04C-BB07-ECC8DC07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5642-F1AF-CD4B-BD3F-DCCB6098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 1 from Last Week’s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8F4F-4086-CB4D-B079-E31473FE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#Need to recode 99’s as R’s missing value NA</a:t>
            </a: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births$mdif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births$mdif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births$wksgest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births$wksgest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  <a:r>
              <a:rPr lang="en-US" sz="2200" dirty="0">
                <a:latin typeface="Monaco" pitchFamily="2" charset="77"/>
              </a:rPr>
              <a:t> 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births$totpreg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births$totpreg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  <a:r>
              <a:rPr lang="en-US" sz="2200" dirty="0">
                <a:latin typeface="Monaco" pitchFamily="2" charset="77"/>
              </a:rPr>
              <a:t> 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births$visits</a:t>
            </a:r>
            <a:r>
              <a:rPr lang="en-US" sz="2200" dirty="0">
                <a:latin typeface="Monaco" pitchFamily="2" charset="77"/>
              </a:rPr>
              <a:t>[</a:t>
            </a:r>
            <a:r>
              <a:rPr lang="en-US" sz="2200" dirty="0" err="1">
                <a:latin typeface="Monaco" pitchFamily="2" charset="77"/>
              </a:rPr>
              <a:t>births$visits</a:t>
            </a:r>
            <a:r>
              <a:rPr lang="en-US" sz="2200" dirty="0">
                <a:latin typeface="Monaco" pitchFamily="2" charset="77"/>
              </a:rPr>
              <a:t>==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99</a:t>
            </a:r>
            <a:r>
              <a:rPr lang="en-US" sz="2200" dirty="0">
                <a:latin typeface="Monaco" pitchFamily="2" charset="77"/>
              </a:rPr>
              <a:t>] &lt;-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NA</a:t>
            </a:r>
            <a:r>
              <a:rPr lang="en-US" sz="2200" dirty="0">
                <a:latin typeface="Monaco" pitchFamily="2" charset="77"/>
              </a:rPr>
              <a:t> </a:t>
            </a: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75000"/>
                </a:schemeClr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 …and so on…</a:t>
            </a:r>
            <a:endParaRPr lang="en-US" sz="2200" dirty="0">
              <a:latin typeface="Monaco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53FF6-C60F-E04C-BB07-ECC8DC07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9EDB9F-8B7C-8A43-9EC6-5BEAE9B3C752}"/>
              </a:ext>
            </a:extLst>
          </p:cNvPr>
          <p:cNvSpPr txBox="1"/>
          <p:nvPr/>
        </p:nvSpPr>
        <p:spPr>
          <a:xfrm>
            <a:off x="3491056" y="4750241"/>
            <a:ext cx="52098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This is repetitive and error-prone!!</a:t>
            </a:r>
          </a:p>
        </p:txBody>
      </p:sp>
    </p:spTree>
    <p:extLst>
      <p:ext uri="{BB962C8B-B14F-4D97-AF65-F5344CB8AC3E}">
        <p14:creationId xmlns:p14="http://schemas.microsoft.com/office/powerpoint/2010/main" val="247222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5642-F1AF-CD4B-BD3F-DCCB6098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 2 from Last Week’s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8F4F-4086-CB4D-B079-E31473FE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#Need min, max, mean, standard deviation, and interquartile range for all continuous variables</a:t>
            </a: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min(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max(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mean(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sd</a:t>
            </a:r>
            <a:r>
              <a:rPr lang="en-US" sz="2200" dirty="0">
                <a:latin typeface="Monaco" pitchFamily="2" charset="77"/>
              </a:rPr>
              <a:t>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IQR(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75000"/>
                </a:schemeClr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 …and now repeat for a bunch of other variables…</a:t>
            </a:r>
            <a:endParaRPr lang="en-US" sz="2200" dirty="0">
              <a:latin typeface="Monaco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53FF6-C60F-E04C-BB07-ECC8DC07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5642-F1AF-CD4B-BD3F-DCCB6098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 2 from Last Week’s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8F4F-4086-CB4D-B079-E31473FE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#Need min, max, mean, standard deviation, and interquartile range for all continuous variables</a:t>
            </a: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min(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max(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mean(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r>
              <a:rPr lang="en-US" sz="2200" dirty="0" err="1">
                <a:latin typeface="Monaco" pitchFamily="2" charset="77"/>
              </a:rPr>
              <a:t>sd</a:t>
            </a:r>
            <a:r>
              <a:rPr lang="en-US" sz="2200" dirty="0">
                <a:latin typeface="Monaco" pitchFamily="2" charset="77"/>
              </a:rPr>
              <a:t>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IQR(</a:t>
            </a:r>
            <a:r>
              <a:rPr lang="en-US" sz="2200" dirty="0" err="1">
                <a:latin typeface="Monaco" pitchFamily="2" charset="77"/>
              </a:rPr>
              <a:t>births$mage</a:t>
            </a:r>
            <a:r>
              <a:rPr lang="en-US" sz="2200" dirty="0">
                <a:latin typeface="Monaco" pitchFamily="2" charset="77"/>
              </a:rPr>
              <a:t>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75000"/>
                </a:schemeClr>
              </a:solidFill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 …and now repeat for a bunch of other variables…</a:t>
            </a:r>
            <a:endParaRPr lang="en-US" sz="2200" dirty="0">
              <a:latin typeface="Monaco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53FF6-C60F-E04C-BB07-ECC8DC07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6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9AB9CE2D-8399-3A49-826E-6449857486B5}"/>
              </a:ext>
            </a:extLst>
          </p:cNvPr>
          <p:cNvSpPr/>
          <p:nvPr/>
        </p:nvSpPr>
        <p:spPr>
          <a:xfrm>
            <a:off x="5614737" y="2711116"/>
            <a:ext cx="850231" cy="1780673"/>
          </a:xfrm>
          <a:prstGeom prst="rightBrace">
            <a:avLst>
              <a:gd name="adj1" fmla="val 36635"/>
              <a:gd name="adj2" fmla="val 5000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5C3040-4FCC-C24F-9733-D7EBBC792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094" y="3154225"/>
            <a:ext cx="914400" cy="87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2086-C934-4241-81DF-69FA8CB4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8DA05-F392-C447-8308-09A80D062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“For each of these things…	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dirty="0"/>
              <a:t>(columns or rows in a </a:t>
            </a:r>
            <a:r>
              <a:rPr lang="en-US" dirty="0" err="1"/>
              <a:t>dataframe</a:t>
            </a:r>
            <a:r>
              <a:rPr lang="en-US" dirty="0"/>
              <a:t>, elements of a vector, etc.)</a:t>
            </a:r>
            <a:endParaRPr lang="en-US" b="1" dirty="0"/>
          </a:p>
          <a:p>
            <a:pPr marL="0" indent="0">
              <a:buNone/>
            </a:pPr>
            <a:r>
              <a:rPr lang="en-US" b="1" i="1" dirty="0"/>
              <a:t>…do this…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dirty="0"/>
              <a:t>(apply a function)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…put it together…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dirty="0"/>
              <a:t>(compile the results of applying that function to each thing)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…and give me the results.”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dirty="0"/>
              <a:t>(create a new object or print results to the console) </a:t>
            </a:r>
            <a:endParaRPr lang="en-US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93B24-4D34-3B4F-BDFF-A8EB41AC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2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84B1-4A78-9242-948C-DB6DBC27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apply()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1F308-2578-ED4D-97D6-8A040E3FD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Syntax: apply(X= , MARGIN= , FUN=, …)</a:t>
            </a:r>
          </a:p>
          <a:p>
            <a:pPr lvl="1"/>
            <a:endParaRPr lang="en-US" dirty="0"/>
          </a:p>
          <a:p>
            <a:r>
              <a:rPr lang="en-US" b="1" dirty="0"/>
              <a:t>X = </a:t>
            </a:r>
            <a:r>
              <a:rPr lang="en-US" dirty="0"/>
              <a:t>the matrix you want to perform a function on</a:t>
            </a:r>
          </a:p>
          <a:p>
            <a:pPr lvl="1"/>
            <a:endParaRPr lang="en-US" dirty="0"/>
          </a:p>
          <a:p>
            <a:r>
              <a:rPr lang="en-US" b="1" dirty="0"/>
              <a:t>MARGIN = </a:t>
            </a:r>
            <a:r>
              <a:rPr lang="en-US" dirty="0"/>
              <a:t>defines how the function is applied (1 for rows, 2 for columns)</a:t>
            </a:r>
          </a:p>
          <a:p>
            <a:pPr lvl="1"/>
            <a:r>
              <a:rPr lang="en-US" dirty="0"/>
              <a:t>MARGIN=1 applies the function on each observation (row) at a time.</a:t>
            </a:r>
          </a:p>
          <a:p>
            <a:pPr lvl="1"/>
            <a:r>
              <a:rPr lang="en-US" dirty="0"/>
              <a:t>MARGIN=2 applies the function on each variable (column) at a time.</a:t>
            </a:r>
          </a:p>
          <a:p>
            <a:pPr lvl="2"/>
            <a:endParaRPr lang="en-US" dirty="0"/>
          </a:p>
          <a:p>
            <a:r>
              <a:rPr lang="en-US" b="1" dirty="0"/>
              <a:t>FUN = </a:t>
            </a:r>
            <a:r>
              <a:rPr lang="en-US" dirty="0"/>
              <a:t>any R function you want to apply</a:t>
            </a:r>
          </a:p>
          <a:p>
            <a:pPr lvl="1"/>
            <a:r>
              <a:rPr lang="en-US" dirty="0"/>
              <a:t>Could be built-in or user-defined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B5076-7F9B-2440-8FFE-C5AF7E29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0A3A-2F74-A74E-BA8A-F43311CB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apply()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11145-8D6B-7741-AF83-A65B424E4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apply(X = births[,c(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"mage"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wksgest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totpreg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</a:t>
            </a:r>
            <a:r>
              <a:rPr lang="en-US" sz="2200" dirty="0">
                <a:latin typeface="Monaco" pitchFamily="2" charset="77"/>
              </a:rPr>
              <a:t>,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"visits"</a:t>
            </a:r>
            <a:r>
              <a:rPr lang="en-US" sz="2200" dirty="0">
                <a:latin typeface="Monaco" pitchFamily="2" charset="77"/>
              </a:rPr>
              <a:t>)],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	MARGIN = 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2</a:t>
            </a:r>
            <a:r>
              <a:rPr lang="en-US" sz="2200" dirty="0">
                <a:latin typeface="Monaco" pitchFamily="2" charset="77"/>
              </a:rPr>
              <a:t>, </a:t>
            </a:r>
          </a:p>
          <a:p>
            <a:pPr marL="0" indent="0">
              <a:buNone/>
            </a:pPr>
            <a:r>
              <a:rPr lang="en-US" sz="2200" dirty="0">
                <a:latin typeface="Monaco" pitchFamily="2" charset="77"/>
              </a:rPr>
              <a:t>	FUN = mean, </a:t>
            </a:r>
            <a:r>
              <a:rPr lang="en-US" sz="2200" dirty="0" err="1">
                <a:latin typeface="Monaco" pitchFamily="2" charset="77"/>
              </a:rPr>
              <a:t>na.rm</a:t>
            </a:r>
            <a:r>
              <a:rPr lang="en-US" sz="2200" dirty="0">
                <a:latin typeface="Monaco" pitchFamily="2" charset="77"/>
              </a:rPr>
              <a:t>=</a:t>
            </a:r>
            <a:r>
              <a:rPr lang="en-US" sz="2200" dirty="0">
                <a:solidFill>
                  <a:srgbClr val="0432FF"/>
                </a:solidFill>
                <a:latin typeface="Monaco" pitchFamily="2" charset="77"/>
              </a:rPr>
              <a:t>T</a:t>
            </a:r>
            <a:r>
              <a:rPr lang="en-US" sz="2200" dirty="0">
                <a:latin typeface="Monaco" pitchFamily="2" charset="77"/>
              </a:rPr>
              <a:t>)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Monaco" pitchFamily="2" charset="77"/>
              </a:rPr>
              <a:t>#Mean of non-missing values for each variable</a:t>
            </a:r>
          </a:p>
          <a:p>
            <a:pPr marL="0" indent="0">
              <a:buNone/>
            </a:pPr>
            <a:endParaRPr lang="en-US" sz="2200" dirty="0">
              <a:latin typeface="Monaco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62625-FF0B-554C-9B33-F33536B4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3697-61F7-414D-B134-254731ED5D9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316085-6BAE-A24D-9C80-98666646A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01294"/>
            <a:ext cx="623943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7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1618</Words>
  <Application>Microsoft Macintosh PowerPoint</Application>
  <PresentationFormat>Widescreen</PresentationFormat>
  <Paragraphs>212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Monaco</vt:lpstr>
      <vt:lpstr>Office Theme</vt:lpstr>
      <vt:lpstr>Recoding III: Introducing apply()</vt:lpstr>
      <vt:lpstr>Introducing the Apply() Family</vt:lpstr>
      <vt:lpstr>Motivation 1 from Last Week’s Lecture</vt:lpstr>
      <vt:lpstr>Motivation 1 from Last Week’s Lecture</vt:lpstr>
      <vt:lpstr>Motivation 2 from Last Week’s Lecture</vt:lpstr>
      <vt:lpstr>Motivation 2 from Last Week’s Lecture</vt:lpstr>
      <vt:lpstr>General Idea</vt:lpstr>
      <vt:lpstr>apply()</vt:lpstr>
      <vt:lpstr>apply() example</vt:lpstr>
      <vt:lpstr>lapply()</vt:lpstr>
      <vt:lpstr>apply() vs. lapply()</vt:lpstr>
      <vt:lpstr>lapply() for one of our motivating examples</vt:lpstr>
      <vt:lpstr>lapply() for one of our motivating examples</vt:lpstr>
      <vt:lpstr>lapply() for one of our motivating examples</vt:lpstr>
      <vt:lpstr>lapply() for one of our motivating examples</vt:lpstr>
      <vt:lpstr>lapply() for one of our motivating examples</vt:lpstr>
      <vt:lpstr>sapply()</vt:lpstr>
      <vt:lpstr>sapply() vs. lapply()</vt:lpstr>
      <vt:lpstr>sapply() for the other motivating example</vt:lpstr>
      <vt:lpstr>tapply()</vt:lpstr>
      <vt:lpstr>Final Thoughts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Sara Levintow</dc:creator>
  <cp:lastModifiedBy>Sara Levintow</cp:lastModifiedBy>
  <cp:revision>36</cp:revision>
  <dcterms:created xsi:type="dcterms:W3CDTF">2018-09-10T13:06:03Z</dcterms:created>
  <dcterms:modified xsi:type="dcterms:W3CDTF">2018-09-19T12:26:43Z</dcterms:modified>
</cp:coreProperties>
</file>