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74" r:id="rId5"/>
    <p:sldId id="275" r:id="rId6"/>
    <p:sldId id="277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09" autoAdjust="0"/>
    <p:restoredTop sz="94660"/>
  </p:normalViewPr>
  <p:slideViewPr>
    <p:cSldViewPr snapToGrid="0">
      <p:cViewPr>
        <p:scale>
          <a:sx n="50" d="100"/>
          <a:sy n="50" d="100"/>
        </p:scale>
        <p:origin x="3090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F7D0-E185-4487-8158-6FAD5F890F1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510F-B0B8-48E6-A247-5C17B2ED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4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2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8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4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7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8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3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B664-3B3C-4739-B9E4-44D77CF2BF4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00CE-24F5-48DC-B7D8-CA96899E8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Generalized Linear Models (GLM) in R: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2008"/>
          </a:xfrm>
        </p:spPr>
        <p:txBody>
          <a:bodyPr>
            <a:normAutofit/>
          </a:bodyPr>
          <a:lstStyle/>
          <a:p>
            <a:r>
              <a:rPr lang="en-US" dirty="0"/>
              <a:t>EPID 799C</a:t>
            </a:r>
          </a:p>
          <a:p>
            <a:r>
              <a:rPr lang="en-US" dirty="0"/>
              <a:t>Fall 2018</a:t>
            </a:r>
          </a:p>
          <a:p>
            <a:endParaRPr lang="en-US" dirty="0"/>
          </a:p>
          <a:p>
            <a:r>
              <a:rPr lang="en-US" dirty="0"/>
              <a:t>Let’s start HW4!</a:t>
            </a:r>
          </a:p>
          <a:p>
            <a:r>
              <a:rPr lang="en-US" dirty="0"/>
              <a:t>(Get your births dataset ready)</a:t>
            </a:r>
          </a:p>
        </p:txBody>
      </p:sp>
    </p:spTree>
    <p:extLst>
      <p:ext uri="{BB962C8B-B14F-4D97-AF65-F5344CB8AC3E}">
        <p14:creationId xmlns:p14="http://schemas.microsoft.com/office/powerpoint/2010/main" val="45153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working class!  </a:t>
            </a:r>
          </a:p>
          <a:p>
            <a:r>
              <a:rPr lang="en-US" dirty="0"/>
              <a:t>Expect to be very similar to homework 4, coming out soon</a:t>
            </a:r>
          </a:p>
        </p:txBody>
      </p:sp>
    </p:spTree>
    <p:extLst>
      <p:ext uri="{BB962C8B-B14F-4D97-AF65-F5344CB8AC3E}">
        <p14:creationId xmlns:p14="http://schemas.microsoft.com/office/powerpoint/2010/main" val="85215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Create a summary </a:t>
            </a:r>
            <a:r>
              <a:rPr lang="en-US" b="1" dirty="0" err="1"/>
              <a:t>data.frame</a:t>
            </a:r>
            <a:r>
              <a:rPr lang="en-US" b="1" dirty="0"/>
              <a:t>/table </a:t>
            </a:r>
            <a:r>
              <a:rPr lang="en-US" b="1" u="sng" dirty="0"/>
              <a:t>for crude effects</a:t>
            </a:r>
            <a:r>
              <a:rPr lang="en-US" b="1" dirty="0"/>
              <a:t>: </a:t>
            </a:r>
            <a:r>
              <a:rPr lang="en-US" dirty="0"/>
              <a:t>Using either </a:t>
            </a:r>
            <a:r>
              <a:rPr lang="en-US" dirty="0" err="1"/>
              <a:t>dplyr</a:t>
            </a:r>
            <a:r>
              <a:rPr lang="en-US" dirty="0"/>
              <a:t>:: functions or table() and </a:t>
            </a:r>
            <a:r>
              <a:rPr lang="en-US" dirty="0" err="1"/>
              <a:t>prop.table</a:t>
            </a:r>
            <a:r>
              <a:rPr lang="en-US" dirty="0"/>
              <a:t>() as we did in class, report the effect of early prenatal care on preterm birth by: </a:t>
            </a:r>
            <a:endParaRPr lang="en-US" sz="2400" dirty="0"/>
          </a:p>
          <a:p>
            <a:pPr lvl="1"/>
            <a:r>
              <a:rPr lang="en-US" b="1" dirty="0"/>
              <a:t>the crude risk difference </a:t>
            </a:r>
            <a:r>
              <a:rPr lang="en-US" b="1" dirty="0">
                <a:sym typeface="Wingdings" panose="05000000000000000000" pitchFamily="2" charset="2"/>
              </a:rPr>
              <a:t> just do this for now</a:t>
            </a:r>
            <a:endParaRPr lang="en-US" sz="20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…the crude risk ratio ?</a:t>
            </a:r>
            <a:endParaRPr lang="en-US" sz="2000" dirty="0"/>
          </a:p>
          <a:p>
            <a:pPr lvl="1"/>
            <a:r>
              <a:rPr lang="en-US" dirty="0"/>
              <a:t>…the crude odds ratio ?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7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Crude effects by race-ethnicity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Create a summary </a:t>
            </a:r>
            <a:r>
              <a:rPr lang="en-US" b="1" dirty="0" err="1"/>
              <a:t>data.frame</a:t>
            </a:r>
            <a:r>
              <a:rPr lang="en-US" b="1" dirty="0"/>
              <a:t>/table </a:t>
            </a:r>
            <a:r>
              <a:rPr lang="en-US" b="1" u="sng" dirty="0"/>
              <a:t>for crude effects</a:t>
            </a:r>
            <a:r>
              <a:rPr lang="en-US" b="1" dirty="0"/>
              <a:t>: </a:t>
            </a:r>
            <a:r>
              <a:rPr lang="en-US" dirty="0"/>
              <a:t>Using either </a:t>
            </a:r>
            <a:r>
              <a:rPr lang="en-US" dirty="0" err="1"/>
              <a:t>dplyr</a:t>
            </a:r>
            <a:r>
              <a:rPr lang="en-US" dirty="0"/>
              <a:t>:: functions or table() and </a:t>
            </a:r>
            <a:r>
              <a:rPr lang="en-US" dirty="0" err="1"/>
              <a:t>prop.table</a:t>
            </a:r>
            <a:r>
              <a:rPr lang="en-US" dirty="0"/>
              <a:t>() as we did in class, report the effect of early prenatal care on preterm birth by: </a:t>
            </a:r>
            <a:endParaRPr lang="en-US" sz="2400" dirty="0"/>
          </a:p>
          <a:p>
            <a:pPr lvl="1"/>
            <a:r>
              <a:rPr lang="en-US" b="1" dirty="0"/>
              <a:t>the crude risk difference </a:t>
            </a:r>
            <a:r>
              <a:rPr lang="en-US" b="1" dirty="0">
                <a:sym typeface="Wingdings" panose="05000000000000000000" pitchFamily="2" charset="2"/>
              </a:rPr>
              <a:t> just do this for now</a:t>
            </a:r>
          </a:p>
          <a:p>
            <a:pPr lvl="1"/>
            <a:endParaRPr lang="en-US" sz="2000" b="1" dirty="0"/>
          </a:p>
          <a:p>
            <a:pPr lvl="1"/>
            <a:r>
              <a:rPr lang="en-US" dirty="0"/>
              <a:t>…the crude risk ratio ?</a:t>
            </a:r>
            <a:endParaRPr lang="en-US" sz="2000" dirty="0"/>
          </a:p>
          <a:p>
            <a:pPr lvl="1"/>
            <a:r>
              <a:rPr lang="en-US" dirty="0"/>
              <a:t>…the crude odds ratio ?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4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make this!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5C4310-6913-484F-BF11-FFF167906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55" y="1645285"/>
            <a:ext cx="9801218" cy="521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5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make this….but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5AE52-10EB-4B89-9994-552E3AF4D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df structure?</a:t>
            </a:r>
          </a:p>
          <a:p>
            <a:r>
              <a:rPr lang="en-US" dirty="0"/>
              <a:t> </a:t>
            </a:r>
            <a:r>
              <a:rPr lang="en-US" dirty="0" err="1"/>
              <a:t>ggplot</a:t>
            </a:r>
            <a:r>
              <a:rPr lang="en-US" dirty="0"/>
              <a:t> </a:t>
            </a:r>
            <a:r>
              <a:rPr lang="en-US" dirty="0" err="1"/>
              <a:t>aes</a:t>
            </a:r>
            <a:r>
              <a:rPr lang="en-US" dirty="0"/>
              <a:t> mappings?</a:t>
            </a:r>
          </a:p>
          <a:p>
            <a:r>
              <a:rPr lang="en-US" dirty="0"/>
              <a:t> geometries?</a:t>
            </a:r>
          </a:p>
          <a:p>
            <a:r>
              <a:rPr lang="en-US" dirty="0"/>
              <a:t> tweaks?</a:t>
            </a:r>
          </a:p>
          <a:p>
            <a:pPr lvl="1"/>
            <a:r>
              <a:rPr lang="en-US" dirty="0"/>
              <a:t>Scales</a:t>
            </a:r>
          </a:p>
          <a:p>
            <a:pPr lvl="1"/>
            <a:r>
              <a:rPr lang="en-US" dirty="0"/>
              <a:t>Title/subtitle/caption</a:t>
            </a:r>
          </a:p>
          <a:p>
            <a:pPr lvl="1"/>
            <a:r>
              <a:rPr lang="en-US" dirty="0"/>
              <a:t>Note</a:t>
            </a:r>
          </a:p>
          <a:p>
            <a:pPr lvl="1"/>
            <a:r>
              <a:rPr lang="en-US" dirty="0"/>
              <a:t>Theme</a:t>
            </a:r>
          </a:p>
          <a:p>
            <a:pPr lvl="1"/>
            <a:r>
              <a:rPr lang="en-US" dirty="0"/>
              <a:t>…more?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20C1E2-A00D-43C6-AA01-2ED02A0CC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495" y="2894965"/>
            <a:ext cx="7451505" cy="396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0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</a:t>
            </a:r>
            <a:br>
              <a:rPr lang="en-US" dirty="0"/>
            </a:br>
            <a:r>
              <a:rPr lang="en-US" dirty="0"/>
              <a:t>make </a:t>
            </a:r>
            <a:br>
              <a:rPr lang="en-US" dirty="0"/>
            </a:br>
            <a:r>
              <a:rPr lang="en-US" dirty="0"/>
              <a:t>this!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5D5F7-42DB-4C3B-B86E-64C78CC630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647700"/>
            <a:ext cx="8648700" cy="60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3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FB1B-7C7A-4665-A5AD-17125432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F22BB-BE24-4F35-9118-3A658219B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</a:t>
            </a:r>
          </a:p>
          <a:p>
            <a:r>
              <a:rPr lang="en-US" dirty="0"/>
              <a:t>Combine</a:t>
            </a:r>
          </a:p>
          <a:p>
            <a:pPr lvl="1"/>
            <a:r>
              <a:rPr lang="en-US" dirty="0"/>
              <a:t>Base</a:t>
            </a:r>
          </a:p>
          <a:p>
            <a:pPr lvl="1"/>
            <a:r>
              <a:rPr lang="en-US" dirty="0" err="1"/>
              <a:t>Dplyr</a:t>
            </a:r>
            <a:endParaRPr lang="en-US" dirty="0"/>
          </a:p>
          <a:p>
            <a:pPr lvl="1"/>
            <a:r>
              <a:rPr lang="en-US" dirty="0" err="1"/>
              <a:t>Dplyr</a:t>
            </a:r>
            <a:r>
              <a:rPr lang="en-US" dirty="0"/>
              <a:t> + purr</a:t>
            </a:r>
          </a:p>
          <a:p>
            <a:pPr lvl="1"/>
            <a:r>
              <a:rPr lang="en-US" dirty="0"/>
              <a:t>Even more advanced </a:t>
            </a:r>
            <a:r>
              <a:rPr lang="en-US" dirty="0" err="1"/>
              <a:t>purrr</a:t>
            </a:r>
            <a:r>
              <a:rPr lang="en-US" dirty="0"/>
              <a:t>!</a:t>
            </a:r>
          </a:p>
          <a:p>
            <a:r>
              <a:rPr lang="en-US" dirty="0"/>
              <a:t> First: </a:t>
            </a:r>
            <a:r>
              <a:rPr lang="en-US" dirty="0" err="1"/>
              <a:t>ggplot</a:t>
            </a:r>
            <a:r>
              <a:rPr lang="en-US" dirty="0"/>
              <a:t> df looks like…?</a:t>
            </a:r>
          </a:p>
        </p:txBody>
      </p:sp>
    </p:spTree>
    <p:extLst>
      <p:ext uri="{BB962C8B-B14F-4D97-AF65-F5344CB8AC3E}">
        <p14:creationId xmlns:p14="http://schemas.microsoft.com/office/powerpoint/2010/main" val="102990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240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Generalized Linear Models (GLM) in R: Part 2</vt:lpstr>
      <vt:lpstr>Overview</vt:lpstr>
      <vt:lpstr>Crude effects</vt:lpstr>
      <vt:lpstr>Crude effects by race-ethnicity</vt:lpstr>
      <vt:lpstr>Let’s make this!</vt:lpstr>
      <vt:lpstr>Let’s make this….but how?</vt:lpstr>
      <vt:lpstr>Let’s  make  this!</vt:lpstr>
      <vt:lpstr>BUT HOW?!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Generalized Linear Models (GLM) in R</dc:title>
  <dc:creator>Nathaniel MacNell</dc:creator>
  <cp:lastModifiedBy>Mike D Fliss</cp:lastModifiedBy>
  <cp:revision>42</cp:revision>
  <dcterms:created xsi:type="dcterms:W3CDTF">2017-10-01T20:55:07Z</dcterms:created>
  <dcterms:modified xsi:type="dcterms:W3CDTF">2018-10-10T06:35:50Z</dcterms:modified>
</cp:coreProperties>
</file>