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300" r:id="rId4"/>
    <p:sldId id="279" r:id="rId5"/>
    <p:sldId id="289" r:id="rId6"/>
    <p:sldId id="290" r:id="rId7"/>
    <p:sldId id="291" r:id="rId8"/>
    <p:sldId id="288" r:id="rId9"/>
    <p:sldId id="280" r:id="rId10"/>
    <p:sldId id="278" r:id="rId11"/>
    <p:sldId id="281" r:id="rId12"/>
    <p:sldId id="293" r:id="rId13"/>
    <p:sldId id="294" r:id="rId14"/>
    <p:sldId id="284" r:id="rId15"/>
    <p:sldId id="283" r:id="rId16"/>
    <p:sldId id="296" r:id="rId17"/>
    <p:sldId id="297" r:id="rId18"/>
    <p:sldId id="298" r:id="rId19"/>
    <p:sldId id="299" r:id="rId20"/>
    <p:sldId id="285" r:id="rId21"/>
    <p:sldId id="287" r:id="rId22"/>
    <p:sldId id="286" r:id="rId23"/>
    <p:sldId id="303" r:id="rId24"/>
    <p:sldId id="301" r:id="rId25"/>
    <p:sldId id="302" r:id="rId26"/>
    <p:sldId id="304" r:id="rId27"/>
    <p:sldId id="307" r:id="rId28"/>
    <p:sldId id="305" r:id="rId29"/>
    <p:sldId id="306" r:id="rId30"/>
    <p:sldId id="308" r:id="rId31"/>
    <p:sldId id="30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5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2F7D0-E185-4487-8158-6FAD5F890F11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9510F-B0B8-48E6-A247-5C17B2EDB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4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1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3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8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0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2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0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4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5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1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8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B664-3B3C-4739-B9E4-44D77CF2BF4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1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contrast/vignettes/contrast.pdf" TargetMode="External"/><Relationship Id="rId2" Type="http://schemas.openxmlformats.org/officeDocument/2006/relationships/hyperlink" Target="http://rstudio-pubs-static.s3.amazonaws.com/65059_586f394d8eb84f84b1baaf56ffb6b47f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 Measure Modification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EPID 799C</a:t>
            </a:r>
          </a:p>
          <a:p>
            <a:r>
              <a:rPr lang="en-US" dirty="0"/>
              <a:t>Fall 2018</a:t>
            </a:r>
          </a:p>
        </p:txBody>
      </p:sp>
    </p:spTree>
    <p:extLst>
      <p:ext uri="{BB962C8B-B14F-4D97-AF65-F5344CB8AC3E}">
        <p14:creationId xmlns:p14="http://schemas.microsoft.com/office/powerpoint/2010/main" val="451531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9B50C-4559-4917-9F34-FE5D0B17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Look: Contrast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BB57B-9884-4E54-956A-ECBDBC29E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D2241-369E-458E-BB69-5471DD8F7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29" y="2574821"/>
            <a:ext cx="6398344" cy="286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0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3141-90CF-47BF-AD2D-C931B042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Model Specification w/ EMM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A1EBDB-37D7-4CFA-9F86-1258317D0F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15155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Risk Preterm =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𝑃𝑁𝐶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𝒀𝒆𝒔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𝑅𝑎𝑐𝑒𝐸𝑡h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𝑃𝑁𝐶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𝑅𝑎𝑐𝑒𝐸𝑡h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𝑅𝑎𝑐𝑒𝐸𝑡h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𝑾𝑯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</a:rPr>
                        <m:t>𝑃𝑁𝐶</m:t>
                      </m:r>
                      <m:r>
                        <a:rPr lang="en-US" b="0" i="1" smtClean="0">
                          <a:latin typeface="Cambria Math" charset="0"/>
                        </a:rPr>
                        <m:t>5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𝑅𝑎𝑐𝑒𝐸𝑡h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𝑾𝑯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𝑅𝑎𝑐𝑒𝐸𝑡h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𝑨𝑰𝑨𝑵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</a:rPr>
                        <m:t>𝑃𝑁𝐶</m:t>
                      </m:r>
                      <m:r>
                        <a:rPr lang="en-US" b="0" i="1" smtClean="0">
                          <a:latin typeface="Cambria Math" charset="0"/>
                        </a:rPr>
                        <m:t>5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𝑅𝑎𝑐𝑒𝐸𝑡h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𝑨𝑰𝑨𝑵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𝑅𝑎𝑐𝑒𝐸𝑡h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𝑶𝒕𝒉𝒆𝒓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</a:rPr>
                        <m:t>𝑃𝑁𝐶</m:t>
                      </m:r>
                      <m:r>
                        <a:rPr lang="en-US" b="0" i="1" smtClean="0">
                          <a:latin typeface="Cambria Math" charset="0"/>
                        </a:rPr>
                        <m:t>5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𝑅𝑎𝑐𝑒𝐸𝑡h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𝑶𝒕𝒉𝒆𝒓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𝑠𝑚𝑜𝑘𝑒𝑟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𝒀𝒆𝒔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A1EBDB-37D7-4CFA-9F86-1258317D0F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151556" cy="4351338"/>
              </a:xfrm>
              <a:blipFill rotWithShape="0">
                <a:blip r:embed="rId2"/>
                <a:stretch>
                  <a:fillRect l="-149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218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3141-90CF-47BF-AD2D-C931B042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Model Specification w/ EMM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A1EBDB-37D7-4CFA-9F86-1258317D0F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151556" cy="46609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Under that coding schema…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 is no longer the baseline risk (no PNC) for all groups – it’s the baseline risk for White non-Hispanic mothers*.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,3,4,5</m:t>
                        </m:r>
                      </m:sub>
                    </m:sSub>
                  </m:oMath>
                </a14:m>
                <a:r>
                  <a:rPr lang="en-US" b="0" dirty="0"/>
                  <a:t> are </a:t>
                </a:r>
                <a:r>
                  <a:rPr lang="en-US" dirty="0"/>
                  <a:t>the increment in risk for each </a:t>
                </a:r>
                <a:r>
                  <a:rPr lang="en-US" b="0" dirty="0"/>
                  <a:t>race-ethnicity status (compared to </a:t>
                </a:r>
                <a:r>
                  <a:rPr lang="en-US" b="0" dirty="0" err="1"/>
                  <a:t>WnH</a:t>
                </a:r>
                <a:r>
                  <a:rPr lang="en-US" b="0" dirty="0"/>
                  <a:t>) </a:t>
                </a:r>
                <a:r>
                  <a:rPr lang="en-US" b="0" u="sng" dirty="0"/>
                  <a:t>without</a:t>
                </a:r>
                <a:r>
                  <a:rPr lang="en-US" b="0" dirty="0"/>
                  <a:t> prenatal care*.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,7,8,9</m:t>
                        </m:r>
                      </m:sub>
                    </m:sSub>
                  </m:oMath>
                </a14:m>
                <a:r>
                  <a:rPr lang="en-US" b="0" dirty="0"/>
                  <a:t> are the increment in risk by each race-ethnicity status (compared to </a:t>
                </a:r>
                <a:r>
                  <a:rPr lang="en-US" b="0" dirty="0" err="1"/>
                  <a:t>WnH</a:t>
                </a:r>
                <a:r>
                  <a:rPr lang="en-US" b="0" dirty="0"/>
                  <a:t>) </a:t>
                </a:r>
                <a:r>
                  <a:rPr lang="en-US" b="0" u="sng" dirty="0"/>
                  <a:t>with</a:t>
                </a:r>
                <a:r>
                  <a:rPr lang="en-US" b="0" dirty="0"/>
                  <a:t> prenatal care*.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* …controlling for other covariates like smoking and mage as specified in the model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A1EBDB-37D7-4CFA-9F86-1258317D0F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151556" cy="4660900"/>
              </a:xfrm>
              <a:blipFill>
                <a:blip r:embed="rId2"/>
                <a:stretch>
                  <a:fillRect l="-1346" t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77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98B9-7FC2-4027-9C76-8F4EB7D9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248EB-787B-4E4C-8A40-D4B041235B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…So if we want the group-specific RDs by race, ethnicity, we could imagine subtracting one equation from another. Many terms drop out, leaving: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		Effect (RD) of PNC5 for </a:t>
                </a:r>
                <a:r>
                  <a:rPr lang="en-US" dirty="0" err="1"/>
                  <a:t>WnH</a:t>
                </a:r>
                <a:r>
                  <a:rPr lang="en-US" dirty="0"/>
                  <a:t> moms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: 	Effect (RD) of PNC5 for AA moms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dirty="0"/>
                  <a:t>: 	Effect (RD) of PNC5 for WH moms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/>
                  <a:t>: 	Effect (RD) of PNC5 for AI/AN moms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dirty="0"/>
                  <a:t>: 	Effect (RD) of PNC5 for </a:t>
                </a:r>
                <a:r>
                  <a:rPr lang="en-US" dirty="0" err="1"/>
                  <a:t>RE:Other</a:t>
                </a:r>
                <a:r>
                  <a:rPr lang="en-US" dirty="0"/>
                  <a:t> moms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248EB-787B-4E4C-8A40-D4B041235B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 r="-1855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525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9B50C-4559-4917-9F34-FE5D0B17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get these point-estimates by hand a few ways…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BB57B-9884-4E54-956A-ECBDBC29E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# Point estimates by hand, a few ways</a:t>
            </a:r>
          </a:p>
          <a:p>
            <a:pPr marL="0" indent="0">
              <a:buNone/>
            </a:pPr>
            <a:r>
              <a:rPr lang="en-US" sz="1800" dirty="0" err="1"/>
              <a:t>mfull_emm_rd$coefficients</a:t>
            </a:r>
            <a:r>
              <a:rPr lang="en-US" sz="1800" dirty="0"/>
              <a:t>[2] #</a:t>
            </a:r>
            <a:r>
              <a:rPr lang="en-US" sz="1800" dirty="0" err="1"/>
              <a:t>WnH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RD_WnH</a:t>
            </a:r>
            <a:r>
              <a:rPr lang="en-US" sz="1800" dirty="0"/>
              <a:t> = </a:t>
            </a:r>
            <a:r>
              <a:rPr lang="en-US" sz="1800" dirty="0" err="1"/>
              <a:t>mfull_emm_rd$coefficients</a:t>
            </a:r>
            <a:r>
              <a:rPr lang="en-US" sz="1800" dirty="0"/>
              <a:t>["pnc5_fPNC starts in first 5 </a:t>
            </a:r>
            <a:r>
              <a:rPr lang="en-US" sz="1800" dirty="0" err="1"/>
              <a:t>mo</a:t>
            </a:r>
            <a:r>
              <a:rPr lang="en-US" sz="1800" dirty="0"/>
              <a:t>"] #</a:t>
            </a:r>
            <a:r>
              <a:rPr lang="en-US" sz="1800" dirty="0" err="1"/>
              <a:t>WnH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RD_WnH</a:t>
            </a:r>
            <a:r>
              <a:rPr lang="en-US" sz="1800" dirty="0"/>
              <a:t> + 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mfull_emm_rd$coefficients</a:t>
            </a:r>
            <a:r>
              <a:rPr lang="en-US" sz="1800" dirty="0"/>
              <a:t>["pnc5_fPNC starts in first 5 </a:t>
            </a:r>
            <a:r>
              <a:rPr lang="en-US" sz="1800" dirty="0" err="1"/>
              <a:t>mo:raceeth_fAA</a:t>
            </a:r>
            <a:r>
              <a:rPr lang="en-US" sz="1800" dirty="0"/>
              <a:t>"] #AA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sum(</a:t>
            </a:r>
            <a:r>
              <a:rPr lang="en-US" sz="1800" dirty="0" err="1"/>
              <a:t>mfull_emm_rd$coefficients</a:t>
            </a:r>
            <a:r>
              <a:rPr lang="en-US" sz="1800" dirty="0"/>
              <a:t>[c(2,10)]) # AA</a:t>
            </a:r>
          </a:p>
          <a:p>
            <a:pPr marL="0" indent="0">
              <a:buNone/>
            </a:pPr>
            <a:r>
              <a:rPr lang="en-US" sz="1800" dirty="0"/>
              <a:t>sum(</a:t>
            </a:r>
            <a:r>
              <a:rPr lang="en-US" sz="1800" dirty="0" err="1"/>
              <a:t>mfull_emm_rd$coefficients</a:t>
            </a:r>
            <a:r>
              <a:rPr lang="en-US" sz="1800" dirty="0"/>
              <a:t>[c(2,11)]) # WH</a:t>
            </a:r>
          </a:p>
          <a:p>
            <a:pPr marL="0" indent="0">
              <a:buNone/>
            </a:pPr>
            <a:r>
              <a:rPr lang="en-US" sz="1800" dirty="0"/>
              <a:t>sum(</a:t>
            </a:r>
            <a:r>
              <a:rPr lang="en-US" sz="1800" dirty="0" err="1"/>
              <a:t>coef</a:t>
            </a:r>
            <a:r>
              <a:rPr lang="en-US" sz="1800" dirty="0"/>
              <a:t>(</a:t>
            </a:r>
            <a:r>
              <a:rPr lang="en-US" sz="1800" dirty="0" err="1"/>
              <a:t>mfull_emm_rd</a:t>
            </a:r>
            <a:r>
              <a:rPr lang="en-US" sz="1800" dirty="0"/>
              <a:t>)[c(2,12)]) # AI/AN</a:t>
            </a:r>
          </a:p>
          <a:p>
            <a:pPr marL="0" indent="0">
              <a:buNone/>
            </a:pPr>
            <a:r>
              <a:rPr lang="en-US" sz="1800" dirty="0"/>
              <a:t>sum(</a:t>
            </a:r>
            <a:r>
              <a:rPr lang="en-US" sz="1800" dirty="0" err="1"/>
              <a:t>coef</a:t>
            </a:r>
            <a:r>
              <a:rPr lang="en-US" sz="1800" dirty="0"/>
              <a:t>(</a:t>
            </a:r>
            <a:r>
              <a:rPr lang="en-US" sz="1800" dirty="0" err="1"/>
              <a:t>mfull_emm_rd</a:t>
            </a:r>
            <a:r>
              <a:rPr lang="en-US" sz="1800" dirty="0"/>
              <a:t>)[c(2,13)]) # Other</a:t>
            </a:r>
          </a:p>
        </p:txBody>
      </p:sp>
    </p:spTree>
    <p:extLst>
      <p:ext uri="{BB962C8B-B14F-4D97-AF65-F5344CB8AC3E}">
        <p14:creationId xmlns:p14="http://schemas.microsoft.com/office/powerpoint/2010/main" val="1463010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3141-90CF-47BF-AD2D-C931B042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what about the CIs?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1EBDB-37D7-4CFA-9F86-1258317D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515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E9C98-3D3A-4E73-83A4-43E0C1DD1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071"/>
            <a:ext cx="9144000" cy="25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14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3141-90CF-47BF-AD2D-C931B042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Contrast </a:t>
            </a:r>
            <a:r>
              <a:rPr lang="en-US" dirty="0"/>
              <a:t>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1EBDB-37D7-4CFA-9F86-1258317D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5155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Lets you define arbitrary contrasts across your model that you’re interested in by setting two coefficient specifications as lists.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contrast(&lt;MODEL OBJECT&gt;, </a:t>
            </a:r>
          </a:p>
          <a:p>
            <a:pPr marL="0" indent="0">
              <a:buNone/>
            </a:pPr>
            <a:r>
              <a:rPr lang="en-US" dirty="0"/>
              <a:t>         a=list(&lt;COEFA&gt;), b=list(&lt;COEFB&gt;)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Handles more than GLMs – also multi-level/LME, gee, etc. If you need exponentiated estimates, pass in fun=exp. See help page</a:t>
            </a:r>
          </a:p>
        </p:txBody>
      </p:sp>
    </p:spTree>
    <p:extLst>
      <p:ext uri="{BB962C8B-B14F-4D97-AF65-F5344CB8AC3E}">
        <p14:creationId xmlns:p14="http://schemas.microsoft.com/office/powerpoint/2010/main" val="38479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BE271-B734-4644-9B92-8F6D1CA8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Contrast </a:t>
            </a:r>
            <a:r>
              <a:rPr lang="en-US" dirty="0"/>
              <a:t>Package: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2C11B-D919-41A1-9A10-596BCC001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our full model…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contrast(</a:t>
            </a:r>
            <a:r>
              <a:rPr lang="en-US" sz="1800" dirty="0" err="1"/>
              <a:t>mfull_emm_rd</a:t>
            </a:r>
            <a:r>
              <a:rPr lang="en-US" sz="1800" dirty="0"/>
              <a:t>, </a:t>
            </a:r>
          </a:p>
          <a:p>
            <a:pPr marL="0" indent="0">
              <a:buNone/>
            </a:pPr>
            <a:r>
              <a:rPr lang="en-US" sz="1800" dirty="0"/>
              <a:t>         a=list(pnc5_f = "PNC starts in first 5 </a:t>
            </a:r>
            <a:r>
              <a:rPr lang="en-US" sz="1800" dirty="0" err="1"/>
              <a:t>mo</a:t>
            </a:r>
            <a:r>
              <a:rPr lang="en-US" sz="1800" dirty="0"/>
              <a:t>", </a:t>
            </a:r>
            <a:r>
              <a:rPr lang="en-US" sz="1800" dirty="0" err="1"/>
              <a:t>raceeth_f</a:t>
            </a:r>
            <a:r>
              <a:rPr lang="en-US" sz="1800" dirty="0"/>
              <a:t> = "AA", 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/>
              <a:t>smoker_f</a:t>
            </a:r>
            <a:r>
              <a:rPr lang="en-US" sz="1800" dirty="0"/>
              <a:t> =”Non smoker”, mage=0, </a:t>
            </a:r>
            <a:r>
              <a:rPr lang="en-US" sz="1800" dirty="0" err="1"/>
              <a:t>mage_sq</a:t>
            </a:r>
            <a:r>
              <a:rPr lang="en-US" sz="1800" dirty="0"/>
              <a:t>=0),</a:t>
            </a:r>
          </a:p>
          <a:p>
            <a:pPr marL="0" indent="0">
              <a:buNone/>
            </a:pPr>
            <a:r>
              <a:rPr lang="en-US" sz="1800" dirty="0"/>
              <a:t>         b=list(pnc5_f = "No PNC before 5 </a:t>
            </a:r>
            <a:r>
              <a:rPr lang="en-US" sz="1800" dirty="0" err="1"/>
              <a:t>mo</a:t>
            </a:r>
            <a:r>
              <a:rPr lang="en-US" sz="1800" dirty="0"/>
              <a:t>", </a:t>
            </a:r>
            <a:r>
              <a:rPr lang="en-US" sz="1800" dirty="0" err="1"/>
              <a:t>raceeth_f</a:t>
            </a:r>
            <a:r>
              <a:rPr lang="en-US" sz="1800" dirty="0"/>
              <a:t> = "AA", 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/>
              <a:t>smoker_f</a:t>
            </a:r>
            <a:r>
              <a:rPr lang="en-US" sz="1800" dirty="0"/>
              <a:t>=“Non smoker”, mage=0, </a:t>
            </a:r>
            <a:r>
              <a:rPr lang="en-US" sz="1800" dirty="0" err="1"/>
              <a:t>mage_sq</a:t>
            </a:r>
            <a:r>
              <a:rPr lang="en-US" sz="1800" dirty="0"/>
              <a:t>=0))</a:t>
            </a:r>
          </a:p>
          <a:p>
            <a:pPr marL="0" indent="0">
              <a:buNone/>
            </a:pPr>
            <a:r>
              <a:rPr lang="en-US" sz="1800" dirty="0"/>
              <a:t>Gets us the RD effect estimate and 95% CI for AA moms getting prenatal care vs. those who aren’t.</a:t>
            </a:r>
          </a:p>
          <a:p>
            <a:pPr marL="0" indent="0">
              <a:buNone/>
            </a:pPr>
            <a:r>
              <a:rPr lang="en-US" sz="1800" i="1" dirty="0"/>
              <a:t>Note that unchanging model levels are required to have something, but “drop out” of the estimation. This is similar to how predict() works.</a:t>
            </a:r>
          </a:p>
        </p:txBody>
      </p:sp>
    </p:spTree>
    <p:extLst>
      <p:ext uri="{BB962C8B-B14F-4D97-AF65-F5344CB8AC3E}">
        <p14:creationId xmlns:p14="http://schemas.microsoft.com/office/powerpoint/2010/main" val="3157250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BE271-B734-4644-9B92-8F6D1CA8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Contrast </a:t>
            </a:r>
            <a:r>
              <a:rPr lang="en-US" dirty="0"/>
              <a:t>Package: 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2C11B-D919-41A1-9A10-596BCC001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all levels of EMM:</a:t>
            </a:r>
          </a:p>
          <a:p>
            <a:pPr marL="0" indent="0">
              <a:buNone/>
            </a:pPr>
            <a:r>
              <a:rPr lang="en-US" sz="1700" dirty="0" err="1"/>
              <a:t>raceeth_diff</a:t>
            </a:r>
            <a:r>
              <a:rPr lang="en-US" sz="1700" dirty="0"/>
              <a:t> = contrast(</a:t>
            </a:r>
            <a:r>
              <a:rPr lang="en-US" sz="1700" dirty="0" err="1"/>
              <a:t>mfull_emm_rd</a:t>
            </a:r>
            <a:r>
              <a:rPr lang="en-US" sz="1700" dirty="0"/>
              <a:t>, </a:t>
            </a:r>
          </a:p>
          <a:p>
            <a:pPr marL="0" indent="0">
              <a:buNone/>
            </a:pPr>
            <a:r>
              <a:rPr lang="en-US" sz="1700" dirty="0"/>
              <a:t>         a=list(pnc5_f = "PNC starts in first 5 </a:t>
            </a:r>
            <a:r>
              <a:rPr lang="en-US" sz="1700" dirty="0" err="1"/>
              <a:t>mo</a:t>
            </a:r>
            <a:r>
              <a:rPr lang="en-US" sz="1700" dirty="0"/>
              <a:t>", </a:t>
            </a:r>
            <a:r>
              <a:rPr lang="en-US" sz="1700" dirty="0" err="1"/>
              <a:t>raceeth_f</a:t>
            </a:r>
            <a:r>
              <a:rPr lang="en-US" sz="1700" dirty="0"/>
              <a:t> = </a:t>
            </a:r>
            <a:r>
              <a:rPr lang="en-US" sz="1700" b="1" dirty="0"/>
              <a:t>levels(</a:t>
            </a:r>
            <a:r>
              <a:rPr lang="en-US" sz="1700" b="1" dirty="0" err="1"/>
              <a:t>births$raceeth_f</a:t>
            </a:r>
            <a:r>
              <a:rPr lang="en-US" sz="1700" b="1" dirty="0"/>
              <a:t>)</a:t>
            </a:r>
            <a:r>
              <a:rPr lang="en-US" sz="1700" dirty="0"/>
              <a:t>, </a:t>
            </a:r>
          </a:p>
          <a:p>
            <a:pPr marL="0" indent="0">
              <a:buNone/>
            </a:pPr>
            <a:r>
              <a:rPr lang="en-US" sz="1700" dirty="0"/>
              <a:t>		</a:t>
            </a:r>
            <a:r>
              <a:rPr lang="en-US" sz="1700" dirty="0" err="1"/>
              <a:t>smoker_f</a:t>
            </a:r>
            <a:r>
              <a:rPr lang="en-US" sz="1700" dirty="0"/>
              <a:t> = “non Smoker", mage=0, </a:t>
            </a:r>
            <a:r>
              <a:rPr lang="en-US" sz="1700" dirty="0" err="1"/>
              <a:t>mage_sq</a:t>
            </a:r>
            <a:r>
              <a:rPr lang="en-US" sz="1700" dirty="0"/>
              <a:t>=0),</a:t>
            </a:r>
          </a:p>
          <a:p>
            <a:pPr marL="0" indent="0">
              <a:buNone/>
            </a:pPr>
            <a:r>
              <a:rPr lang="en-US" sz="1700" dirty="0"/>
              <a:t>         b=list(pnc5_f = "No PNC before 5 </a:t>
            </a:r>
            <a:r>
              <a:rPr lang="en-US" sz="1700" dirty="0" err="1"/>
              <a:t>mo</a:t>
            </a:r>
            <a:r>
              <a:rPr lang="en-US" sz="1700" dirty="0"/>
              <a:t>", </a:t>
            </a:r>
            <a:r>
              <a:rPr lang="en-US" sz="1700" dirty="0" err="1"/>
              <a:t>raceeth_f</a:t>
            </a:r>
            <a:r>
              <a:rPr lang="en-US" sz="1700" dirty="0"/>
              <a:t> = </a:t>
            </a:r>
            <a:r>
              <a:rPr lang="en-US" sz="1700" b="1" dirty="0"/>
              <a:t>levels(</a:t>
            </a:r>
            <a:r>
              <a:rPr lang="en-US" sz="1700" b="1" dirty="0" err="1"/>
              <a:t>births$raceeth_f</a:t>
            </a:r>
            <a:r>
              <a:rPr lang="en-US" sz="1700" b="1" dirty="0"/>
              <a:t>)</a:t>
            </a:r>
            <a:r>
              <a:rPr lang="en-US" sz="1700" dirty="0"/>
              <a:t>, </a:t>
            </a:r>
          </a:p>
          <a:p>
            <a:pPr marL="0" indent="0">
              <a:buNone/>
            </a:pPr>
            <a:r>
              <a:rPr lang="en-US" sz="1700" dirty="0"/>
              <a:t>		</a:t>
            </a:r>
            <a:r>
              <a:rPr lang="en-US" sz="1700" dirty="0" err="1"/>
              <a:t>smoker_f</a:t>
            </a:r>
            <a:r>
              <a:rPr lang="en-US" sz="1700" dirty="0"/>
              <a:t>=“non Smoker", mage=0, </a:t>
            </a:r>
            <a:r>
              <a:rPr lang="en-US" sz="1700" dirty="0" err="1"/>
              <a:t>mage_sq</a:t>
            </a:r>
            <a:r>
              <a:rPr lang="en-US" sz="1700"/>
              <a:t>=0</a:t>
            </a:r>
            <a:r>
              <a:rPr lang="en-US" sz="1700" dirty="0"/>
              <a:t>))</a:t>
            </a:r>
          </a:p>
          <a:p>
            <a:pPr marL="0" indent="0">
              <a:buNone/>
            </a:pPr>
            <a:r>
              <a:rPr lang="en-US" sz="1700" dirty="0"/>
              <a:t>print(</a:t>
            </a:r>
            <a:r>
              <a:rPr lang="en-US" sz="1700" dirty="0" err="1"/>
              <a:t>raceeth_diff</a:t>
            </a:r>
            <a:r>
              <a:rPr lang="en-US" sz="1700" dirty="0"/>
              <a:t>, X=T)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Gets us the RD effect estimate and 95% CI for all levels of race-ethnicity including referent. Can use </a:t>
            </a:r>
            <a:r>
              <a:rPr lang="en-US" sz="1800" dirty="0" err="1"/>
              <a:t>data.frame</a:t>
            </a:r>
            <a:r>
              <a:rPr lang="en-US" sz="1800" dirty="0"/>
              <a:t>() to piece together a results table for graphing.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568065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E039-36B4-4312-9593-ACC6D379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222C4-DC4F-433A-9268-44E6F4B55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08C65-855F-46AB-95C9-28C3CF19B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43" y="1027907"/>
            <a:ext cx="8485714" cy="4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6030E-AD73-4193-832F-9A046834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70D97D-804F-41D9-BF8F-685B30BAA7C2}"/>
              </a:ext>
            </a:extLst>
          </p:cNvPr>
          <p:cNvSpPr txBox="1">
            <a:spLocks/>
          </p:cNvSpPr>
          <p:nvPr/>
        </p:nvSpPr>
        <p:spPr>
          <a:xfrm>
            <a:off x="628650" y="1799303"/>
            <a:ext cx="7886700" cy="4761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 continuation of modeling: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4000" b="1" dirty="0"/>
              <a:t>How do we get group-specific effect estimates and confidence intervals from models when we have EMM?</a:t>
            </a:r>
          </a:p>
          <a:p>
            <a:pPr marL="0" indent="0">
              <a:buNone/>
            </a:pPr>
            <a:endParaRPr lang="en-US" sz="4000" b="1" i="1" dirty="0"/>
          </a:p>
          <a:p>
            <a:pPr marL="0" indent="0">
              <a:buNone/>
            </a:pPr>
            <a:r>
              <a:rPr lang="en-US" sz="4000" b="1" i="1" dirty="0"/>
              <a:t>Also: 	a recursion primer</a:t>
            </a:r>
          </a:p>
        </p:txBody>
      </p:sp>
    </p:spTree>
    <p:extLst>
      <p:ext uri="{BB962C8B-B14F-4D97-AF65-F5344CB8AC3E}">
        <p14:creationId xmlns:p14="http://schemas.microsoft.com/office/powerpoint/2010/main" val="3910391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9B50C-4559-4917-9F34-FE5D0B17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Try: Contrasts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BB57B-9884-4E54-956A-ECBDBC29E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9913"/>
            <a:ext cx="7886700" cy="47970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#............................................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# EMM / final model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#............................................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 err="1"/>
              <a:t>glm</a:t>
            </a:r>
            <a:r>
              <a:rPr lang="en-US" sz="600" dirty="0"/>
              <a:t>(data=births, </a:t>
            </a:r>
            <a:r>
              <a:rPr lang="en-US" sz="600" dirty="0" err="1"/>
              <a:t>preterm_f</a:t>
            </a:r>
            <a:r>
              <a:rPr lang="en-US" sz="600" dirty="0"/>
              <a:t> ~ pnc5_f + </a:t>
            </a:r>
            <a:r>
              <a:rPr lang="en-US" sz="600" dirty="0" err="1"/>
              <a:t>smoker_f</a:t>
            </a:r>
            <a:r>
              <a:rPr lang="en-US" sz="600" dirty="0"/>
              <a:t>, family=binomial(link="identity")) #Discussion of model spec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head(births)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table(</a:t>
            </a:r>
            <a:r>
              <a:rPr lang="en-US" sz="600" dirty="0" err="1"/>
              <a:t>births$race_f</a:t>
            </a:r>
            <a:r>
              <a:rPr lang="en-US" sz="600" dirty="0"/>
              <a:t>, </a:t>
            </a:r>
            <a:r>
              <a:rPr lang="en-US" sz="600" dirty="0" err="1"/>
              <a:t>births$methnic</a:t>
            </a:r>
            <a:r>
              <a:rPr lang="en-US" sz="600" dirty="0"/>
              <a:t>) # note my "ethnicity" coding may not be ideal.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 err="1"/>
              <a:t>mfull_emm_rd</a:t>
            </a:r>
            <a:r>
              <a:rPr lang="en-US" sz="600" dirty="0"/>
              <a:t> = </a:t>
            </a:r>
            <a:r>
              <a:rPr lang="en-US" sz="600" dirty="0" err="1"/>
              <a:t>glm</a:t>
            </a:r>
            <a:r>
              <a:rPr lang="en-US" sz="600" dirty="0"/>
              <a:t>(data=births,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                   </a:t>
            </a:r>
            <a:r>
              <a:rPr lang="en-US" sz="600" dirty="0" err="1"/>
              <a:t>preterm_f</a:t>
            </a:r>
            <a:r>
              <a:rPr lang="en-US" sz="600" dirty="0"/>
              <a:t> ~ pnc5_f * </a:t>
            </a:r>
            <a:r>
              <a:rPr lang="en-US" sz="600" dirty="0" err="1"/>
              <a:t>raceeth_f</a:t>
            </a:r>
            <a:r>
              <a:rPr lang="en-US" sz="600" dirty="0"/>
              <a:t> +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                     </a:t>
            </a:r>
            <a:r>
              <a:rPr lang="en-US" sz="600" dirty="0" err="1"/>
              <a:t>smoker_f</a:t>
            </a:r>
            <a:r>
              <a:rPr lang="en-US" sz="600" dirty="0"/>
              <a:t> + mage + </a:t>
            </a:r>
            <a:r>
              <a:rPr lang="en-US" sz="600" dirty="0" err="1"/>
              <a:t>mage_sq</a:t>
            </a:r>
            <a:r>
              <a:rPr lang="en-US" sz="600" dirty="0"/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                   family=binomial(link="identity"))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summary(</a:t>
            </a:r>
            <a:r>
              <a:rPr lang="en-US" sz="600" dirty="0" err="1"/>
              <a:t>mfull_emm_rd</a:t>
            </a:r>
            <a:r>
              <a:rPr lang="en-US" sz="6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broom::tidy(</a:t>
            </a:r>
            <a:r>
              <a:rPr lang="en-US" sz="600" dirty="0" err="1"/>
              <a:t>mfull_emm_rd</a:t>
            </a:r>
            <a:r>
              <a:rPr lang="en-US" sz="6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# Point estimates by hand, a few ways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 err="1"/>
              <a:t>mfull_emm_rd$coefficients</a:t>
            </a:r>
            <a:r>
              <a:rPr lang="en-US" sz="600" dirty="0"/>
              <a:t>[2] #</a:t>
            </a:r>
            <a:r>
              <a:rPr lang="en-US" sz="600" dirty="0" err="1"/>
              <a:t>WnH</a:t>
            </a:r>
            <a:endParaRPr lang="en-US" sz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 err="1"/>
              <a:t>RD_WnH</a:t>
            </a:r>
            <a:r>
              <a:rPr lang="en-US" sz="600" dirty="0"/>
              <a:t> = </a:t>
            </a:r>
            <a:r>
              <a:rPr lang="en-US" sz="600" dirty="0" err="1"/>
              <a:t>mfull_emm_rd$coefficients</a:t>
            </a:r>
            <a:r>
              <a:rPr lang="en-US" sz="600" dirty="0"/>
              <a:t>["pnc5_fPNC starts in first 5 </a:t>
            </a:r>
            <a:r>
              <a:rPr lang="en-US" sz="600" dirty="0" err="1"/>
              <a:t>mo</a:t>
            </a:r>
            <a:r>
              <a:rPr lang="en-US" sz="600" dirty="0"/>
              <a:t>"] #</a:t>
            </a:r>
            <a:r>
              <a:rPr lang="en-US" sz="600" dirty="0" err="1"/>
              <a:t>WnH</a:t>
            </a:r>
            <a:endParaRPr lang="en-US" sz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 err="1"/>
              <a:t>RD_WnH</a:t>
            </a:r>
            <a:r>
              <a:rPr lang="en-US" sz="600" dirty="0"/>
              <a:t> + </a:t>
            </a:r>
            <a:r>
              <a:rPr lang="en-US" sz="600" dirty="0" err="1"/>
              <a:t>mfull_emm_rd$coefficients</a:t>
            </a:r>
            <a:r>
              <a:rPr lang="en-US" sz="600" dirty="0"/>
              <a:t>["pnc5_fPNC starts in first 5 </a:t>
            </a:r>
            <a:r>
              <a:rPr lang="en-US" sz="600" dirty="0" err="1"/>
              <a:t>mo:raceeth_fAA</a:t>
            </a:r>
            <a:r>
              <a:rPr lang="en-US" sz="600" dirty="0"/>
              <a:t>"] #AA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sum(</a:t>
            </a:r>
            <a:r>
              <a:rPr lang="en-US" sz="600" dirty="0" err="1"/>
              <a:t>mfull_emm_rd$coefficients</a:t>
            </a:r>
            <a:r>
              <a:rPr lang="en-US" sz="600" dirty="0"/>
              <a:t>[c(2,10)]) # AA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sum(</a:t>
            </a:r>
            <a:r>
              <a:rPr lang="en-US" sz="600" dirty="0" err="1"/>
              <a:t>mfull_emm_rd$coefficients</a:t>
            </a:r>
            <a:r>
              <a:rPr lang="en-US" sz="600" dirty="0"/>
              <a:t>[c(2,11)]) # WH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sum(</a:t>
            </a:r>
            <a:r>
              <a:rPr lang="en-US" sz="600" dirty="0" err="1"/>
              <a:t>coef</a:t>
            </a:r>
            <a:r>
              <a:rPr lang="en-US" sz="600" dirty="0"/>
              <a:t>(</a:t>
            </a:r>
            <a:r>
              <a:rPr lang="en-US" sz="600" dirty="0" err="1"/>
              <a:t>mfull_emm_rd</a:t>
            </a:r>
            <a:r>
              <a:rPr lang="en-US" sz="600" dirty="0"/>
              <a:t>)[c(2,12)]) # AI/AN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sum(</a:t>
            </a:r>
            <a:r>
              <a:rPr lang="en-US" sz="600" dirty="0" err="1"/>
              <a:t>coef</a:t>
            </a:r>
            <a:r>
              <a:rPr lang="en-US" sz="600" dirty="0"/>
              <a:t>(</a:t>
            </a:r>
            <a:r>
              <a:rPr lang="en-US" sz="600" dirty="0" err="1"/>
              <a:t>mfull_emm_rd</a:t>
            </a:r>
            <a:r>
              <a:rPr lang="en-US" sz="600" dirty="0"/>
              <a:t>)[c(2,13)]) # Other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C(</a:t>
            </a:r>
            <a:r>
              <a:rPr lang="en-US" sz="600" dirty="0" err="1"/>
              <a:t>births$raceeth_f</a:t>
            </a:r>
            <a:r>
              <a:rPr lang="en-US" sz="600" dirty="0"/>
              <a:t>) # get or set contrasts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contrasts(</a:t>
            </a:r>
            <a:r>
              <a:rPr lang="en-US" sz="600" dirty="0" err="1"/>
              <a:t>births$raceeth_f</a:t>
            </a:r>
            <a:r>
              <a:rPr lang="en-US" sz="600" dirty="0"/>
              <a:t>) # Let's look: contrast matrix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# See </a:t>
            </a:r>
            <a:r>
              <a:rPr lang="en-US" sz="600" dirty="0" err="1"/>
              <a:t>contr.treatment</a:t>
            </a:r>
            <a:r>
              <a:rPr lang="en-US" sz="600" dirty="0"/>
              <a:t> or </a:t>
            </a:r>
            <a:r>
              <a:rPr lang="en-US" sz="600" dirty="0" err="1"/>
              <a:t>contr.sum</a:t>
            </a:r>
            <a:endParaRPr lang="en-US" sz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# Contrasts using contrast package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library(contrast)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contrast(</a:t>
            </a:r>
            <a:r>
              <a:rPr lang="en-US" sz="600" dirty="0" err="1"/>
              <a:t>mfull_emm_rd</a:t>
            </a:r>
            <a:r>
              <a:rPr lang="en-US" sz="600" dirty="0"/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         a=list(pnc5_f = "PNC starts in first 5 </a:t>
            </a:r>
            <a:r>
              <a:rPr lang="en-US" sz="600" dirty="0" err="1"/>
              <a:t>mo</a:t>
            </a:r>
            <a:r>
              <a:rPr lang="en-US" sz="600" dirty="0"/>
              <a:t>", </a:t>
            </a:r>
            <a:r>
              <a:rPr lang="en-US" sz="600" dirty="0" err="1"/>
              <a:t>raceeth_f</a:t>
            </a:r>
            <a:r>
              <a:rPr lang="en-US" sz="600" dirty="0"/>
              <a:t> = "AA", </a:t>
            </a:r>
            <a:r>
              <a:rPr lang="en-US" sz="600" dirty="0" err="1"/>
              <a:t>smoker_f</a:t>
            </a:r>
            <a:r>
              <a:rPr lang="en-US" sz="600" dirty="0"/>
              <a:t> = "Smoker", mage=20, </a:t>
            </a:r>
            <a:r>
              <a:rPr lang="en-US" sz="600" dirty="0" err="1"/>
              <a:t>mage_sq</a:t>
            </a:r>
            <a:r>
              <a:rPr lang="en-US" sz="600" dirty="0"/>
              <a:t>=400),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         b=list(pnc5_f = "No PNC before 5 </a:t>
            </a:r>
            <a:r>
              <a:rPr lang="en-US" sz="600" dirty="0" err="1"/>
              <a:t>mo</a:t>
            </a:r>
            <a:r>
              <a:rPr lang="en-US" sz="600" dirty="0"/>
              <a:t>", </a:t>
            </a:r>
            <a:r>
              <a:rPr lang="en-US" sz="600" dirty="0" err="1"/>
              <a:t>raceeth_f</a:t>
            </a:r>
            <a:r>
              <a:rPr lang="en-US" sz="600" dirty="0"/>
              <a:t> = "AA", </a:t>
            </a:r>
            <a:r>
              <a:rPr lang="en-US" sz="600" dirty="0" err="1"/>
              <a:t>smoker_f</a:t>
            </a:r>
            <a:r>
              <a:rPr lang="en-US" sz="600" dirty="0"/>
              <a:t>="Smoker", mage=20, </a:t>
            </a:r>
            <a:r>
              <a:rPr lang="en-US" sz="600" dirty="0" err="1"/>
              <a:t>mage_sq</a:t>
            </a:r>
            <a:r>
              <a:rPr lang="en-US" sz="600" dirty="0"/>
              <a:t>=400))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 err="1"/>
              <a:t>raceeth_diff</a:t>
            </a:r>
            <a:r>
              <a:rPr lang="en-US" sz="600" dirty="0"/>
              <a:t> = contrast(</a:t>
            </a:r>
            <a:r>
              <a:rPr lang="en-US" sz="600" dirty="0" err="1"/>
              <a:t>mfull_emm_rd</a:t>
            </a:r>
            <a:r>
              <a:rPr lang="en-US" sz="600" dirty="0"/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         a=list(pnc5_f = "PNC starts in first 5 </a:t>
            </a:r>
            <a:r>
              <a:rPr lang="en-US" sz="600" dirty="0" err="1"/>
              <a:t>mo</a:t>
            </a:r>
            <a:r>
              <a:rPr lang="en-US" sz="600" dirty="0"/>
              <a:t>", </a:t>
            </a:r>
            <a:r>
              <a:rPr lang="en-US" sz="600" dirty="0" err="1"/>
              <a:t>raceeth_f</a:t>
            </a:r>
            <a:r>
              <a:rPr lang="en-US" sz="600" dirty="0"/>
              <a:t> = levels(</a:t>
            </a:r>
            <a:r>
              <a:rPr lang="en-US" sz="600" dirty="0" err="1"/>
              <a:t>births$raceeth_f</a:t>
            </a:r>
            <a:r>
              <a:rPr lang="en-US" sz="600" dirty="0"/>
              <a:t>), </a:t>
            </a:r>
            <a:r>
              <a:rPr lang="en-US" sz="600" dirty="0" err="1"/>
              <a:t>smoker_f</a:t>
            </a:r>
            <a:r>
              <a:rPr lang="en-US" sz="600" dirty="0"/>
              <a:t> = "Smoker", mage=20, </a:t>
            </a:r>
            <a:r>
              <a:rPr lang="en-US" sz="600" dirty="0" err="1"/>
              <a:t>mage_sq</a:t>
            </a:r>
            <a:r>
              <a:rPr lang="en-US" sz="600" dirty="0"/>
              <a:t>=400),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         b=list(pnc5_f = "No PNC before 5 </a:t>
            </a:r>
            <a:r>
              <a:rPr lang="en-US" sz="600" dirty="0" err="1"/>
              <a:t>mo</a:t>
            </a:r>
            <a:r>
              <a:rPr lang="en-US" sz="600" dirty="0"/>
              <a:t>", </a:t>
            </a:r>
            <a:r>
              <a:rPr lang="en-US" sz="600" dirty="0" err="1"/>
              <a:t>raceeth_f</a:t>
            </a:r>
            <a:r>
              <a:rPr lang="en-US" sz="600" dirty="0"/>
              <a:t> = levels(</a:t>
            </a:r>
            <a:r>
              <a:rPr lang="en-US" sz="600" dirty="0" err="1"/>
              <a:t>births$raceeth_f</a:t>
            </a:r>
            <a:r>
              <a:rPr lang="en-US" sz="600" dirty="0"/>
              <a:t>), </a:t>
            </a:r>
            <a:r>
              <a:rPr lang="en-US" sz="600" dirty="0" err="1"/>
              <a:t>smoker_f</a:t>
            </a:r>
            <a:r>
              <a:rPr lang="en-US" sz="600" dirty="0"/>
              <a:t>="Smoker", mage=20, </a:t>
            </a:r>
            <a:r>
              <a:rPr lang="en-US" sz="600" dirty="0" err="1"/>
              <a:t>mage_sq</a:t>
            </a:r>
            <a:r>
              <a:rPr lang="en-US" sz="600" dirty="0"/>
              <a:t>=400))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print(</a:t>
            </a:r>
            <a:r>
              <a:rPr lang="en-US" sz="600" dirty="0" err="1"/>
              <a:t>raceeth_diff</a:t>
            </a:r>
            <a:r>
              <a:rPr lang="en-US" sz="600" dirty="0"/>
              <a:t>, X=T)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 err="1"/>
              <a:t>EMM_df</a:t>
            </a:r>
            <a:r>
              <a:rPr lang="en-US" sz="600" dirty="0"/>
              <a:t> = </a:t>
            </a:r>
            <a:r>
              <a:rPr lang="en-US" sz="600" dirty="0" err="1"/>
              <a:t>data.frame</a:t>
            </a:r>
            <a:r>
              <a:rPr lang="en-US" sz="600" dirty="0"/>
              <a:t>(model=paste0("M5: ", </a:t>
            </a:r>
            <a:r>
              <a:rPr lang="en-US" sz="600" dirty="0" err="1"/>
              <a:t>raceeth_diff$raceeth_f</a:t>
            </a:r>
            <a:r>
              <a:rPr lang="en-US" sz="600" dirty="0"/>
              <a:t>),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                    estimate=</a:t>
            </a:r>
            <a:r>
              <a:rPr lang="en-US" sz="600" dirty="0" err="1"/>
              <a:t>raceeth_diff$Contrast</a:t>
            </a:r>
            <a:r>
              <a:rPr lang="en-US" sz="600" dirty="0"/>
              <a:t>, </a:t>
            </a:r>
            <a:r>
              <a:rPr lang="en-US" sz="600" dirty="0" err="1"/>
              <a:t>std.error</a:t>
            </a:r>
            <a:r>
              <a:rPr lang="en-US" sz="600" dirty="0"/>
              <a:t> = </a:t>
            </a:r>
            <a:r>
              <a:rPr lang="en-US" sz="600" dirty="0" err="1"/>
              <a:t>raceeth_diff$SE</a:t>
            </a:r>
            <a:r>
              <a:rPr lang="en-US" sz="600" dirty="0"/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                   X2.5..=</a:t>
            </a:r>
            <a:r>
              <a:rPr lang="en-US" sz="600" dirty="0" err="1"/>
              <a:t>raceeth_diff$Lower</a:t>
            </a:r>
            <a:r>
              <a:rPr lang="en-US" sz="600" dirty="0"/>
              <a:t>, X97.5..=</a:t>
            </a:r>
            <a:r>
              <a:rPr lang="en-US" sz="600" dirty="0" err="1"/>
              <a:t>raceeth_diff$Upper</a:t>
            </a:r>
            <a:r>
              <a:rPr lang="en-US" sz="6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 err="1"/>
              <a:t>ggplot</a:t>
            </a:r>
            <a:r>
              <a:rPr lang="en-US" sz="600" dirty="0"/>
              <a:t>(</a:t>
            </a:r>
            <a:r>
              <a:rPr lang="en-US" sz="600" dirty="0" err="1"/>
              <a:t>bind_rows</a:t>
            </a:r>
            <a:r>
              <a:rPr lang="en-US" sz="600" dirty="0"/>
              <a:t>(</a:t>
            </a:r>
            <a:r>
              <a:rPr lang="en-US" sz="600" dirty="0" err="1"/>
              <a:t>model_results,EMM_df</a:t>
            </a:r>
            <a:r>
              <a:rPr lang="en-US" sz="600" dirty="0"/>
              <a:t>), </a:t>
            </a:r>
            <a:r>
              <a:rPr lang="en-US" sz="600" dirty="0" err="1"/>
              <a:t>aes</a:t>
            </a:r>
            <a:r>
              <a:rPr lang="en-US" sz="600" dirty="0"/>
              <a:t>(model, </a:t>
            </a:r>
            <a:r>
              <a:rPr lang="en-US" sz="600" dirty="0" err="1"/>
              <a:t>estimate,color</a:t>
            </a:r>
            <a:r>
              <a:rPr lang="en-US" sz="600" dirty="0"/>
              <a:t>=</a:t>
            </a:r>
            <a:r>
              <a:rPr lang="en-US" sz="600" dirty="0" err="1"/>
              <a:t>std.error</a:t>
            </a:r>
            <a:r>
              <a:rPr lang="en-US" sz="600" dirty="0"/>
              <a:t>, fill=</a:t>
            </a:r>
            <a:r>
              <a:rPr lang="en-US" sz="600" dirty="0" err="1"/>
              <a:t>std.error</a:t>
            </a:r>
            <a:r>
              <a:rPr lang="en-US" sz="600" dirty="0"/>
              <a:t>))+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  </a:t>
            </a:r>
            <a:r>
              <a:rPr lang="en-US" sz="600" dirty="0" err="1"/>
              <a:t>geom_linerange</a:t>
            </a:r>
            <a:r>
              <a:rPr lang="en-US" sz="600" dirty="0"/>
              <a:t>(</a:t>
            </a:r>
            <a:r>
              <a:rPr lang="en-US" sz="600" dirty="0" err="1"/>
              <a:t>aes</a:t>
            </a:r>
            <a:r>
              <a:rPr lang="en-US" sz="600" dirty="0"/>
              <a:t>(</a:t>
            </a:r>
            <a:r>
              <a:rPr lang="en-US" sz="600" dirty="0" err="1"/>
              <a:t>ymin</a:t>
            </a:r>
            <a:r>
              <a:rPr lang="en-US" sz="600" dirty="0"/>
              <a:t>=X2.5.., </a:t>
            </a:r>
            <a:r>
              <a:rPr lang="en-US" sz="600" dirty="0" err="1"/>
              <a:t>ymax</a:t>
            </a:r>
            <a:r>
              <a:rPr lang="en-US" sz="600" dirty="0"/>
              <a:t>=X97.5..), size=1)+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  </a:t>
            </a:r>
            <a:r>
              <a:rPr lang="en-US" sz="600" dirty="0" err="1"/>
              <a:t>geom_point</a:t>
            </a:r>
            <a:r>
              <a:rPr lang="en-US" sz="600" dirty="0"/>
              <a:t>(shape=15, size=4, color="white")+ </a:t>
            </a:r>
            <a:r>
              <a:rPr lang="en-US" sz="600" dirty="0" err="1"/>
              <a:t>geom_point</a:t>
            </a:r>
            <a:r>
              <a:rPr lang="en-US" sz="600" dirty="0"/>
              <a:t>(shape=15)+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  </a:t>
            </a:r>
            <a:r>
              <a:rPr lang="en-US" sz="600" dirty="0" err="1"/>
              <a:t>scale_y_continuous</a:t>
            </a:r>
            <a:r>
              <a:rPr lang="en-US" sz="600" dirty="0"/>
              <a:t>(limits=c(NA,NA), breaks=</a:t>
            </a:r>
            <a:r>
              <a:rPr lang="en-US" sz="600" dirty="0" err="1"/>
              <a:t>seq</a:t>
            </a:r>
            <a:r>
              <a:rPr lang="en-US" sz="600" dirty="0"/>
              <a:t>(-0.15, 0.05, 0.01))+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  </a:t>
            </a:r>
            <a:r>
              <a:rPr lang="en-US" sz="600" dirty="0" err="1"/>
              <a:t>geom_hline</a:t>
            </a:r>
            <a:r>
              <a:rPr lang="en-US" sz="600" dirty="0"/>
              <a:t>(</a:t>
            </a:r>
            <a:r>
              <a:rPr lang="en-US" sz="600" dirty="0" err="1"/>
              <a:t>yintercept</a:t>
            </a:r>
            <a:r>
              <a:rPr lang="en-US" sz="600" dirty="0"/>
              <a:t> = 0, </a:t>
            </a:r>
            <a:r>
              <a:rPr lang="en-US" sz="600" dirty="0" err="1"/>
              <a:t>lty</a:t>
            </a:r>
            <a:r>
              <a:rPr lang="en-US" sz="600" dirty="0"/>
              <a:t>=2, color="grey")+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  </a:t>
            </a:r>
            <a:r>
              <a:rPr lang="en-US" sz="600" dirty="0" err="1"/>
              <a:t>geom_vline</a:t>
            </a:r>
            <a:r>
              <a:rPr lang="en-US" sz="600" dirty="0"/>
              <a:t>(</a:t>
            </a:r>
            <a:r>
              <a:rPr lang="en-US" sz="600" dirty="0" err="1"/>
              <a:t>xintercept</a:t>
            </a:r>
            <a:r>
              <a:rPr lang="en-US" sz="600" dirty="0"/>
              <a:t> = 4.5, </a:t>
            </a:r>
            <a:r>
              <a:rPr lang="en-US" sz="600" dirty="0" err="1"/>
              <a:t>lty</a:t>
            </a:r>
            <a:r>
              <a:rPr lang="en-US" sz="600" dirty="0"/>
              <a:t>=2, color="blue")+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  annotate(</a:t>
            </a:r>
            <a:r>
              <a:rPr lang="en-US" sz="600" dirty="0" err="1"/>
              <a:t>geom</a:t>
            </a:r>
            <a:r>
              <a:rPr lang="en-US" sz="600" dirty="0"/>
              <a:t> = "text", x = 4.6, y=-0.05, angle=90, label="M5: Race-Ethnicity EMM: Stratum-Specific RDs")+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  labs(title="Model results", subtitle="Mirroring </a:t>
            </a:r>
            <a:r>
              <a:rPr lang="en-US" sz="600" dirty="0" err="1"/>
              <a:t>tufte</a:t>
            </a:r>
            <a:r>
              <a:rPr lang="en-US" sz="600" dirty="0"/>
              <a:t> boxplot aesthetics, see </a:t>
            </a:r>
            <a:r>
              <a:rPr lang="en-US" sz="600" dirty="0" err="1"/>
              <a:t>ggthemes</a:t>
            </a:r>
            <a:r>
              <a:rPr lang="en-US" sz="600" dirty="0"/>
              <a:t>::</a:t>
            </a:r>
            <a:r>
              <a:rPr lang="en-US" sz="600" dirty="0" err="1"/>
              <a:t>geom_tufteboxplot</a:t>
            </a:r>
            <a:r>
              <a:rPr lang="en-US" sz="600" dirty="0"/>
              <a:t>()")+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" dirty="0"/>
              <a:t>  </a:t>
            </a:r>
            <a:r>
              <a:rPr lang="en-US" sz="600" dirty="0" err="1"/>
              <a:t>ggthemes</a:t>
            </a:r>
            <a:r>
              <a:rPr lang="en-US" sz="600" dirty="0"/>
              <a:t>::</a:t>
            </a:r>
            <a:r>
              <a:rPr lang="en-US" sz="600" dirty="0" err="1"/>
              <a:t>theme_tufte</a:t>
            </a:r>
            <a:r>
              <a:rPr lang="en-US" sz="6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70321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3141-90CF-47BF-AD2D-C931B042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1EBDB-37D7-4CFA-9F86-1258317D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5155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Specifying the contrast type using functions like: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sz="2200" b="1" dirty="0"/>
              <a:t>C() </a:t>
            </a:r>
            <a:r>
              <a:rPr lang="en-US" sz="2200" dirty="0"/>
              <a:t>: Sets the "contrasts" attribute for the factor.</a:t>
            </a:r>
          </a:p>
          <a:p>
            <a:pPr marL="0" indent="0">
              <a:buNone/>
            </a:pPr>
            <a:r>
              <a:rPr lang="en-US" sz="2200" b="1" dirty="0"/>
              <a:t> contrasts(): </a:t>
            </a:r>
            <a:r>
              <a:rPr lang="en-US" sz="2200" dirty="0"/>
              <a:t>Set and view the contrasts associated with a factor.</a:t>
            </a:r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err="1"/>
              <a:t>model.matrix</a:t>
            </a:r>
            <a:r>
              <a:rPr lang="en-US" sz="2200" b="1" dirty="0"/>
              <a:t>() </a:t>
            </a:r>
            <a:r>
              <a:rPr lang="en-US" sz="2200" dirty="0"/>
              <a:t>: creates a design (or model) matrix, e.g., by expanding factors to a set of dummy variables (depending on the contrasts) and expanding interactions similarly.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Create a custom contrast matrix so that individual coefficients are more meaningful under EMM. Possible but beyond scope of this class. Good luck.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04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3141-90CF-47BF-AD2D-C931B042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1EBDB-37D7-4CFA-9F86-1258317D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515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 (sort of) complete guide to contrasts in R</a:t>
            </a:r>
            <a:br>
              <a:rPr lang="en-US" sz="2400" b="1" dirty="0"/>
            </a:br>
            <a:r>
              <a:rPr lang="en-US" sz="1600" dirty="0">
                <a:hlinkClick r:id="rId2"/>
              </a:rPr>
              <a:t>http://rstudio-pubs-static.s3.amazonaws.com/65059_586f394d8eb84f84b1baaf56ffb6b47f.html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contrast </a:t>
            </a:r>
            <a:r>
              <a:rPr lang="en-US" dirty="0"/>
              <a:t>package</a:t>
            </a:r>
            <a:br>
              <a:rPr lang="en-US" dirty="0"/>
            </a:br>
            <a:r>
              <a:rPr lang="en-US" sz="1800" dirty="0">
                <a:hlinkClick r:id="rId3"/>
              </a:rPr>
              <a:t>https://cran.r-project.org/web/packages/contrast/vignettes/contrast.pdf</a:t>
            </a:r>
            <a:r>
              <a:rPr lang="en-US" sz="1800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01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ndelbrot">
            <a:extLst>
              <a:ext uri="{FF2B5EF4-FFF2-40B4-BE49-F238E27FC236}">
                <a16:creationId xmlns:a16="http://schemas.microsoft.com/office/drawing/2014/main" id="{B4261BA2-BDB1-4964-AE8D-8FE505326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6451FE-9C1E-42B5-B953-DE2487902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4364" y="1122363"/>
            <a:ext cx="3793835" cy="2133599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Recursion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91302D8-14B2-4819-8B77-0D54B4F7D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2274" y="3246582"/>
            <a:ext cx="2828635" cy="127923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B in Benoit B Mandelbrot stands for Benoit B Mandelbrot.</a:t>
            </a:r>
          </a:p>
        </p:txBody>
      </p:sp>
    </p:spTree>
    <p:extLst>
      <p:ext uri="{BB962C8B-B14F-4D97-AF65-F5344CB8AC3E}">
        <p14:creationId xmlns:p14="http://schemas.microsoft.com/office/powerpoint/2010/main" val="2201369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982F9-4436-4792-B145-FD0FFA7A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64540-8D4A-4E9B-A5E5-DE3718064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order to understand recursion you must first understand recursion.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why are these </a:t>
            </a:r>
          </a:p>
          <a:p>
            <a:pPr marL="457200" lvl="1" indent="0">
              <a:buNone/>
            </a:pPr>
            <a:r>
              <a:rPr lang="en-US" dirty="0"/>
              <a:t>bad examples of </a:t>
            </a:r>
            <a:br>
              <a:rPr lang="en-US" dirty="0"/>
            </a:br>
            <a:r>
              <a:rPr lang="en-US" dirty="0"/>
              <a:t>useful recursion?</a:t>
            </a:r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Picture 2" descr="https://i.imgur.com/HYD2M.jpg">
            <a:extLst>
              <a:ext uri="{FF2B5EF4-FFF2-40B4-BE49-F238E27FC236}">
                <a16:creationId xmlns:a16="http://schemas.microsoft.com/office/drawing/2014/main" id="{48E91168-0B57-491C-9234-A4AF2518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219450"/>
            <a:ext cx="47625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46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F5E64-3DDF-4344-8D3C-A3737D8D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1F015-7A4C-443F-AF63-0A52C60B8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recursion if on each iteration your task splits into two or more similar tasks</a:t>
            </a:r>
            <a:br>
              <a:rPr lang="en-US" dirty="0"/>
            </a:br>
            <a:r>
              <a:rPr lang="en-US" sz="1900" dirty="0"/>
              <a:t>https://stackoverflow.com/questions/126756/examples-of-recursive-functions</a:t>
            </a:r>
          </a:p>
          <a:p>
            <a:pPr lvl="1"/>
            <a:r>
              <a:rPr lang="en-US" dirty="0"/>
              <a:t>…SMALLER tasks</a:t>
            </a:r>
          </a:p>
          <a:p>
            <a:pPr lvl="1"/>
            <a:r>
              <a:rPr lang="en-US" dirty="0"/>
              <a:t>…has reasonable base cases / terminating conditions</a:t>
            </a:r>
          </a:p>
          <a:p>
            <a:pPr lvl="1"/>
            <a:r>
              <a:rPr lang="en-US" dirty="0"/>
              <a:t>…is typically of unknown length / complexity</a:t>
            </a:r>
          </a:p>
        </p:txBody>
      </p:sp>
    </p:spTree>
    <p:extLst>
      <p:ext uri="{BB962C8B-B14F-4D97-AF65-F5344CB8AC3E}">
        <p14:creationId xmlns:p14="http://schemas.microsoft.com/office/powerpoint/2010/main" val="4289836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CD68F-4120-453B-939C-F7C28258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teaching examples from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AAA1D-694D-45AD-9AA2-236E3EA5B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Sorts galore</a:t>
            </a:r>
          </a:p>
          <a:p>
            <a:r>
              <a:rPr lang="en-US" dirty="0"/>
              <a:t>Tree traversal</a:t>
            </a:r>
          </a:p>
          <a:p>
            <a:r>
              <a:rPr lang="en-US" dirty="0"/>
              <a:t>Scheme / lists</a:t>
            </a:r>
          </a:p>
          <a:p>
            <a:endParaRPr lang="en-US" dirty="0"/>
          </a:p>
          <a:p>
            <a:r>
              <a:rPr lang="en-US" dirty="0"/>
              <a:t>…but what about public health?</a:t>
            </a:r>
          </a:p>
        </p:txBody>
      </p:sp>
    </p:spTree>
    <p:extLst>
      <p:ext uri="{BB962C8B-B14F-4D97-AF65-F5344CB8AC3E}">
        <p14:creationId xmlns:p14="http://schemas.microsoft.com/office/powerpoint/2010/main" val="4104362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CD68F-4120-453B-939C-F7C28258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question on time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AAA1D-694D-45AD-9AA2-236E3EA5B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Hospital arrivals within 15 minutes apart become part of a cluster… including anyone time-adjacent to their own “time neighbors.” </a:t>
            </a:r>
          </a:p>
          <a:p>
            <a:pPr marL="0" indent="0">
              <a:buNone/>
            </a:pPr>
            <a:r>
              <a:rPr lang="en-US" dirty="0"/>
              <a:t>(May not actually be Nidia’s question, but caught my attention as a good example…)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Toy example</a:t>
            </a:r>
            <a:r>
              <a:rPr lang="en-US" dirty="0"/>
              <a:t>: How many time clusters in </a:t>
            </a:r>
            <a:br>
              <a:rPr lang="en-US" dirty="0"/>
            </a:br>
            <a:r>
              <a:rPr lang="en-US" sz="2400" dirty="0">
                <a:latin typeface="Lucida Console" panose="020B0609040504020204" pitchFamily="49" charset="0"/>
              </a:rPr>
              <a:t>h = c(1, 2, 4, 5, 6, 7, 10, 11, 13, 27)</a:t>
            </a:r>
          </a:p>
          <a:p>
            <a:pPr marL="0" indent="0">
              <a:buNone/>
            </a:pPr>
            <a:endParaRPr lang="en-US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21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C122-6A09-43F5-B50F-F9D72A99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Factorial, a classic!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62796-6F89-4DC3-9A32-5BD0CDE85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my_factorial</a:t>
            </a:r>
            <a:r>
              <a:rPr lang="en-US" dirty="0">
                <a:latin typeface="Lucida Console" panose="020B0609040504020204" pitchFamily="49" charset="0"/>
              </a:rPr>
              <a:t> = function(n, verbose=F){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if(n == 0) {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  if(verbose){print(" = ")}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  return(1)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} else{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  if(verbose){print(paste0(n, " x"))}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  return(n * </a:t>
            </a:r>
            <a:r>
              <a:rPr lang="en-US" dirty="0" err="1">
                <a:latin typeface="Lucida Console" panose="020B0609040504020204" pitchFamily="49" charset="0"/>
              </a:rPr>
              <a:t>my_factorial</a:t>
            </a:r>
            <a:r>
              <a:rPr lang="en-US" dirty="0">
                <a:latin typeface="Lucida Console" panose="020B0609040504020204" pitchFamily="49" charset="0"/>
              </a:rPr>
              <a:t>(n-1, verbose))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my_factorial</a:t>
            </a:r>
            <a:r>
              <a:rPr lang="en-US" dirty="0">
                <a:latin typeface="Lucida Console" panose="020B0609040504020204" pitchFamily="49" charset="0"/>
              </a:rPr>
              <a:t>(5)</a:t>
            </a:r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my_factorial</a:t>
            </a:r>
            <a:r>
              <a:rPr lang="en-US" dirty="0">
                <a:latin typeface="Lucida Console" panose="020B0609040504020204" pitchFamily="49" charset="0"/>
              </a:rPr>
              <a:t>(5, verbose = 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8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D750-DCF6-45CB-9ACA-B910DB62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some cluster finding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C8FA-7BDD-4707-9DB0-4AB719462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library(</a:t>
            </a:r>
            <a:r>
              <a:rPr lang="en-US" sz="1050" dirty="0" err="1">
                <a:latin typeface="Lucida Console" panose="020B0609040504020204" pitchFamily="49" charset="0"/>
              </a:rPr>
              <a:t>tidyverse</a:t>
            </a:r>
            <a:r>
              <a:rPr lang="en-US" sz="1050" dirty="0">
                <a:latin typeface="Lucida Console" panose="020B060904050402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h = c(1, 2, 4, 5, 6, 7, 10, 11, 13, 27)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err="1">
                <a:latin typeface="Lucida Console" panose="020B0609040504020204" pitchFamily="49" charset="0"/>
              </a:rPr>
              <a:t>cluster_maker</a:t>
            </a:r>
            <a:r>
              <a:rPr lang="en-US" sz="1050" dirty="0">
                <a:latin typeface="Lucida Console" panose="020B0609040504020204" pitchFamily="49" charset="0"/>
              </a:rPr>
              <a:t> = function(a, b, d = 1 , </a:t>
            </a:r>
            <a:r>
              <a:rPr lang="en-US" sz="1050" dirty="0" err="1">
                <a:latin typeface="Lucida Console" panose="020B0609040504020204" pitchFamily="49" charset="0"/>
              </a:rPr>
              <a:t>found_list</a:t>
            </a:r>
            <a:r>
              <a:rPr lang="en-US" sz="1050" dirty="0">
                <a:latin typeface="Lucida Console" panose="020B0609040504020204" pitchFamily="49" charset="0"/>
              </a:rPr>
              <a:t> = NULL, verbose = F){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# a = 4; b=h; d=1; </a:t>
            </a:r>
            <a:r>
              <a:rPr lang="en-US" sz="1050" dirty="0" err="1">
                <a:latin typeface="Lucida Console" panose="020B0609040504020204" pitchFamily="49" charset="0"/>
              </a:rPr>
              <a:t>found_list</a:t>
            </a:r>
            <a:r>
              <a:rPr lang="en-US" sz="1050" dirty="0">
                <a:latin typeface="Lucida Console" panose="020B0609040504020204" pitchFamily="49" charset="0"/>
              </a:rPr>
              <a:t>=NULL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if (verbose) {print(cat("Called with a=", a, "b=", b, "d=", d, "found= ", </a:t>
            </a:r>
            <a:r>
              <a:rPr lang="en-US" sz="1050" dirty="0" err="1">
                <a:latin typeface="Lucida Console" panose="020B0609040504020204" pitchFamily="49" charset="0"/>
              </a:rPr>
              <a:t>found_list</a:t>
            </a:r>
            <a:r>
              <a:rPr lang="en-US" sz="1050" dirty="0">
                <a:latin typeface="Lucida Console" panose="020B0609040504020204" pitchFamily="49" charset="0"/>
              </a:rPr>
              <a:t>))}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# if starting, find myself! Then remove myself from rest of list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if(</a:t>
            </a:r>
            <a:r>
              <a:rPr lang="en-US" sz="1050" dirty="0" err="1">
                <a:latin typeface="Lucida Console" panose="020B0609040504020204" pitchFamily="49" charset="0"/>
              </a:rPr>
              <a:t>is.null</a:t>
            </a:r>
            <a:r>
              <a:rPr lang="en-US" sz="1050" dirty="0">
                <a:latin typeface="Lucida Console" panose="020B0609040504020204" pitchFamily="49" charset="0"/>
              </a:rPr>
              <a:t>(</a:t>
            </a:r>
            <a:r>
              <a:rPr lang="en-US" sz="1050" dirty="0" err="1">
                <a:latin typeface="Lucida Console" panose="020B0609040504020204" pitchFamily="49" charset="0"/>
              </a:rPr>
              <a:t>found_list</a:t>
            </a:r>
            <a:r>
              <a:rPr lang="en-US" sz="1050" dirty="0">
                <a:latin typeface="Lucida Console" panose="020B0609040504020204" pitchFamily="49" charset="0"/>
              </a:rPr>
              <a:t>)){ </a:t>
            </a:r>
            <a:r>
              <a:rPr lang="en-US" sz="1050" dirty="0" err="1">
                <a:latin typeface="Lucida Console" panose="020B0609040504020204" pitchFamily="49" charset="0"/>
              </a:rPr>
              <a:t>found_list</a:t>
            </a:r>
            <a:r>
              <a:rPr lang="en-US" sz="1050" dirty="0">
                <a:latin typeface="Lucida Console" panose="020B0609040504020204" pitchFamily="49" charset="0"/>
              </a:rPr>
              <a:t> = a  }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</a:t>
            </a:r>
            <a:r>
              <a:rPr lang="en-US" sz="1050" dirty="0" err="1">
                <a:latin typeface="Lucida Console" panose="020B0609040504020204" pitchFamily="49" charset="0"/>
              </a:rPr>
              <a:t>rest_of_list</a:t>
            </a:r>
            <a:r>
              <a:rPr lang="en-US" sz="1050" dirty="0">
                <a:latin typeface="Lucida Console" panose="020B0609040504020204" pitchFamily="49" charset="0"/>
              </a:rPr>
              <a:t> = b[!(b %in% </a:t>
            </a:r>
            <a:r>
              <a:rPr lang="en-US" sz="1050" dirty="0" err="1">
                <a:latin typeface="Lucida Console" panose="020B0609040504020204" pitchFamily="49" charset="0"/>
              </a:rPr>
              <a:t>found_list</a:t>
            </a:r>
            <a:r>
              <a:rPr lang="en-US" sz="1050" dirty="0">
                <a:latin typeface="Lucida Console" panose="020B0609040504020204" pitchFamily="49" charset="0"/>
              </a:rPr>
              <a:t>)] # Reduce!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# Find new matches, if I haven't seen them before, and add to found list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</a:t>
            </a:r>
            <a:r>
              <a:rPr lang="en-US" sz="1050" dirty="0" err="1">
                <a:latin typeface="Lucida Console" panose="020B0609040504020204" pitchFamily="49" charset="0"/>
              </a:rPr>
              <a:t>new_matches</a:t>
            </a:r>
            <a:r>
              <a:rPr lang="en-US" sz="1050" dirty="0">
                <a:latin typeface="Lucida Console" panose="020B0609040504020204" pitchFamily="49" charset="0"/>
              </a:rPr>
              <a:t> = b[abs(a-b)&lt;=d]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</a:t>
            </a:r>
            <a:r>
              <a:rPr lang="en-US" sz="1050" dirty="0" err="1">
                <a:latin typeface="Lucida Console" panose="020B0609040504020204" pitchFamily="49" charset="0"/>
              </a:rPr>
              <a:t>new_matches</a:t>
            </a:r>
            <a:r>
              <a:rPr lang="en-US" sz="1050" dirty="0">
                <a:latin typeface="Lucida Console" panose="020B0609040504020204" pitchFamily="49" charset="0"/>
              </a:rPr>
              <a:t> = </a:t>
            </a:r>
            <a:r>
              <a:rPr lang="en-US" sz="1050" dirty="0" err="1">
                <a:latin typeface="Lucida Console" panose="020B0609040504020204" pitchFamily="49" charset="0"/>
              </a:rPr>
              <a:t>new_matches</a:t>
            </a:r>
            <a:r>
              <a:rPr lang="en-US" sz="1050" dirty="0">
                <a:latin typeface="Lucida Console" panose="020B0609040504020204" pitchFamily="49" charset="0"/>
              </a:rPr>
              <a:t>[!(</a:t>
            </a:r>
            <a:r>
              <a:rPr lang="en-US" sz="1050" dirty="0" err="1">
                <a:latin typeface="Lucida Console" panose="020B0609040504020204" pitchFamily="49" charset="0"/>
              </a:rPr>
              <a:t>new_matches</a:t>
            </a:r>
            <a:r>
              <a:rPr lang="en-US" sz="1050" dirty="0">
                <a:latin typeface="Lucida Console" panose="020B0609040504020204" pitchFamily="49" charset="0"/>
              </a:rPr>
              <a:t> %in% </a:t>
            </a:r>
            <a:r>
              <a:rPr lang="en-US" sz="1050" dirty="0" err="1">
                <a:latin typeface="Lucida Console" panose="020B0609040504020204" pitchFamily="49" charset="0"/>
              </a:rPr>
              <a:t>found_list</a:t>
            </a:r>
            <a:r>
              <a:rPr lang="en-US" sz="1050" dirty="0">
                <a:latin typeface="Lucida Console" panose="020B0609040504020204" pitchFamily="49" charset="0"/>
              </a:rPr>
              <a:t>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</a:t>
            </a:r>
            <a:r>
              <a:rPr lang="en-US" sz="1050" dirty="0" err="1">
                <a:latin typeface="Lucida Console" panose="020B0609040504020204" pitchFamily="49" charset="0"/>
              </a:rPr>
              <a:t>found_list</a:t>
            </a:r>
            <a:r>
              <a:rPr lang="en-US" sz="1050" dirty="0">
                <a:latin typeface="Lucida Console" panose="020B0609040504020204" pitchFamily="49" charset="0"/>
              </a:rPr>
              <a:t> = c(</a:t>
            </a:r>
            <a:r>
              <a:rPr lang="en-US" sz="1050" dirty="0" err="1">
                <a:latin typeface="Lucida Console" panose="020B0609040504020204" pitchFamily="49" charset="0"/>
              </a:rPr>
              <a:t>new_matches</a:t>
            </a:r>
            <a:r>
              <a:rPr lang="en-US" sz="1050" dirty="0">
                <a:latin typeface="Lucida Console" panose="020B0609040504020204" pitchFamily="49" charset="0"/>
              </a:rPr>
              <a:t>, </a:t>
            </a:r>
            <a:r>
              <a:rPr lang="en-US" sz="1050" dirty="0" err="1">
                <a:latin typeface="Lucida Console" panose="020B0609040504020204" pitchFamily="49" charset="0"/>
              </a:rPr>
              <a:t>found_list</a:t>
            </a:r>
            <a:r>
              <a:rPr lang="en-US" sz="1050" dirty="0">
                <a:latin typeface="Lucida Console" panose="020B060904050402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# for loop version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</a:t>
            </a:r>
            <a:r>
              <a:rPr lang="en-US" sz="1050" dirty="0" err="1">
                <a:latin typeface="Lucida Console" panose="020B0609040504020204" pitchFamily="49" charset="0"/>
              </a:rPr>
              <a:t>child_answers</a:t>
            </a:r>
            <a:r>
              <a:rPr lang="en-US" sz="1050" dirty="0">
                <a:latin typeface="Lucida Console" panose="020B0609040504020204" pitchFamily="49" charset="0"/>
              </a:rPr>
              <a:t> = NULL # collect my children results 1 by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for(</a:t>
            </a:r>
            <a:r>
              <a:rPr lang="en-US" sz="1050" dirty="0" err="1">
                <a:latin typeface="Lucida Console" panose="020B0609040504020204" pitchFamily="49" charset="0"/>
              </a:rPr>
              <a:t>new_find</a:t>
            </a:r>
            <a:r>
              <a:rPr lang="en-US" sz="1050" dirty="0">
                <a:latin typeface="Lucida Console" panose="020B0609040504020204" pitchFamily="49" charset="0"/>
              </a:rPr>
              <a:t> in </a:t>
            </a:r>
            <a:r>
              <a:rPr lang="en-US" sz="1050" dirty="0" err="1">
                <a:latin typeface="Lucida Console" panose="020B0609040504020204" pitchFamily="49" charset="0"/>
              </a:rPr>
              <a:t>new_matches</a:t>
            </a:r>
            <a:r>
              <a:rPr lang="en-US" sz="1050" dirty="0">
                <a:latin typeface="Lucida Console" panose="020B0609040504020204" pitchFamily="49" charset="0"/>
              </a:rPr>
              <a:t>){ # more traditional would be first of list, rest of list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 </a:t>
            </a:r>
            <a:r>
              <a:rPr lang="en-US" sz="1050" dirty="0" err="1">
                <a:latin typeface="Lucida Console" panose="020B0609040504020204" pitchFamily="49" charset="0"/>
              </a:rPr>
              <a:t>child_answers</a:t>
            </a:r>
            <a:r>
              <a:rPr lang="en-US" sz="1050" dirty="0">
                <a:latin typeface="Lucida Console" panose="020B0609040504020204" pitchFamily="49" charset="0"/>
              </a:rPr>
              <a:t> = c(</a:t>
            </a:r>
            <a:r>
              <a:rPr lang="en-US" sz="1050" dirty="0" err="1">
                <a:latin typeface="Lucida Console" panose="020B0609040504020204" pitchFamily="49" charset="0"/>
              </a:rPr>
              <a:t>child_answers</a:t>
            </a:r>
            <a:r>
              <a:rPr lang="en-US" sz="1050" dirty="0">
                <a:latin typeface="Lucida Console" panose="020B0609040504020204" pitchFamily="49" charset="0"/>
              </a:rPr>
              <a:t>, </a:t>
            </a:r>
            <a:r>
              <a:rPr lang="en-US" sz="1050" dirty="0" err="1">
                <a:latin typeface="Lucida Console" panose="020B0609040504020204" pitchFamily="49" charset="0"/>
              </a:rPr>
              <a:t>cluster_maker</a:t>
            </a:r>
            <a:r>
              <a:rPr lang="en-US" sz="1050" dirty="0">
                <a:latin typeface="Lucida Console" panose="020B0609040504020204" pitchFamily="49" charset="0"/>
              </a:rPr>
              <a:t>(</a:t>
            </a:r>
            <a:r>
              <a:rPr lang="en-US" sz="1050" dirty="0" err="1">
                <a:latin typeface="Lucida Console" panose="020B0609040504020204" pitchFamily="49" charset="0"/>
              </a:rPr>
              <a:t>new_find</a:t>
            </a:r>
            <a:r>
              <a:rPr lang="en-US" sz="1050" dirty="0">
                <a:latin typeface="Lucida Console" panose="020B0609040504020204" pitchFamily="49" charset="0"/>
              </a:rPr>
              <a:t>, </a:t>
            </a:r>
            <a:r>
              <a:rPr lang="en-US" sz="1050" dirty="0" err="1">
                <a:latin typeface="Lucida Console" panose="020B0609040504020204" pitchFamily="49" charset="0"/>
              </a:rPr>
              <a:t>rest_of_list</a:t>
            </a:r>
            <a:r>
              <a:rPr lang="en-US" sz="1050" dirty="0">
                <a:latin typeface="Lucida Console" panose="020B0609040504020204" pitchFamily="49" charset="0"/>
              </a:rPr>
              <a:t>, d, </a:t>
            </a:r>
            <a:r>
              <a:rPr lang="en-US" sz="1050" dirty="0" err="1">
                <a:latin typeface="Lucida Console" panose="020B0609040504020204" pitchFamily="49" charset="0"/>
              </a:rPr>
              <a:t>found_list</a:t>
            </a:r>
            <a:r>
              <a:rPr lang="en-US" sz="1050" dirty="0">
                <a:latin typeface="Lucida Console" panose="020B0609040504020204" pitchFamily="49" charset="0"/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} # Could also </a:t>
            </a:r>
            <a:r>
              <a:rPr lang="en-US" sz="1050" dirty="0" err="1">
                <a:latin typeface="Lucida Console" panose="020B0609040504020204" pitchFamily="49" charset="0"/>
              </a:rPr>
              <a:t>unlist</a:t>
            </a:r>
            <a:r>
              <a:rPr lang="en-US" sz="1050" dirty="0">
                <a:latin typeface="Lucida Console" panose="020B0609040504020204" pitchFamily="49" charset="0"/>
              </a:rPr>
              <a:t>(map...) instead of a loop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</a:t>
            </a:r>
            <a:r>
              <a:rPr lang="en-US" sz="1050" dirty="0" err="1">
                <a:latin typeface="Lucida Console" panose="020B0609040504020204" pitchFamily="49" charset="0"/>
              </a:rPr>
              <a:t>found_list</a:t>
            </a:r>
            <a:r>
              <a:rPr lang="en-US" sz="1050" dirty="0">
                <a:latin typeface="Lucida Console" panose="020B0609040504020204" pitchFamily="49" charset="0"/>
              </a:rPr>
              <a:t> = </a:t>
            </a:r>
            <a:r>
              <a:rPr lang="en-US" sz="1050" dirty="0" err="1">
                <a:latin typeface="Lucida Console" panose="020B0609040504020204" pitchFamily="49" charset="0"/>
              </a:rPr>
              <a:t>found_list</a:t>
            </a:r>
            <a:r>
              <a:rPr lang="en-US" sz="1050" dirty="0">
                <a:latin typeface="Lucida Console" panose="020B0609040504020204" pitchFamily="49" charset="0"/>
              </a:rPr>
              <a:t> %&gt;% union(</a:t>
            </a:r>
            <a:r>
              <a:rPr lang="en-US" sz="1050" dirty="0" err="1">
                <a:latin typeface="Lucida Console" panose="020B0609040504020204" pitchFamily="49" charset="0"/>
              </a:rPr>
              <a:t>child_answers</a:t>
            </a:r>
            <a:r>
              <a:rPr lang="en-US" sz="1050" dirty="0">
                <a:latin typeface="Lucida Console" panose="020B0609040504020204" pitchFamily="49" charset="0"/>
              </a:rPr>
              <a:t>) %&gt;% `[`(order(.))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# ^ FANCY! Just merge and sort.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  return(</a:t>
            </a:r>
            <a:r>
              <a:rPr lang="en-US" sz="1050" dirty="0" err="1">
                <a:latin typeface="Lucida Console" panose="020B0609040504020204" pitchFamily="49" charset="0"/>
              </a:rPr>
              <a:t>found_list</a:t>
            </a:r>
            <a:r>
              <a:rPr lang="en-US" sz="1050" dirty="0">
                <a:latin typeface="Lucida Console" panose="020B0609040504020204" pitchFamily="49" charset="0"/>
              </a:rPr>
              <a:t>) # returns my results plus children results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Lucida Console" panose="020B0609040504020204" pitchFamily="49" charset="0"/>
              </a:rPr>
              <a:t>h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latin typeface="Lucida Console" panose="020B06090405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err="1">
                <a:latin typeface="Lucida Console" panose="020B0609040504020204" pitchFamily="49" charset="0"/>
              </a:rPr>
              <a:t>cluster_maker</a:t>
            </a:r>
            <a:r>
              <a:rPr lang="en-US" sz="1050" dirty="0">
                <a:latin typeface="Lucida Console" panose="020B0609040504020204" pitchFamily="49" charset="0"/>
              </a:rPr>
              <a:t>(1, h,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err="1">
                <a:latin typeface="Lucida Console" panose="020B0609040504020204" pitchFamily="49" charset="0"/>
              </a:rPr>
              <a:t>cluster_maker</a:t>
            </a:r>
            <a:r>
              <a:rPr lang="en-US" sz="1050" dirty="0">
                <a:latin typeface="Lucida Console" panose="020B0609040504020204" pitchFamily="49" charset="0"/>
              </a:rPr>
              <a:t>(2, h,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err="1">
                <a:latin typeface="Lucida Console" panose="020B0609040504020204" pitchFamily="49" charset="0"/>
              </a:rPr>
              <a:t>cluster_maker</a:t>
            </a:r>
            <a:r>
              <a:rPr lang="en-US" sz="1050" dirty="0">
                <a:latin typeface="Lucida Console" panose="020B0609040504020204" pitchFamily="49" charset="0"/>
              </a:rPr>
              <a:t>(4, h, 1, verbose = 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err="1">
                <a:latin typeface="Lucida Console" panose="020B0609040504020204" pitchFamily="49" charset="0"/>
              </a:rPr>
              <a:t>cluster_maker</a:t>
            </a:r>
            <a:r>
              <a:rPr lang="en-US" sz="1050" dirty="0">
                <a:latin typeface="Lucida Console" panose="020B0609040504020204" pitchFamily="49" charset="0"/>
              </a:rPr>
              <a:t>(5, h,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err="1">
                <a:latin typeface="Lucida Console" panose="020B0609040504020204" pitchFamily="49" charset="0"/>
              </a:rPr>
              <a:t>cluster_maker</a:t>
            </a:r>
            <a:r>
              <a:rPr lang="en-US" sz="1050" dirty="0">
                <a:latin typeface="Lucida Console" panose="020B0609040504020204" pitchFamily="49" charset="0"/>
              </a:rPr>
              <a:t>(7, h, 2)</a:t>
            </a:r>
          </a:p>
        </p:txBody>
      </p:sp>
    </p:spTree>
    <p:extLst>
      <p:ext uri="{BB962C8B-B14F-4D97-AF65-F5344CB8AC3E}">
        <p14:creationId xmlns:p14="http://schemas.microsoft.com/office/powerpoint/2010/main" val="392668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0A90-DB88-4EF3-BD2F-393F06BD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33E43-2F41-4ED2-85EE-43422ECCA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We’ve looked at a </a:t>
            </a:r>
            <a:r>
              <a:rPr lang="en-US" b="1" dirty="0"/>
              <a:t>Directed Acyclic Graph</a:t>
            </a:r>
            <a:r>
              <a:rPr lang="en-US" dirty="0"/>
              <a:t> to identify model covariates to control to assess the causal relationship of early prenatal care on preterm birth. We know EMM won’t show up on the DAG.</a:t>
            </a:r>
          </a:p>
          <a:p>
            <a:pPr marL="514350" indent="-514350">
              <a:buAutoNum type="arabicPeriod"/>
            </a:pPr>
            <a:r>
              <a:rPr lang="en-US" dirty="0"/>
              <a:t>We’ve constructed </a:t>
            </a:r>
            <a:r>
              <a:rPr lang="en-US" b="1" dirty="0"/>
              <a:t>Generalized Linear Models </a:t>
            </a:r>
            <a:r>
              <a:rPr lang="en-US" dirty="0"/>
              <a:t>for risk difference (also looked at RRs and ORs) without EMM.</a:t>
            </a:r>
          </a:p>
          <a:p>
            <a:pPr marL="514350" indent="-514350">
              <a:buAutoNum type="arabicPeriod"/>
            </a:pPr>
            <a:r>
              <a:rPr lang="en-US" dirty="0"/>
              <a:t>We’ve looked at </a:t>
            </a:r>
            <a:r>
              <a:rPr lang="en-US" b="1" dirty="0"/>
              <a:t>crude EMM </a:t>
            </a:r>
            <a:r>
              <a:rPr lang="en-US" dirty="0"/>
              <a:t>using </a:t>
            </a:r>
            <a:r>
              <a:rPr lang="en-US" dirty="0" err="1"/>
              <a:t>dplyr</a:t>
            </a:r>
            <a:r>
              <a:rPr lang="en-US" dirty="0"/>
              <a:t>:: and table(). Moderate modification?</a:t>
            </a:r>
          </a:p>
          <a:p>
            <a:pPr marL="514350" indent="-514350">
              <a:buAutoNum type="arabicPeriod"/>
            </a:pPr>
            <a:r>
              <a:rPr lang="en-US" dirty="0"/>
              <a:t>Now we want modeled, stratum-specific effect estimates and CIs controlling for our other covariates (smoking, maternal age). We want a </a:t>
            </a:r>
            <a:r>
              <a:rPr lang="en-US" b="1" dirty="0"/>
              <a:t>full EMM model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43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65D56-4F90-42E7-9532-D2E5058E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purrr</a:t>
            </a:r>
            <a:r>
              <a:rPr lang="en-US" dirty="0"/>
              <a:t> practice!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B0CDB-D6B3-409B-B96A-A34612719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 err="1">
                <a:latin typeface="Lucida Console" panose="020B0609040504020204" pitchFamily="49" charset="0"/>
              </a:rPr>
              <a:t>results_df</a:t>
            </a:r>
            <a:r>
              <a:rPr lang="en-US" sz="1100" dirty="0">
                <a:latin typeface="Lucida Console" panose="020B0609040504020204" pitchFamily="49" charset="0"/>
              </a:rPr>
              <a:t> = </a:t>
            </a:r>
            <a:r>
              <a:rPr lang="en-US" sz="1100" dirty="0" err="1">
                <a:latin typeface="Lucida Console" panose="020B0609040504020204" pitchFamily="49" charset="0"/>
              </a:rPr>
              <a:t>tibble</a:t>
            </a:r>
            <a:r>
              <a:rPr lang="en-US" sz="1100" dirty="0">
                <a:latin typeface="Lucida Console" panose="020B0609040504020204" pitchFamily="49" charset="0"/>
              </a:rPr>
              <a:t>(</a:t>
            </a:r>
            <a:r>
              <a:rPr lang="en-US" sz="1100" dirty="0" err="1">
                <a:latin typeface="Lucida Console" panose="020B0609040504020204" pitchFamily="49" charset="0"/>
              </a:rPr>
              <a:t>cluster_list</a:t>
            </a:r>
            <a:r>
              <a:rPr lang="en-US" sz="1100" dirty="0">
                <a:latin typeface="Lucida Console" panose="020B0609040504020204" pitchFamily="49" charset="0"/>
              </a:rPr>
              <a:t> = map(h, ~ </a:t>
            </a:r>
            <a:r>
              <a:rPr lang="en-US" sz="1100" dirty="0" err="1">
                <a:latin typeface="Lucida Console" panose="020B0609040504020204" pitchFamily="49" charset="0"/>
              </a:rPr>
              <a:t>cluster_maker</a:t>
            </a:r>
            <a:r>
              <a:rPr lang="en-US" sz="1100" dirty="0">
                <a:latin typeface="Lucida Console" panose="020B0609040504020204" pitchFamily="49" charset="0"/>
              </a:rPr>
              <a:t>(.x, h, 1)), </a:t>
            </a:r>
          </a:p>
          <a:p>
            <a:pPr marL="0" indent="0">
              <a:buNone/>
            </a:pPr>
            <a:r>
              <a:rPr lang="en-US" sz="1100" dirty="0">
                <a:latin typeface="Lucida Console" panose="020B0609040504020204" pitchFamily="49" charset="0"/>
              </a:rPr>
              <a:t>                    </a:t>
            </a:r>
            <a:r>
              <a:rPr lang="en-US" sz="1100" dirty="0" err="1">
                <a:latin typeface="Lucida Console" panose="020B0609040504020204" pitchFamily="49" charset="0"/>
              </a:rPr>
              <a:t>cluster_lengths</a:t>
            </a:r>
            <a:r>
              <a:rPr lang="en-US" sz="1100" dirty="0">
                <a:latin typeface="Lucida Console" panose="020B0609040504020204" pitchFamily="49" charset="0"/>
              </a:rPr>
              <a:t> = </a:t>
            </a:r>
            <a:r>
              <a:rPr lang="en-US" sz="1100" dirty="0" err="1">
                <a:latin typeface="Lucida Console" panose="020B0609040504020204" pitchFamily="49" charset="0"/>
              </a:rPr>
              <a:t>map_int</a:t>
            </a:r>
            <a:r>
              <a:rPr lang="en-US" sz="1100" dirty="0">
                <a:latin typeface="Lucida Console" panose="020B0609040504020204" pitchFamily="49" charset="0"/>
              </a:rPr>
              <a:t>(</a:t>
            </a:r>
            <a:r>
              <a:rPr lang="en-US" sz="1100" dirty="0" err="1">
                <a:latin typeface="Lucida Console" panose="020B0609040504020204" pitchFamily="49" charset="0"/>
              </a:rPr>
              <a:t>cluster_list</a:t>
            </a:r>
            <a:r>
              <a:rPr lang="en-US" sz="1100" dirty="0">
                <a:latin typeface="Lucida Console" panose="020B0609040504020204" pitchFamily="49" charset="0"/>
              </a:rPr>
              <a:t>, length), </a:t>
            </a:r>
          </a:p>
          <a:p>
            <a:pPr marL="0" indent="0">
              <a:buNone/>
            </a:pPr>
            <a:r>
              <a:rPr lang="en-US" sz="1100" dirty="0">
                <a:latin typeface="Lucida Console" panose="020B0609040504020204" pitchFamily="49" charset="0"/>
              </a:rPr>
              <a:t>                    </a:t>
            </a:r>
            <a:r>
              <a:rPr lang="en-US" sz="1100" dirty="0" err="1">
                <a:latin typeface="Lucida Console" panose="020B0609040504020204" pitchFamily="49" charset="0"/>
              </a:rPr>
              <a:t>cluster_id</a:t>
            </a:r>
            <a:r>
              <a:rPr lang="en-US" sz="1100" dirty="0">
                <a:latin typeface="Lucida Console" panose="020B0609040504020204" pitchFamily="49" charset="0"/>
              </a:rPr>
              <a:t> = </a:t>
            </a:r>
            <a:r>
              <a:rPr lang="en-US" sz="1100" dirty="0" err="1">
                <a:latin typeface="Lucida Console" panose="020B0609040504020204" pitchFamily="49" charset="0"/>
              </a:rPr>
              <a:t>map_chr</a:t>
            </a:r>
            <a:r>
              <a:rPr lang="en-US" sz="1100" dirty="0">
                <a:latin typeface="Lucida Console" panose="020B0609040504020204" pitchFamily="49" charset="0"/>
              </a:rPr>
              <a:t>(</a:t>
            </a:r>
            <a:r>
              <a:rPr lang="en-US" sz="1100" dirty="0" err="1">
                <a:latin typeface="Lucida Console" panose="020B0609040504020204" pitchFamily="49" charset="0"/>
              </a:rPr>
              <a:t>cluster_list</a:t>
            </a:r>
            <a:r>
              <a:rPr lang="en-US" sz="1100" dirty="0">
                <a:latin typeface="Lucida Console" panose="020B0609040504020204" pitchFamily="49" charset="0"/>
              </a:rPr>
              <a:t>, ~ paste(.x, collapse = " ")))</a:t>
            </a:r>
          </a:p>
          <a:p>
            <a:pPr marL="0" indent="0">
              <a:buNone/>
            </a:pPr>
            <a:endParaRPr lang="en-US" sz="11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Lucida Console" panose="020B0609040504020204" pitchFamily="49" charset="0"/>
              </a:rPr>
              <a:t>length(unique(</a:t>
            </a:r>
            <a:r>
              <a:rPr lang="en-US" sz="1100" dirty="0" err="1">
                <a:latin typeface="Lucida Console" panose="020B0609040504020204" pitchFamily="49" charset="0"/>
              </a:rPr>
              <a:t>results_df$cluster_id</a:t>
            </a:r>
            <a:r>
              <a:rPr lang="en-US" sz="1100" dirty="0">
                <a:latin typeface="Lucida Console" panose="020B0609040504020204" pitchFamily="49" charset="0"/>
              </a:rPr>
              <a:t>))</a:t>
            </a:r>
          </a:p>
          <a:p>
            <a:pPr marL="0" indent="0">
              <a:buNone/>
            </a:pPr>
            <a:endParaRPr lang="en-US" sz="11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40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65D56-4F90-42E7-9532-D2E5058E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B0CDB-D6B3-409B-B96A-A34612719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Might there be creative O(1)* ways to do this? </a:t>
            </a:r>
          </a:p>
          <a:p>
            <a:pPr marL="0" indent="0">
              <a:buNone/>
            </a:pPr>
            <a:r>
              <a:rPr lang="en-US" sz="2400" dirty="0">
                <a:latin typeface="Lucida Console" panose="020B0609040504020204" pitchFamily="49" charset="0"/>
              </a:rPr>
              <a:t>h = c(1, 2, 4, 5, 6, 7, 10, 11, 13, 27)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I think so!!</a:t>
            </a:r>
          </a:p>
        </p:txBody>
      </p:sp>
    </p:spTree>
    <p:extLst>
      <p:ext uri="{BB962C8B-B14F-4D97-AF65-F5344CB8AC3E}">
        <p14:creationId xmlns:p14="http://schemas.microsoft.com/office/powerpoint/2010/main" val="408110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3141-90CF-47BF-AD2D-C931B042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Specification 1: Crude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A1EBDB-37D7-4CFA-9F86-1258317D0F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Risk Preterm =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𝑃𝑁𝐶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Variable coefficients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(slopes) represent a linear change in risks (a risk difference) for a 1 unit increase in their associated variable.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Risk of preterm with no early prenatal care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Additional risk (risk difference) with early prenatal care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A1EBDB-37D7-4CFA-9F86-1258317D0F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87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3141-90CF-47BF-AD2D-C931B042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Specification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A1EBDB-37D7-4CFA-9F86-1258317D0F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Risk Preterm =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𝑃𝑁𝐶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𝑠𝑚𝑜𝑘𝑒𝑟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Coefficient slopes represent a linear change in risks (a risk difference) for a 1 unit increase in their associated variable.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Risk of preterm with no early prenatal care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Additional risk (risk difference) with early prenatal care (expect negative RD since protective)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Additional risk (RD) with smoking status </a:t>
                </a:r>
                <a:br>
                  <a:rPr lang="en-US" dirty="0"/>
                </a:br>
                <a:r>
                  <a:rPr lang="en-US" dirty="0"/>
                  <a:t>(note: no interaction term, so this additional risk is regardless of PNC5 status)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A1EBDB-37D7-4CFA-9F86-1258317D0F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322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57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3141-90CF-47BF-AD2D-C931B042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Specification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A1EBDB-37D7-4CFA-9F86-1258317D0F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Risk Preterm =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𝑃𝑁𝐶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𝑅𝑎𝑐𝑒𝐸𝑡h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𝑠𝑚𝑜𝑘𝑒𝑟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 interaction term… but since race-ethnicity has multiple levels,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really a vector of coefficients. 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baseline risk for White non-Hispanic mothers,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non-referent levels of race-ethnicity (AA, WH, AI/AN, other) is the increased risk of preterm birth by race-ethnicity status of the mother….*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A1EBDB-37D7-4CFA-9F86-1258317D0F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2661" r="-1855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92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3141-90CF-47BF-AD2D-C931B042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Specification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A1EBDB-37D7-4CFA-9F86-1258317D0F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Risk Preterm =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𝑃𝑁𝐶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𝑅𝑎𝑐𝑒𝐸𝑡h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𝑠𝑚𝑜𝑘𝑒𝑟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* …</a:t>
                </a:r>
                <a:r>
                  <a:rPr lang="en-US" b="1" dirty="0"/>
                  <a:t>SORT OF</a:t>
                </a:r>
                <a:r>
                  <a:rPr lang="en-US" dirty="0"/>
                  <a:t>. Remember the Table 2 Fallacy when not looking at EMM: we didn’t draw our DAG to properly estimate these other coefficients. But may still useful to think about their statistical (non-causal) interpretation.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A1EBDB-37D7-4CFA-9F86-1258317D0F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3141-90CF-47BF-AD2D-C931B042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Model Specification w/ EMM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A1EBDB-37D7-4CFA-9F86-1258317D0F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Risk Preterm =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𝑃𝑁𝐶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𝑅𝑎𝑐𝑒𝐸𝑡h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𝑃𝑁𝐶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𝑅𝑎𝑐𝑒𝐸𝑡h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𝑠𝑚𝑜𝑘𝑒𝑟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Coefficient slopes represent a linear change in risks (a risk difference) for a 1 unit increase in their associated variable.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A1EBDB-37D7-4CFA-9F86-1258317D0F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8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DCF4-1AD7-4674-ADD7-FE7C58F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A72B5-4C46-4CD0-B3D1-4697C94BA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R’s default for expanding unordered factors in a model is indicator coding: R breaks up factors in models to all be referent to the baseline, meaning you need n-1 levels to describe n levels of a factor.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88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1870</TotalTime>
  <Words>2195</Words>
  <Application>Microsoft Office PowerPoint</Application>
  <PresentationFormat>On-screen Show (4:3)</PresentationFormat>
  <Paragraphs>253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Lucida Console</vt:lpstr>
      <vt:lpstr>Wingdings</vt:lpstr>
      <vt:lpstr>Office Theme</vt:lpstr>
      <vt:lpstr>Effect Measure Modification</vt:lpstr>
      <vt:lpstr>Today</vt:lpstr>
      <vt:lpstr>Review</vt:lpstr>
      <vt:lpstr>Model Specification 1: Crude</vt:lpstr>
      <vt:lpstr>Model Specification 2</vt:lpstr>
      <vt:lpstr>Model Specification 3</vt:lpstr>
      <vt:lpstr>Model Specification 3</vt:lpstr>
      <vt:lpstr>Full Model Specification w/ EMM</vt:lpstr>
      <vt:lpstr>Coding schemes</vt:lpstr>
      <vt:lpstr>Let’s Look: Contrast Matrix</vt:lpstr>
      <vt:lpstr>Full Model Specification w/ EMM</vt:lpstr>
      <vt:lpstr>Full Model Specification w/ EMM</vt:lpstr>
      <vt:lpstr>Contrasts</vt:lpstr>
      <vt:lpstr>We can get these point-estimates by hand a few ways…</vt:lpstr>
      <vt:lpstr>…But what about the CIs?</vt:lpstr>
      <vt:lpstr>Contrast Package</vt:lpstr>
      <vt:lpstr>Contrast Package: Example 1</vt:lpstr>
      <vt:lpstr>Contrast Package: Example 2</vt:lpstr>
      <vt:lpstr>PowerPoint Presentation</vt:lpstr>
      <vt:lpstr>Let’s Try: Contrasts</vt:lpstr>
      <vt:lpstr>Other ways</vt:lpstr>
      <vt:lpstr>References</vt:lpstr>
      <vt:lpstr>Recursion</vt:lpstr>
      <vt:lpstr>Recursion</vt:lpstr>
      <vt:lpstr>PowerPoint Presentation</vt:lpstr>
      <vt:lpstr>Typical teaching examples from computer science</vt:lpstr>
      <vt:lpstr>A question on time clusters</vt:lpstr>
      <vt:lpstr>Factorial, a classic!</vt:lpstr>
      <vt:lpstr>Now, some cluster finding</vt:lpstr>
      <vt:lpstr>More purrr practice!</vt:lpstr>
      <vt:lpstr>Critical Thinking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Generalized Linear Models (GLM) in R</dc:title>
  <dc:creator>Nathaniel MacNell</dc:creator>
  <cp:lastModifiedBy>Mike D Fliss</cp:lastModifiedBy>
  <cp:revision>76</cp:revision>
  <dcterms:created xsi:type="dcterms:W3CDTF">2017-10-01T20:55:07Z</dcterms:created>
  <dcterms:modified xsi:type="dcterms:W3CDTF">2018-10-17T14:06:33Z</dcterms:modified>
</cp:coreProperties>
</file>