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303" r:id="rId4"/>
    <p:sldId id="262" r:id="rId5"/>
    <p:sldId id="261" r:id="rId6"/>
    <p:sldId id="263" r:id="rId7"/>
    <p:sldId id="258" r:id="rId8"/>
    <p:sldId id="260" r:id="rId9"/>
    <p:sldId id="268" r:id="rId10"/>
    <p:sldId id="264" r:id="rId11"/>
    <p:sldId id="267" r:id="rId12"/>
    <p:sldId id="269" r:id="rId13"/>
    <p:sldId id="270" r:id="rId14"/>
    <p:sldId id="271" r:id="rId15"/>
    <p:sldId id="272" r:id="rId16"/>
    <p:sldId id="274" r:id="rId17"/>
    <p:sldId id="276" r:id="rId18"/>
    <p:sldId id="285" r:id="rId19"/>
    <p:sldId id="286" r:id="rId20"/>
    <p:sldId id="304" r:id="rId21"/>
    <p:sldId id="275" r:id="rId22"/>
    <p:sldId id="279" r:id="rId23"/>
    <p:sldId id="259" r:id="rId24"/>
    <p:sldId id="305" r:id="rId25"/>
    <p:sldId id="283" r:id="rId26"/>
    <p:sldId id="273" r:id="rId27"/>
    <p:sldId id="299" r:id="rId28"/>
    <p:sldId id="294" r:id="rId29"/>
    <p:sldId id="287" r:id="rId30"/>
    <p:sldId id="289" r:id="rId31"/>
    <p:sldId id="288" r:id="rId32"/>
    <p:sldId id="295" r:id="rId33"/>
    <p:sldId id="296" r:id="rId34"/>
    <p:sldId id="291" r:id="rId35"/>
    <p:sldId id="292" r:id="rId36"/>
    <p:sldId id="290" r:id="rId37"/>
    <p:sldId id="297" r:id="rId38"/>
    <p:sldId id="265" r:id="rId39"/>
    <p:sldId id="266" r:id="rId40"/>
    <p:sldId id="281" r:id="rId41"/>
    <p:sldId id="278" r:id="rId42"/>
    <p:sldId id="298" r:id="rId43"/>
    <p:sldId id="284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2F10-93C0-DF4A-A597-67424E32AE39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63B0D-2472-924D-AB0F-82ADDCE5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63B0D-2472-924D-AB0F-82ADDCE5B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9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3042-91C3-CB44-8B8C-0BC32B014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53285-E46E-5546-8A1B-E77225EAE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97A5-6012-1049-99C8-1B172F7A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D832-F585-D548-9444-B8FB8E55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8CB6B-9DB2-3142-AE0C-373F0187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F112-C0F1-774E-86C1-44C81CE1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CAA8E-A91B-D142-BE40-3C8AD1811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1B3B-4ADA-DE43-A54C-8BEE4EBB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D244-C21F-A144-89D0-6FE70B04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B7D2-136F-7743-9C2A-5B79132E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28064-CDC5-9E43-B7F9-E8CDA35A2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B3938-73B9-CB43-9E94-D0D33D75E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B1C7B-DE22-5B40-8335-8529E9CB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951F-4352-9C44-90CA-2B6CDBDD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B5E36-FE34-A845-90DF-958B9488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6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252C-A0DB-8E42-8A01-579C0121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82C3-8474-5A4F-95DC-BBF80E44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31446-6CEB-6343-8C94-9CDA940A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97115-3C97-6D4B-A6C3-6AEEBEE1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3CF5-99BA-744D-AF78-9A5EA189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71A2-A3BF-E54D-8750-D414E694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E48A1-2E1B-9E41-B198-34068539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167FD-E56E-B44E-9A59-AB5AE632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28E3A-1888-1149-A845-7A0438D0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18B9-D816-4C44-A951-70B9B8A8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BD27-20E1-644D-AF3B-D369A37E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3B9A-1F45-5540-8D2F-45897D37C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F8ED1-8551-7E49-A9B6-1A3455F6C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89D41-5222-4149-B5E1-C85ADDF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1838B-4210-9A41-A77A-4CA02355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AD7AE-5FBD-3942-B8A7-6986CCEB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E437-85EB-5E42-9FDF-D863BEB1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05A4D-231A-1049-ABED-0D466260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C6AB6-E7A9-7043-90E4-542A226C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3952F-0487-794C-A4FC-2FEB46B58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64E39-6F21-7940-9419-00DCC7EF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6CAC2-0B21-254B-AD40-278BE20A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190EA-845B-D34D-9DAE-052A8FBD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7FD63-E84B-5247-9348-7A572E6A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A8AA-EB63-A64A-967E-5055D1C6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62CA0-AE9B-F242-9CC4-3CD54E0E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1B815-2021-7F48-A6D4-03DFE0A3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9CFED-D2A9-5243-A389-3AD3C0B1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D92CA-EC34-A944-8CA4-8CC32298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6D6CE-117E-5F49-82F5-7756E2C6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B0851-A472-9749-B38B-672F6070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1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6D6D-BE09-764D-8C66-B56C53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2AD8-8F3E-B34E-88CF-7609A02B6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85B78-6D7F-0C42-9234-E2569639C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D7A2A-C84E-254B-93C6-EBEE0A10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D9319-BBAD-0843-BFC4-43AF3249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58F0F-65C3-EA43-96AB-9ADDF464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3943-BA23-B84E-8BDD-F0B50943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4A6CF-ED77-0F47-B161-5233F0D29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AE227-BA91-6A4C-ABBA-BC6AEB7B2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BA7B3-C628-2442-A40D-A3D27ECA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A1B7B-0FCC-504E-A236-CA77D8CF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9D409-0E4E-EE4D-A13A-28166C4E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2F22F-DD03-BC48-AF38-5B545215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A738E-9FFD-FE4B-A2B2-2FE963706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4E3C3-22E7-DE49-8F93-877AA8C6F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0B52-1599-1C43-96F9-F3A527502B9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CE92-AD9F-9348-BCF0-63211C018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DFF0B-CCFE-264B-9661-30CE6C1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4794-B43A-094D-99E6-C9376453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3schools.com/w3cs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lant.co/topics/1852/~best-markdown-editors-for-window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atpower.net/Content/310/R%20Stuff/SampleMarkdown.html" TargetMode="External"/><Relationship Id="rId5" Type="http://schemas.openxmlformats.org/officeDocument/2006/relationships/hyperlink" Target="http://www.calvin.edu/~rpruim/courses/m343/F12/RStudio/LatexExamples.html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am-p/markdown-here/wiki/Markdown-Cheatsheet" TargetMode="External"/><Relationship Id="rId2" Type="http://schemas.openxmlformats.org/officeDocument/2006/relationships/hyperlink" Target="https://www.rstudio.com/wp-content/uploads/2015/02/rmarkdown-cheatsheet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ookdown.org/yihui/bookdown/references.html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568B-3767-5F46-9733-85B4A2444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Markdown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AD868-9B4E-374C-9DAE-551865829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Brazeau</a:t>
            </a:r>
          </a:p>
          <a:p>
            <a:r>
              <a:rPr lang="en-US" dirty="0"/>
              <a:t>October 24, 2018</a:t>
            </a:r>
          </a:p>
          <a:p>
            <a:r>
              <a:rPr lang="en-US" dirty="0"/>
              <a:t>Class 16</a:t>
            </a:r>
          </a:p>
        </p:txBody>
      </p:sp>
    </p:spTree>
    <p:extLst>
      <p:ext uri="{BB962C8B-B14F-4D97-AF65-F5344CB8AC3E}">
        <p14:creationId xmlns:p14="http://schemas.microsoft.com/office/powerpoint/2010/main" val="276655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Compiling/Rendering a R Markdown file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DCEF4-63A1-0241-8E98-72A06CA0A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195" y="5284922"/>
            <a:ext cx="9731645" cy="1310495"/>
          </a:xfrm>
        </p:spPr>
        <p:txBody>
          <a:bodyPr/>
          <a:lstStyle/>
          <a:p>
            <a:r>
              <a:rPr lang="en-US" dirty="0"/>
              <a:t>Scripts must be completely “self-sustaining” (which makes them reproducible)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29560-F4B0-FA4D-A46D-7D323C95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32" y="5269423"/>
            <a:ext cx="941091" cy="1411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4A91C-0EDF-0842-845A-412C2C941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27"/>
          <a:stretch/>
        </p:blipFill>
        <p:spPr>
          <a:xfrm>
            <a:off x="1355564" y="1751312"/>
            <a:ext cx="9232900" cy="3097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D34DA-5868-5D4D-9B36-E799DD386A4D}"/>
              </a:ext>
            </a:extLst>
          </p:cNvPr>
          <p:cNvSpPr txBox="1"/>
          <p:nvPr/>
        </p:nvSpPr>
        <p:spPr>
          <a:xfrm>
            <a:off x="976394" y="6152826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386745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YAML Headers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D202A8-651E-4846-A640-9BBECFDB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8166" cy="4351338"/>
          </a:xfrm>
        </p:spPr>
        <p:txBody>
          <a:bodyPr/>
          <a:lstStyle/>
          <a:p>
            <a:r>
              <a:rPr lang="en-US" dirty="0"/>
              <a:t>R Markdown uses YAML metadata to determine how you want your file to be rendered. </a:t>
            </a:r>
          </a:p>
          <a:p>
            <a:pPr lvl="1"/>
            <a:r>
              <a:rPr lang="en-US" dirty="0"/>
              <a:t>Enclosed by “------”</a:t>
            </a:r>
          </a:p>
          <a:p>
            <a:pPr lvl="1"/>
            <a:r>
              <a:rPr lang="en-US" dirty="0"/>
              <a:t>Many, many options</a:t>
            </a:r>
          </a:p>
          <a:p>
            <a:pPr lvl="1"/>
            <a:r>
              <a:rPr lang="en-US" dirty="0"/>
              <a:t>Basics: Title, Author, Date, Output Type (html, word, pdf …) </a:t>
            </a:r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6D6E1-0280-4A41-80CE-0F572E68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86" y="1540036"/>
            <a:ext cx="6146800" cy="4025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954ED-19D7-234F-9455-C7B4F180B796}"/>
              </a:ext>
            </a:extLst>
          </p:cNvPr>
          <p:cNvSpPr txBox="1"/>
          <p:nvPr/>
        </p:nvSpPr>
        <p:spPr>
          <a:xfrm>
            <a:off x="7733654" y="6261315"/>
            <a:ext cx="420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^^ R Markdown Cheat Sheet (link at end) </a:t>
            </a:r>
          </a:p>
        </p:txBody>
      </p:sp>
    </p:spTree>
    <p:extLst>
      <p:ext uri="{BB962C8B-B14F-4D97-AF65-F5344CB8AC3E}">
        <p14:creationId xmlns:p14="http://schemas.microsoft.com/office/powerpoint/2010/main" val="221440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My Typical YAML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9A846-5841-8D4D-952D-09A3FB82B4B4}"/>
              </a:ext>
            </a:extLst>
          </p:cNvPr>
          <p:cNvSpPr txBox="1"/>
          <p:nvPr/>
        </p:nvSpPr>
        <p:spPr>
          <a:xfrm>
            <a:off x="976394" y="6152826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Live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AFE05-5500-9A4E-A680-E45F5B31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20" y="1786396"/>
            <a:ext cx="4419600" cy="3378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C11ED-CAE1-BE4F-93B0-63CE8014CC0A}"/>
              </a:ext>
            </a:extLst>
          </p:cNvPr>
          <p:cNvSpPr txBox="1">
            <a:spLocks/>
          </p:cNvSpPr>
          <p:nvPr/>
        </p:nvSpPr>
        <p:spPr>
          <a:xfrm>
            <a:off x="5890648" y="2092270"/>
            <a:ext cx="5981054" cy="372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Preferences </a:t>
            </a:r>
            <a:r>
              <a:rPr lang="en-US" sz="1200" dirty="0"/>
              <a:t>(at this point shocking to you all that I have some) </a:t>
            </a:r>
          </a:p>
          <a:p>
            <a:pPr lvl="1"/>
            <a:r>
              <a:rPr lang="en-US" dirty="0"/>
              <a:t>This is for html (most flexible) </a:t>
            </a:r>
          </a:p>
          <a:p>
            <a:pPr lvl="1"/>
            <a:r>
              <a:rPr lang="en-US" dirty="0"/>
              <a:t>Call Time/Date when rendered</a:t>
            </a:r>
          </a:p>
          <a:p>
            <a:pPr lvl="1"/>
            <a:r>
              <a:rPr lang="en-US" dirty="0"/>
              <a:t>Code highlighting (tango is also great)</a:t>
            </a:r>
          </a:p>
          <a:p>
            <a:pPr lvl="1"/>
            <a:r>
              <a:rPr lang="en-US" dirty="0"/>
              <a:t>Table of Content</a:t>
            </a:r>
          </a:p>
          <a:p>
            <a:pPr lvl="2"/>
            <a:r>
              <a:rPr lang="en-US" dirty="0"/>
              <a:t>Table of Content Levels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151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Sara’s YAML for Code Folding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D202A8-651E-4846-A640-9BBECFDB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0648" y="2231755"/>
            <a:ext cx="5981054" cy="3728231"/>
          </a:xfrm>
        </p:spPr>
        <p:txBody>
          <a:bodyPr>
            <a:normAutofit/>
          </a:bodyPr>
          <a:lstStyle/>
          <a:p>
            <a:r>
              <a:rPr lang="en-US" dirty="0"/>
              <a:t>Easy to Fold Code </a:t>
            </a:r>
          </a:p>
          <a:p>
            <a:pPr lvl="1"/>
            <a:r>
              <a:rPr lang="en-US" dirty="0"/>
              <a:t>Which is great for later use or discussions of coding decisions </a:t>
            </a:r>
            <a:r>
              <a:rPr lang="en-US" sz="800" dirty="0"/>
              <a:t>(at this point shocking to you all that I have some) 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r>
              <a:rPr lang="en-US" dirty="0"/>
              <a:t>Little harder to Fold Outputs (like we did on your HW) </a:t>
            </a:r>
          </a:p>
          <a:p>
            <a:pPr lvl="1"/>
            <a:r>
              <a:rPr lang="en-US" dirty="0"/>
              <a:t>This required </a:t>
            </a:r>
            <a:r>
              <a:rPr lang="en-US" dirty="0" err="1"/>
              <a:t>javascript</a:t>
            </a:r>
            <a:r>
              <a:rPr lang="en-US" dirty="0"/>
              <a:t> (and </a:t>
            </a:r>
            <a:r>
              <a:rPr lang="en-US" dirty="0" err="1"/>
              <a:t>stackoverflow</a:t>
            </a:r>
            <a:r>
              <a:rPr lang="en-US" dirty="0"/>
              <a:t> and “borrowing” code from a friend)</a:t>
            </a:r>
          </a:p>
          <a:p>
            <a:pPr lvl="1"/>
            <a:endParaRPr lang="en-US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1F492-47E7-9F47-A5B5-14173468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31" y="2108200"/>
            <a:ext cx="4662407" cy="36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 Content Aside: </a:t>
            </a:r>
            <a:r>
              <a:rPr lang="en-US" sz="3600" dirty="0" err="1"/>
              <a:t>Javascript</a:t>
            </a:r>
            <a:r>
              <a:rPr lang="en-US" sz="3600" dirty="0"/>
              <a:t>, CSS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D202A8-651E-4846-A640-9BBECFDB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740" y="1890793"/>
            <a:ext cx="5981054" cy="3728231"/>
          </a:xfrm>
        </p:spPr>
        <p:txBody>
          <a:bodyPr>
            <a:normAutofit/>
          </a:bodyPr>
          <a:lstStyle/>
          <a:p>
            <a:r>
              <a:rPr lang="en-US" i="1" dirty="0"/>
              <a:t>When R Markdown files are knitted to </a:t>
            </a:r>
            <a:r>
              <a:rPr lang="en-US" i="1" dirty="0" err="1"/>
              <a:t>htmls</a:t>
            </a:r>
            <a:r>
              <a:rPr lang="en-US" dirty="0"/>
              <a:t>, they can interpret CSS and/or </a:t>
            </a:r>
            <a:r>
              <a:rPr lang="en-US" dirty="0" err="1"/>
              <a:t>Javascript</a:t>
            </a:r>
            <a:r>
              <a:rPr lang="en-US" dirty="0"/>
              <a:t> </a:t>
            </a:r>
            <a:r>
              <a:rPr lang="en-US" sz="1400" dirty="0"/>
              <a:t>(html-languages) </a:t>
            </a:r>
          </a:p>
          <a:p>
            <a:pPr lvl="1"/>
            <a:r>
              <a:rPr lang="en-US" dirty="0"/>
              <a:t>CSS/</a:t>
            </a:r>
            <a:r>
              <a:rPr lang="en-US" dirty="0" err="1"/>
              <a:t>Javascript</a:t>
            </a:r>
            <a:r>
              <a:rPr lang="en-US" dirty="0"/>
              <a:t> are website design </a:t>
            </a:r>
            <a:r>
              <a:rPr lang="en-US" dirty="0" err="1"/>
              <a:t>langauges</a:t>
            </a:r>
            <a:r>
              <a:rPr lang="en-US" dirty="0"/>
              <a:t> (check out </a:t>
            </a:r>
            <a:r>
              <a:rPr lang="en-US" dirty="0">
                <a:hlinkClick r:id="rId2"/>
              </a:rPr>
              <a:t>W3</a:t>
            </a:r>
            <a:r>
              <a:rPr lang="en-US" dirty="0"/>
              <a:t> if you’re interested) </a:t>
            </a:r>
          </a:p>
          <a:p>
            <a:r>
              <a:rPr lang="en-US" dirty="0"/>
              <a:t>Complete customization </a:t>
            </a:r>
          </a:p>
          <a:p>
            <a:r>
              <a:rPr lang="en-US" dirty="0"/>
              <a:t>IMO, easy to spend a lot of time and effort…</a:t>
            </a:r>
            <a:r>
              <a:rPr lang="en-US" dirty="0" err="1"/>
              <a:t>StackOverflow</a:t>
            </a:r>
            <a:r>
              <a:rPr lang="en-US" dirty="0"/>
              <a:t> is your friend! 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20D14-B88C-E842-A96A-99F70DF7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437" y="1778538"/>
            <a:ext cx="1892300" cy="351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B047A-66B0-C241-82C0-97151C41B599}"/>
              </a:ext>
            </a:extLst>
          </p:cNvPr>
          <p:cNvSpPr txBox="1"/>
          <p:nvPr/>
        </p:nvSpPr>
        <p:spPr>
          <a:xfrm>
            <a:off x="8353587" y="5579389"/>
            <a:ext cx="35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^^ That just to increase whitespace between columns in my table</a:t>
            </a:r>
          </a:p>
        </p:txBody>
      </p:sp>
    </p:spTree>
    <p:extLst>
      <p:ext uri="{BB962C8B-B14F-4D97-AF65-F5344CB8AC3E}">
        <p14:creationId xmlns:p14="http://schemas.microsoft.com/office/powerpoint/2010/main" val="226907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More YAML Options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D202A8-651E-4846-A640-9BBECFDB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51" y="2076772"/>
            <a:ext cx="11265975" cy="3728231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rmarkdown.rstudio.com</a:t>
            </a:r>
            <a:r>
              <a:rPr lang="en-US" dirty="0"/>
              <a:t>/</a:t>
            </a:r>
            <a:r>
              <a:rPr lang="en-US" dirty="0" err="1"/>
              <a:t>markdown_document_format#overview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264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R Markdown Body (i.e. outside of Code Chunks)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D202A8-651E-4846-A640-9BBECFDB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51" y="2076772"/>
            <a:ext cx="4121257" cy="3728231"/>
          </a:xfrm>
        </p:spPr>
        <p:txBody>
          <a:bodyPr>
            <a:normAutofit/>
          </a:bodyPr>
          <a:lstStyle/>
          <a:p>
            <a:r>
              <a:rPr lang="en-US" dirty="0"/>
              <a:t>Interpreter is Markdown</a:t>
            </a:r>
          </a:p>
          <a:p>
            <a:pPr lvl="1"/>
            <a:r>
              <a:rPr lang="en-US" dirty="0"/>
              <a:t>”Basic” Language</a:t>
            </a:r>
          </a:p>
          <a:p>
            <a:pPr lvl="1"/>
            <a:r>
              <a:rPr lang="en-US" dirty="0"/>
              <a:t>Cheat sheets galore</a:t>
            </a:r>
          </a:p>
          <a:p>
            <a:r>
              <a:rPr lang="en-US" dirty="0"/>
              <a:t>Recommend a Markdown IDE</a:t>
            </a:r>
          </a:p>
          <a:p>
            <a:pPr lvl="1"/>
            <a:r>
              <a:rPr lang="en-US" dirty="0"/>
              <a:t>Mac = </a:t>
            </a:r>
            <a:r>
              <a:rPr lang="en-US" dirty="0" err="1"/>
              <a:t>macdown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PC folks</a:t>
            </a:r>
            <a:endParaRPr lang="en-US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0427D-C87B-A64D-A2E3-627615F1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32" y="1363850"/>
            <a:ext cx="4471630" cy="5091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FED3A-74E7-9E46-ADF5-499B9A223E8E}"/>
              </a:ext>
            </a:extLst>
          </p:cNvPr>
          <p:cNvSpPr txBox="1"/>
          <p:nvPr/>
        </p:nvSpPr>
        <p:spPr>
          <a:xfrm>
            <a:off x="5129936" y="6524786"/>
            <a:ext cx="6683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</a:t>
            </a:r>
            <a:r>
              <a:rPr lang="en-US" sz="1400" dirty="0" err="1">
                <a:solidFill>
                  <a:srgbClr val="FF0000"/>
                </a:solidFill>
              </a:rPr>
              <a:t>www.rstudio.com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 err="1">
                <a:solidFill>
                  <a:srgbClr val="FF0000"/>
                </a:solidFill>
              </a:rPr>
              <a:t>wp</a:t>
            </a:r>
            <a:r>
              <a:rPr lang="en-US" sz="1400" dirty="0">
                <a:solidFill>
                  <a:srgbClr val="FF0000"/>
                </a:solidFill>
              </a:rPr>
              <a:t>-content/uploads/2015/03/</a:t>
            </a:r>
            <a:r>
              <a:rPr lang="en-US" sz="1400" dirty="0" err="1">
                <a:solidFill>
                  <a:srgbClr val="FF0000"/>
                </a:solidFill>
              </a:rPr>
              <a:t>rmarkdown-reference.pdf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B2822-9BA6-0049-844B-23EEE4A8D251}"/>
              </a:ext>
            </a:extLst>
          </p:cNvPr>
          <p:cNvSpPr txBox="1"/>
          <p:nvPr/>
        </p:nvSpPr>
        <p:spPr>
          <a:xfrm>
            <a:off x="611788" y="5455402"/>
            <a:ext cx="26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63604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R Markdown Body (i.e. outside of Code Chunks)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BFBDAE-D01E-354E-8952-795582DC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40" y="1890792"/>
            <a:ext cx="9938391" cy="39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4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 Markdown – Citations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BC17D-8FCF-9043-9782-3B14A893B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32" y="5269423"/>
            <a:ext cx="941091" cy="141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EE9AE-C9D3-0D4D-B352-D892B52F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98" y="1720310"/>
            <a:ext cx="7102203" cy="45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 Markdown – Math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E9211-9624-C145-B6CA-8E2BF0BA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57" y="1549829"/>
            <a:ext cx="6210233" cy="4852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BC17D-8FCF-9043-9782-3B14A893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732" y="5269423"/>
            <a:ext cx="941091" cy="14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2CFB-6FC8-FF41-BC84-E03E0BCC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5" y="365125"/>
            <a:ext cx="116547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Housekeeping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CDDAD-1DFB-F148-88A1-59F759B27D6E}"/>
              </a:ext>
            </a:extLst>
          </p:cNvPr>
          <p:cNvSpPr txBox="1">
            <a:spLocks/>
          </p:cNvSpPr>
          <p:nvPr/>
        </p:nvSpPr>
        <p:spPr>
          <a:xfrm>
            <a:off x="838199" y="1655147"/>
            <a:ext cx="1100250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Homework 4 </a:t>
            </a:r>
          </a:p>
          <a:p>
            <a:pPr lvl="1"/>
            <a:r>
              <a:rPr lang="en-US" dirty="0"/>
              <a:t>Due 10/29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Homework 5 is posted </a:t>
            </a:r>
          </a:p>
          <a:p>
            <a:pPr lvl="1"/>
            <a:r>
              <a:rPr lang="en-US" dirty="0"/>
              <a:t>3 Questions </a:t>
            </a:r>
          </a:p>
          <a:p>
            <a:pPr lvl="1"/>
            <a:r>
              <a:rPr lang="en-US" dirty="0"/>
              <a:t>Due 11/12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Final Projects</a:t>
            </a:r>
          </a:p>
          <a:p>
            <a:pPr lvl="1"/>
            <a:r>
              <a:rPr lang="en-US" dirty="0"/>
              <a:t>11/28 and 12/3 </a:t>
            </a:r>
          </a:p>
        </p:txBody>
      </p:sp>
    </p:spTree>
    <p:extLst>
      <p:ext uri="{BB962C8B-B14F-4D97-AF65-F5344CB8AC3E}">
        <p14:creationId xmlns:p14="http://schemas.microsoft.com/office/powerpoint/2010/main" val="51322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 Markdown – Math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E9211-9624-C145-B6CA-8E2BF0BA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97" y="1873005"/>
            <a:ext cx="3154388" cy="2464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BC17D-8FCF-9043-9782-3B14A893B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96" y="5018700"/>
            <a:ext cx="941091" cy="141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32F6F-BB9A-3F47-AC86-BE6D97741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723" y="1601985"/>
            <a:ext cx="6493182" cy="605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399AD-EAC4-C54E-AB06-9ADE38E39F55}"/>
              </a:ext>
            </a:extLst>
          </p:cNvPr>
          <p:cNvSpPr txBox="1"/>
          <p:nvPr/>
        </p:nvSpPr>
        <p:spPr>
          <a:xfrm>
            <a:off x="4601497" y="5589638"/>
            <a:ext cx="690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5"/>
              </a:rPr>
              <a:t>http://www.calvin.edu/~rpruim/courses/m343/F12/RStudio/LatexExamples.html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http://www.statpower.net/Content/310/R%20Stuff/SampleMarkdown.html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https://</a:t>
            </a:r>
            <a:r>
              <a:rPr lang="en-US" sz="1200" dirty="0" err="1"/>
              <a:t>www.calvin.edu</a:t>
            </a:r>
            <a:r>
              <a:rPr lang="en-US" sz="1200" dirty="0"/>
              <a:t>/~</a:t>
            </a:r>
            <a:r>
              <a:rPr lang="en-US" sz="1200" dirty="0" err="1"/>
              <a:t>rpruim</a:t>
            </a:r>
            <a:r>
              <a:rPr lang="en-US" sz="1200" dirty="0"/>
              <a:t>/courses/s341/S17/from-class/</a:t>
            </a:r>
            <a:r>
              <a:rPr lang="en-US" sz="1200" dirty="0" err="1"/>
              <a:t>MathinRmd.html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426EA5-9B20-F044-8FB7-C14501A2C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458" y="2340751"/>
            <a:ext cx="5938684" cy="29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3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R Markdown Body (i.e. outside of Code Chunks)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D202A8-651E-4846-A640-9BBECFDB1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51" y="2076772"/>
            <a:ext cx="11265976" cy="3728231"/>
          </a:xfrm>
        </p:spPr>
        <p:txBody>
          <a:bodyPr>
            <a:normAutofit/>
          </a:bodyPr>
          <a:lstStyle/>
          <a:p>
            <a:r>
              <a:rPr lang="en-US" dirty="0"/>
              <a:t>Markdown </a:t>
            </a:r>
            <a:r>
              <a:rPr lang="en-US" dirty="0" err="1"/>
              <a:t>Cheatsheets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https://www.rstudio.com/wp-content/uploads/2015/02/rmarkdown-cheatsheet.pdf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https://github.com/adam-p/markdown-here/wiki/Markdown-Cheatsheet</a:t>
            </a:r>
            <a:endParaRPr lang="en-US" dirty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www.markdownguide.org</a:t>
            </a:r>
            <a:r>
              <a:rPr lang="en-US" dirty="0"/>
              <a:t>/cheat-sheet/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3496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Chunks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AB45AE-BBC4-7542-A6BA-C6A485A42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51" y="1673817"/>
            <a:ext cx="11405461" cy="3812584"/>
          </a:xfrm>
        </p:spPr>
        <p:txBody>
          <a:bodyPr>
            <a:normAutofit/>
          </a:bodyPr>
          <a:lstStyle/>
          <a:p>
            <a:r>
              <a:rPr lang="en-US" dirty="0"/>
              <a:t>Code Chunks are essentially blocks of code that are interpreted by a specific ”engine” </a:t>
            </a:r>
          </a:p>
          <a:p>
            <a:pPr lvl="1"/>
            <a:r>
              <a:rPr lang="en-US" dirty="0"/>
              <a:t>Default is R (but many others available, see end)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write a code chunk like this: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" pitchFamily="2" charset="0"/>
              </a:rPr>
              <a:t>```{&lt;engine&gt;, &lt;chunk options&gt;}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	my code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	```</a:t>
            </a:r>
          </a:p>
          <a:p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EB42AD-1B0D-F24D-9C4C-E8C7CEAB2BAE}"/>
              </a:ext>
            </a:extLst>
          </p:cNvPr>
          <p:cNvSpPr txBox="1"/>
          <p:nvPr/>
        </p:nvSpPr>
        <p:spPr>
          <a:xfrm>
            <a:off x="1345351" y="5487650"/>
            <a:ext cx="1027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```{r, </a:t>
            </a:r>
            <a:r>
              <a:rPr lang="en-US" dirty="0" err="1">
                <a:solidFill>
                  <a:srgbClr val="FF0000"/>
                </a:solidFill>
                <a:latin typeface="Courier" pitchFamily="2" charset="0"/>
              </a:rPr>
              <a:t>eval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=T, echo=T}</a:t>
            </a:r>
          </a:p>
          <a:p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		paste(“hello world”) </a:t>
            </a:r>
          </a:p>
          <a:p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```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Chunk Options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2224E-AA62-004A-BA75-5517946AA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54" y="1410346"/>
            <a:ext cx="7732571" cy="4928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16126F-27A1-4D46-9EC6-126F34C72B70}"/>
              </a:ext>
            </a:extLst>
          </p:cNvPr>
          <p:cNvSpPr txBox="1"/>
          <p:nvPr/>
        </p:nvSpPr>
        <p:spPr>
          <a:xfrm>
            <a:off x="3657600" y="644729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err="1">
                <a:solidFill>
                  <a:srgbClr val="FF0000"/>
                </a:solidFill>
              </a:rPr>
              <a:t>www.rstudio.com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wp</a:t>
            </a:r>
            <a:r>
              <a:rPr lang="en-US" dirty="0">
                <a:solidFill>
                  <a:srgbClr val="FF0000"/>
                </a:solidFill>
              </a:rPr>
              <a:t>-content/uploads/2015/03/</a:t>
            </a:r>
            <a:r>
              <a:rPr lang="en-US" dirty="0" err="1">
                <a:solidFill>
                  <a:srgbClr val="FF0000"/>
                </a:solidFill>
              </a:rPr>
              <a:t>rmarkdown-reference.pdf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2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– Child Code Chunk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6126F-27A1-4D46-9EC6-126F34C72B70}"/>
              </a:ext>
            </a:extLst>
          </p:cNvPr>
          <p:cNvSpPr txBox="1"/>
          <p:nvPr/>
        </p:nvSpPr>
        <p:spPr>
          <a:xfrm>
            <a:off x="1740310" y="6415549"/>
            <a:ext cx="991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</a:t>
            </a:r>
            <a:r>
              <a:rPr lang="en-US" sz="1400" dirty="0" err="1">
                <a:solidFill>
                  <a:srgbClr val="FF0000"/>
                </a:solidFill>
              </a:rPr>
              <a:t>rosannavanhespenresearch.wordpress.com</a:t>
            </a:r>
            <a:r>
              <a:rPr lang="en-US" sz="1400" dirty="0">
                <a:solidFill>
                  <a:srgbClr val="FF0000"/>
                </a:solidFill>
              </a:rPr>
              <a:t>/2016/03/29/writing-your-thesis-with-r-markdown-4-putting-the-thesis-together/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B50F8E-AB43-6E47-BD90-9A5AF6B22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238" y="1619572"/>
            <a:ext cx="11265976" cy="3728231"/>
          </a:xfrm>
        </p:spPr>
        <p:txBody>
          <a:bodyPr>
            <a:normAutofit/>
          </a:bodyPr>
          <a:lstStyle/>
          <a:p>
            <a:r>
              <a:rPr lang="en-US" dirty="0"/>
              <a:t>Renders R Markdown files “at that code chunk”</a:t>
            </a:r>
          </a:p>
          <a:p>
            <a:pPr lvl="1"/>
            <a:r>
              <a:rPr lang="en-US" dirty="0"/>
              <a:t>Similar concept to sourcing a file </a:t>
            </a:r>
          </a:p>
          <a:p>
            <a:pPr lvl="2"/>
            <a:r>
              <a:rPr lang="en-US" dirty="0"/>
              <a:t>But…now that file is an entire R Markdown file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F2361-1CE0-3440-B094-26F8041A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173" y="2969297"/>
            <a:ext cx="5286273" cy="29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318" y="2643375"/>
            <a:ext cx="8459492" cy="1325563"/>
          </a:xfrm>
        </p:spPr>
        <p:txBody>
          <a:bodyPr/>
          <a:lstStyle/>
          <a:p>
            <a:r>
              <a:rPr lang="en-US" dirty="0"/>
              <a:t>Explore Some Code Chunk Options </a:t>
            </a:r>
          </a:p>
        </p:txBody>
      </p:sp>
    </p:spTree>
    <p:extLst>
      <p:ext uri="{BB962C8B-B14F-4D97-AF65-F5344CB8AC3E}">
        <p14:creationId xmlns:p14="http://schemas.microsoft.com/office/powerpoint/2010/main" val="60957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Option Outputs (and DT later)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343C61-BDF3-D549-A064-6D81A042D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251" y="1673817"/>
            <a:ext cx="11405461" cy="121686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" pitchFamily="2" charset="0"/>
              </a:rPr>
              <a:t>knitr</a:t>
            </a:r>
            <a:r>
              <a:rPr lang="en-US" dirty="0">
                <a:latin typeface="Courier" pitchFamily="2" charset="0"/>
              </a:rPr>
              <a:t>::</a:t>
            </a:r>
            <a:r>
              <a:rPr lang="en-US" dirty="0" err="1">
                <a:latin typeface="Courier" pitchFamily="2" charset="0"/>
              </a:rPr>
              <a:t>kable</a:t>
            </a:r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kableExtra</a:t>
            </a:r>
            <a:r>
              <a:rPr lang="en-US" dirty="0">
                <a:latin typeface="Courier" pitchFamily="2" charset="0"/>
              </a:rPr>
              <a:t>::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6F714-5077-C340-9511-29A1D8755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149" y="3108164"/>
            <a:ext cx="7859456" cy="32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8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Global Options for Code Chunk Options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A2CDB-D2BE-9A4C-A553-F40382CB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82" y="2106047"/>
            <a:ext cx="9740900" cy="177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A84D6-922B-8743-BDA6-9A3BC5640B51}"/>
              </a:ext>
            </a:extLst>
          </p:cNvPr>
          <p:cNvSpPr txBox="1"/>
          <p:nvPr/>
        </p:nvSpPr>
        <p:spPr>
          <a:xfrm>
            <a:off x="1007390" y="4463512"/>
            <a:ext cx="9655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note, </a:t>
            </a:r>
            <a:r>
              <a:rPr lang="en-US" dirty="0">
                <a:latin typeface="Courier" pitchFamily="2" charset="0"/>
              </a:rPr>
              <a:t>warning=F, message=F, error=F </a:t>
            </a:r>
            <a:r>
              <a:rPr lang="en-US" dirty="0"/>
              <a:t>is not great practice. Good to know if you have errors in your code… I often want to make “clean” reports don’t want to worry about R “talking to me” too much. </a:t>
            </a:r>
          </a:p>
          <a:p>
            <a:endParaRPr lang="en-US" dirty="0"/>
          </a:p>
          <a:p>
            <a:r>
              <a:rPr lang="en-US" dirty="0"/>
              <a:t>Better to load libraries ”quietly” if you don’t want them to talk and output in your R report (instead of turning messages off). </a:t>
            </a:r>
          </a:p>
        </p:txBody>
      </p:sp>
    </p:spTree>
    <p:extLst>
      <p:ext uri="{BB962C8B-B14F-4D97-AF65-F5344CB8AC3E}">
        <p14:creationId xmlns:p14="http://schemas.microsoft.com/office/powerpoint/2010/main" val="56148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Checking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DF684-6DE8-FF46-B359-BEACB92A6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29" y="1898542"/>
            <a:ext cx="9343325" cy="41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6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Packages for Reports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9486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DT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ourier" pitchFamily="2" charset="0"/>
              </a:rPr>
              <a:t>TableOne</a:t>
            </a:r>
            <a:endParaRPr lang="en-US" dirty="0">
              <a:latin typeface="Courier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Stargazer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ourier" pitchFamily="2" charset="0"/>
              </a:rPr>
              <a:t>plotly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DT</a:t>
            </a:r>
            <a:r>
              <a:rPr lang="en-US" dirty="0"/>
              <a:t> and </a:t>
            </a:r>
            <a:r>
              <a:rPr lang="en-US" dirty="0" err="1">
                <a:latin typeface="Courier" pitchFamily="2" charset="0"/>
              </a:rPr>
              <a:t>plotly</a:t>
            </a:r>
            <a:r>
              <a:rPr lang="en-US" dirty="0"/>
              <a:t> cannot be rendered as Word Documents or as PDFs because they rely on html code (they are html widgets)</a:t>
            </a:r>
          </a:p>
          <a:p>
            <a:pPr lvl="1"/>
            <a:r>
              <a:rPr lang="en-US" dirty="0"/>
              <a:t>Pros – interactive</a:t>
            </a:r>
          </a:p>
          <a:p>
            <a:pPr lvl="1"/>
            <a:r>
              <a:rPr lang="en-US" dirty="0"/>
              <a:t>Cons – can only use html outputs… </a:t>
            </a:r>
          </a:p>
        </p:txBody>
      </p:sp>
    </p:spTree>
    <p:extLst>
      <p:ext uri="{BB962C8B-B14F-4D97-AF65-F5344CB8AC3E}">
        <p14:creationId xmlns:p14="http://schemas.microsoft.com/office/powerpoint/2010/main" val="336628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2CFB-6FC8-FF41-BC84-E03E0BCC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5" y="365125"/>
            <a:ext cx="116547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CDDAD-1DFB-F148-88A1-59F759B27D6E}"/>
              </a:ext>
            </a:extLst>
          </p:cNvPr>
          <p:cNvSpPr txBox="1">
            <a:spLocks/>
          </p:cNvSpPr>
          <p:nvPr/>
        </p:nvSpPr>
        <p:spPr>
          <a:xfrm>
            <a:off x="838199" y="1655147"/>
            <a:ext cx="1100250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Mike </a:t>
            </a:r>
            <a:r>
              <a:rPr lang="en-US" dirty="0" err="1"/>
              <a:t>Fliss</a:t>
            </a:r>
            <a:r>
              <a:rPr lang="en-US" dirty="0"/>
              <a:t> &amp; Sara </a:t>
            </a:r>
            <a:r>
              <a:rPr lang="en-US" dirty="0" err="1"/>
              <a:t>Levintow</a:t>
            </a:r>
            <a:endParaRPr lang="en-US" dirty="0"/>
          </a:p>
          <a:p>
            <a:r>
              <a:rPr lang="en-US" dirty="0" err="1"/>
              <a:t>Yihui</a:t>
            </a:r>
            <a:r>
              <a:rPr lang="en-US" dirty="0"/>
              <a:t> </a:t>
            </a:r>
            <a:r>
              <a:rPr lang="en-US" dirty="0" err="1"/>
              <a:t>Xie</a:t>
            </a:r>
            <a:endParaRPr lang="en-US" dirty="0"/>
          </a:p>
          <a:p>
            <a:pPr lvl="1"/>
            <a:r>
              <a:rPr lang="en-US" dirty="0" err="1"/>
              <a:t>Yihui</a:t>
            </a:r>
            <a:r>
              <a:rPr lang="en-US" dirty="0"/>
              <a:t> wrote </a:t>
            </a:r>
            <a:r>
              <a:rPr lang="en-US" dirty="0" err="1">
                <a:latin typeface="Courier" pitchFamily="2" charset="0"/>
              </a:rPr>
              <a:t>knitr</a:t>
            </a:r>
            <a:r>
              <a:rPr lang="en-US" dirty="0"/>
              <a:t>, backbone of </a:t>
            </a:r>
            <a:r>
              <a:rPr lang="en-US" dirty="0" err="1"/>
              <a:t>Rmarkdown</a:t>
            </a:r>
            <a:r>
              <a:rPr lang="en-US" dirty="0"/>
              <a:t>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Rsweave</a:t>
            </a:r>
            <a:r>
              <a:rPr lang="en-US" dirty="0"/>
              <a:t>, etc.</a:t>
            </a:r>
          </a:p>
          <a:p>
            <a:r>
              <a:rPr lang="en-US" dirty="0"/>
              <a:t>J.J. </a:t>
            </a:r>
            <a:r>
              <a:rPr lang="en-US" dirty="0" err="1"/>
              <a:t>Allaire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Allaire</a:t>
            </a:r>
            <a:r>
              <a:rPr lang="en-US" dirty="0"/>
              <a:t>, </a:t>
            </a:r>
            <a:r>
              <a:rPr lang="en-US" dirty="0" err="1"/>
              <a:t>Yihui</a:t>
            </a:r>
            <a:r>
              <a:rPr lang="en-US" dirty="0"/>
              <a:t>, &amp; others wrote the </a:t>
            </a:r>
            <a:r>
              <a:rPr lang="en-US" dirty="0">
                <a:hlinkClick r:id="rId2"/>
              </a:rPr>
              <a:t>rmarkdown</a:t>
            </a:r>
            <a:r>
              <a:rPr lang="en-US" dirty="0"/>
              <a:t> package</a:t>
            </a:r>
          </a:p>
          <a:p>
            <a:r>
              <a:rPr lang="en-US" b="1" dirty="0"/>
              <a:t>R Markdown: The Definitive Guide</a:t>
            </a:r>
          </a:p>
          <a:p>
            <a:pPr lvl="1"/>
            <a:r>
              <a:rPr lang="en-US" dirty="0" err="1"/>
              <a:t>Yihui</a:t>
            </a:r>
            <a:r>
              <a:rPr lang="en-US" dirty="0"/>
              <a:t> </a:t>
            </a:r>
            <a:r>
              <a:rPr lang="en-US" dirty="0" err="1"/>
              <a:t>Xie</a:t>
            </a:r>
            <a:r>
              <a:rPr lang="en-US" dirty="0"/>
              <a:t>, J. J. </a:t>
            </a:r>
            <a:r>
              <a:rPr lang="en-US" dirty="0" err="1"/>
              <a:t>Allaire</a:t>
            </a:r>
            <a:r>
              <a:rPr lang="en-US" dirty="0"/>
              <a:t>, Garrett </a:t>
            </a:r>
            <a:r>
              <a:rPr lang="en-US" dirty="0" err="1"/>
              <a:t>Grolemund</a:t>
            </a:r>
            <a:endParaRPr lang="en-US" dirty="0"/>
          </a:p>
          <a:p>
            <a:r>
              <a:rPr lang="en-US" dirty="0"/>
              <a:t>R studio &amp; </a:t>
            </a:r>
            <a:r>
              <a:rPr lang="en-US" dirty="0" err="1"/>
              <a:t>rOpenSci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8D0A4-2645-A547-8670-EFEAAA36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52" y="1215325"/>
            <a:ext cx="2641600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CADBC-AA03-964C-BAB9-25D47F759AA2}"/>
              </a:ext>
            </a:extLst>
          </p:cNvPr>
          <p:cNvSpPr txBox="1"/>
          <p:nvPr/>
        </p:nvSpPr>
        <p:spPr>
          <a:xfrm>
            <a:off x="8911525" y="5191932"/>
            <a:ext cx="24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304 pages! </a:t>
            </a:r>
          </a:p>
        </p:txBody>
      </p:sp>
    </p:spTree>
    <p:extLst>
      <p:ext uri="{BB962C8B-B14F-4D97-AF65-F5344CB8AC3E}">
        <p14:creationId xmlns:p14="http://schemas.microsoft.com/office/powerpoint/2010/main" val="429377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EFD5D-E6D9-FA47-9508-14DAAC86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1" y="1664524"/>
            <a:ext cx="10887129" cy="3219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FB84B-3ECC-6845-997C-30EF1ED177F1}"/>
              </a:ext>
            </a:extLst>
          </p:cNvPr>
          <p:cNvSpPr txBox="1"/>
          <p:nvPr/>
        </p:nvSpPr>
        <p:spPr>
          <a:xfrm>
            <a:off x="5982346" y="6245817"/>
            <a:ext cx="590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err="1">
                <a:solidFill>
                  <a:srgbClr val="FF0000"/>
                </a:solidFill>
              </a:rPr>
              <a:t>rstudio.github.io</a:t>
            </a:r>
            <a:r>
              <a:rPr lang="en-US" dirty="0">
                <a:solidFill>
                  <a:srgbClr val="FF0000"/>
                </a:solidFill>
              </a:rPr>
              <a:t>/DT/</a:t>
            </a:r>
          </a:p>
        </p:txBody>
      </p:sp>
    </p:spTree>
    <p:extLst>
      <p:ext uri="{BB962C8B-B14F-4D97-AF65-F5344CB8AC3E}">
        <p14:creationId xmlns:p14="http://schemas.microsoft.com/office/powerpoint/2010/main" val="2498369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Broom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D7C208-C334-8549-97CC-381DF482BA8E}"/>
              </a:ext>
            </a:extLst>
          </p:cNvPr>
          <p:cNvSpPr txBox="1">
            <a:spLocks/>
          </p:cNvSpPr>
          <p:nvPr/>
        </p:nvSpPr>
        <p:spPr>
          <a:xfrm>
            <a:off x="946688" y="2247254"/>
            <a:ext cx="3485827" cy="394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Insane number of features! </a:t>
            </a:r>
          </a:p>
          <a:p>
            <a:r>
              <a:rPr lang="en-US" dirty="0"/>
              <a:t>Several vignettes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D74D2-8D68-8D48-9B0B-1C804840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510" y="2363706"/>
            <a:ext cx="56134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TableOne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6B6C7-FA57-EF46-9522-7D31502F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91" y="1813301"/>
            <a:ext cx="5046066" cy="4068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BBDCC-9CA8-214F-AB28-30728CAB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3" y="2263450"/>
            <a:ext cx="5170192" cy="26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TableOne</a:t>
            </a:r>
            <a:r>
              <a:rPr lang="en-US" sz="3600" dirty="0"/>
              <a:t> </a:t>
            </a:r>
            <a:r>
              <a:rPr lang="en-US" sz="3600" dirty="0">
                <a:sym typeface="Wingdings" pitchFamily="2" charset="2"/>
              </a:rPr>
              <a:t> To Word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ACFE66-7481-F640-ACC4-1919090EDEB8}"/>
              </a:ext>
            </a:extLst>
          </p:cNvPr>
          <p:cNvSpPr txBox="1">
            <a:spLocks/>
          </p:cNvSpPr>
          <p:nvPr/>
        </p:nvSpPr>
        <p:spPr>
          <a:xfrm>
            <a:off x="8835325" y="6261316"/>
            <a:ext cx="3485827" cy="411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Inspired by Mike!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7BFBC-23D1-A540-A42C-9A83350DB75F}"/>
              </a:ext>
            </a:extLst>
          </p:cNvPr>
          <p:cNvSpPr txBox="1"/>
          <p:nvPr/>
        </p:nvSpPr>
        <p:spPr>
          <a:xfrm>
            <a:off x="976394" y="6152826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Live 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FAB96-167C-8343-AF55-E115BF65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09" y="1563328"/>
            <a:ext cx="7917730" cy="405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65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Stargazer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A6E79-99E3-D948-9DE6-A24B9C2EB816}"/>
              </a:ext>
            </a:extLst>
          </p:cNvPr>
          <p:cNvSpPr txBox="1"/>
          <p:nvPr/>
        </p:nvSpPr>
        <p:spPr>
          <a:xfrm>
            <a:off x="185980" y="6245817"/>
            <a:ext cx="1167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cran.r-project.org</a:t>
            </a:r>
            <a:r>
              <a:rPr lang="en-US" dirty="0"/>
              <a:t>/web/packages/stargazer/</a:t>
            </a:r>
            <a:r>
              <a:rPr lang="en-US" dirty="0" err="1"/>
              <a:t>stargazer.pdf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CA049-E535-EA45-8FF3-561E33C4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60" y="971983"/>
            <a:ext cx="4094155" cy="4909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E60E2-B49A-7041-86EA-6ED7630D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90" y="3967567"/>
            <a:ext cx="3670292" cy="19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Stargazer Vignette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A6E79-99E3-D948-9DE6-A24B9C2EB816}"/>
              </a:ext>
            </a:extLst>
          </p:cNvPr>
          <p:cNvSpPr txBox="1"/>
          <p:nvPr/>
        </p:nvSpPr>
        <p:spPr>
          <a:xfrm>
            <a:off x="185980" y="6245817"/>
            <a:ext cx="1167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cran.r-project.org</a:t>
            </a:r>
            <a:r>
              <a:rPr lang="en-US" dirty="0"/>
              <a:t>/web/packages/stargazer/</a:t>
            </a:r>
            <a:r>
              <a:rPr lang="en-US" dirty="0" err="1"/>
              <a:t>stargazer.pdf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E1B1E-4D42-3E47-A1C7-51AD7E4B9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08" y="1348353"/>
            <a:ext cx="4838434" cy="4809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BD0C2-907F-8A49-BE07-BAC7DBBD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90" y="2623931"/>
            <a:ext cx="5217491" cy="26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1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Stargazer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A9519-11F4-C040-9B77-EEF2CB4E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10" y="2552162"/>
            <a:ext cx="4305300" cy="336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BBAB93-13FF-8C42-A901-B84A5DF7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07" y="1673817"/>
            <a:ext cx="4854314" cy="47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4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plotly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ECC9DC-8295-454A-B869-D4B64F9FF622}"/>
              </a:ext>
            </a:extLst>
          </p:cNvPr>
          <p:cNvSpPr txBox="1">
            <a:spLocks/>
          </p:cNvSpPr>
          <p:nvPr/>
        </p:nvSpPr>
        <p:spPr>
          <a:xfrm>
            <a:off x="543732" y="1596322"/>
            <a:ext cx="5283631" cy="3945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Interactive Plots!</a:t>
            </a:r>
          </a:p>
          <a:p>
            <a:pPr lvl="1"/>
            <a:r>
              <a:rPr lang="en-US" dirty="0"/>
              <a:t>I’m just scratching surface with </a:t>
            </a:r>
            <a:r>
              <a:rPr lang="en-US" dirty="0" err="1">
                <a:latin typeface="Courier" pitchFamily="2" charset="0"/>
              </a:rPr>
              <a:t>plotly</a:t>
            </a:r>
            <a:r>
              <a:rPr lang="en-US" dirty="0">
                <a:latin typeface="Courier" pitchFamily="2" charset="0"/>
              </a:rPr>
              <a:t>::</a:t>
            </a:r>
            <a:r>
              <a:rPr lang="en-US" dirty="0" err="1">
                <a:latin typeface="Courier" pitchFamily="2" charset="0"/>
              </a:rPr>
              <a:t>ggplotly</a:t>
            </a:r>
            <a:r>
              <a:rPr lang="en-US" dirty="0">
                <a:latin typeface="Courier" pitchFamily="2" charset="0"/>
              </a:rPr>
              <a:t>(&lt;</a:t>
            </a:r>
            <a:r>
              <a:rPr lang="en-US" dirty="0" err="1">
                <a:latin typeface="Courier" pitchFamily="2" charset="0"/>
              </a:rPr>
              <a:t>obj</a:t>
            </a:r>
            <a:r>
              <a:rPr lang="en-US" dirty="0">
                <a:latin typeface="Courier" pitchFamily="2" charset="0"/>
              </a:rPr>
              <a:t>&gt;)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A98A9-B0A0-AC4D-9293-4E6C8F7B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64" y="3037667"/>
            <a:ext cx="6436067" cy="35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1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Advanced: Using R Markdown for Other Engines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basically use R Markdown to run any program </a:t>
            </a:r>
          </a:p>
          <a:p>
            <a:pPr lvl="1"/>
            <a:r>
              <a:rPr lang="en-US" dirty="0"/>
              <a:t>Pros – completely reproducible</a:t>
            </a:r>
          </a:p>
          <a:p>
            <a:pPr lvl="1"/>
            <a:r>
              <a:rPr lang="en-US" dirty="0"/>
              <a:t>Cons – slow?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73FFB-4B9C-FC48-8FA2-CF0A4959E821}"/>
              </a:ext>
            </a:extLst>
          </p:cNvPr>
          <p:cNvSpPr txBox="1"/>
          <p:nvPr/>
        </p:nvSpPr>
        <p:spPr>
          <a:xfrm>
            <a:off x="929898" y="3890075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763661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Advanced: Using R Markdown for Other Engines – Why?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8" y="1841124"/>
            <a:ext cx="34858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Knitting a Pipeline Together</a:t>
            </a:r>
          </a:p>
          <a:p>
            <a:r>
              <a:rPr lang="en-US" dirty="0"/>
              <a:t>Using Several Different Tools but analyzing results in R</a:t>
            </a:r>
          </a:p>
          <a:p>
            <a:r>
              <a:rPr lang="en-US" dirty="0"/>
              <a:t>Many more!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5C6BC-C9AE-B946-8B31-175A373B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27" y="1642819"/>
            <a:ext cx="7023207" cy="4632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7A081-8FAF-8841-AD70-EB5C09716B03}"/>
              </a:ext>
            </a:extLst>
          </p:cNvPr>
          <p:cNvSpPr txBox="1"/>
          <p:nvPr/>
        </p:nvSpPr>
        <p:spPr>
          <a:xfrm>
            <a:off x="480448" y="4649492"/>
            <a:ext cx="354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here: Simulate DNA sequence in R. Then use NIH’s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ART</a:t>
            </a:r>
            <a:r>
              <a:rPr lang="en-US" dirty="0">
                <a:solidFill>
                  <a:srgbClr val="FF0000"/>
                </a:solidFill>
              </a:rPr>
              <a:t> program to simulate NGS data</a:t>
            </a:r>
          </a:p>
        </p:txBody>
      </p:sp>
    </p:spTree>
    <p:extLst>
      <p:ext uri="{BB962C8B-B14F-4D97-AF65-F5344CB8AC3E}">
        <p14:creationId xmlns:p14="http://schemas.microsoft.com/office/powerpoint/2010/main" val="36905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2CFB-6FC8-FF41-BC84-E03E0BCC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5" y="365125"/>
            <a:ext cx="116547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Definitive Guide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8D0A4-2645-A547-8670-EFEAAA364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98" y="1695773"/>
            <a:ext cx="26416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DF99A-9FC7-B147-962D-B6828BEF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36" y="1503424"/>
            <a:ext cx="5819829" cy="42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75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 Markdown Cheat Sheet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D70A6A-C62B-624D-9CC3-7CF7F1661E12}"/>
              </a:ext>
            </a:extLst>
          </p:cNvPr>
          <p:cNvSpPr/>
          <p:nvPr/>
        </p:nvSpPr>
        <p:spPr>
          <a:xfrm>
            <a:off x="896227" y="3023109"/>
            <a:ext cx="10635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https://</a:t>
            </a:r>
            <a:r>
              <a:rPr lang="en-US" sz="3200" dirty="0" err="1">
                <a:solidFill>
                  <a:srgbClr val="FF0000"/>
                </a:solidFill>
              </a:rPr>
              <a:t>www.rstudio.com</a:t>
            </a:r>
            <a:r>
              <a:rPr lang="en-US" sz="3200" dirty="0">
                <a:solidFill>
                  <a:srgbClr val="FF0000"/>
                </a:solidFill>
              </a:rPr>
              <a:t>/resources/</a:t>
            </a:r>
            <a:r>
              <a:rPr lang="en-US" sz="3200" dirty="0" err="1">
                <a:solidFill>
                  <a:srgbClr val="FF0000"/>
                </a:solidFill>
              </a:rPr>
              <a:t>cheatsheets</a:t>
            </a:r>
            <a:r>
              <a:rPr lang="en-US" sz="3200" dirty="0">
                <a:solidFill>
                  <a:srgbClr val="FF0000"/>
                </a:solidFill>
              </a:rPr>
              <a:t>/#</a:t>
            </a:r>
            <a:r>
              <a:rPr lang="en-US" sz="3200" dirty="0" err="1">
                <a:solidFill>
                  <a:srgbClr val="FF0000"/>
                </a:solidFill>
              </a:rPr>
              <a:t>rmarkdown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5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Advanced: </a:t>
            </a:r>
            <a:r>
              <a:rPr lang="en-US" sz="3600" dirty="0" err="1"/>
              <a:t>prettydocs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9" y="1841124"/>
            <a:ext cx="64924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 package for making pretty documents</a:t>
            </a:r>
          </a:p>
          <a:p>
            <a:r>
              <a:rPr lang="en-US" dirty="0"/>
              <a:t>http://</a:t>
            </a:r>
            <a:r>
              <a:rPr lang="en-US" dirty="0" err="1"/>
              <a:t>yixuan.cos.name</a:t>
            </a:r>
            <a:r>
              <a:rPr lang="en-US" dirty="0"/>
              <a:t>/</a:t>
            </a:r>
            <a:r>
              <a:rPr lang="en-US" dirty="0" err="1"/>
              <a:t>prettydoc</a:t>
            </a:r>
            <a:r>
              <a:rPr lang="en-US" dirty="0"/>
              <a:t>/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5A3284-6C97-E84D-9C79-4F41E3F1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49" y="3894487"/>
            <a:ext cx="3492500" cy="204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0B02EE-E602-F843-8BE7-2230B145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40" y="3657599"/>
            <a:ext cx="5092375" cy="2575398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883EB418-2C4D-9249-9B76-2D6850C820F5}"/>
              </a:ext>
            </a:extLst>
          </p:cNvPr>
          <p:cNvSpPr/>
          <p:nvPr/>
        </p:nvSpPr>
        <p:spPr>
          <a:xfrm>
            <a:off x="4494509" y="4556501"/>
            <a:ext cx="1301858" cy="604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0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Advanced: Extensions of R Markdown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8" y="1841124"/>
            <a:ext cx="34858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Blogdown</a:t>
            </a:r>
            <a:endParaRPr lang="en-US" dirty="0"/>
          </a:p>
          <a:p>
            <a:r>
              <a:rPr lang="en-US" dirty="0" err="1"/>
              <a:t>Bookdown</a:t>
            </a:r>
            <a:endParaRPr lang="en-US" dirty="0"/>
          </a:p>
          <a:p>
            <a:r>
              <a:rPr lang="en-US" dirty="0"/>
              <a:t>Websites</a:t>
            </a:r>
          </a:p>
          <a:p>
            <a:r>
              <a:rPr lang="en-US" dirty="0"/>
              <a:t>Dashboards</a:t>
            </a:r>
          </a:p>
          <a:p>
            <a:r>
              <a:rPr lang="en-US" dirty="0"/>
              <a:t>Notebooks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A1CD6-5EC9-404D-96C3-953C6D83B915}"/>
              </a:ext>
            </a:extLst>
          </p:cNvPr>
          <p:cNvSpPr txBox="1"/>
          <p:nvPr/>
        </p:nvSpPr>
        <p:spPr>
          <a:xfrm>
            <a:off x="3456122" y="4990455"/>
            <a:ext cx="5656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… So Many More! </a:t>
            </a:r>
          </a:p>
        </p:txBody>
      </p:sp>
    </p:spTree>
    <p:extLst>
      <p:ext uri="{BB962C8B-B14F-4D97-AF65-F5344CB8AC3E}">
        <p14:creationId xmlns:p14="http://schemas.microsoft.com/office/powerpoint/2010/main" val="273148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Advanced: New Kid on the Block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8" y="1841124"/>
            <a:ext cx="34858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Radix</a:t>
            </a:r>
          </a:p>
          <a:p>
            <a:pPr lvl="1"/>
            <a:r>
              <a:rPr lang="en-US" dirty="0"/>
              <a:t>Looks amazing… </a:t>
            </a:r>
          </a:p>
          <a:p>
            <a:pPr lvl="1"/>
            <a:r>
              <a:rPr lang="en-US" dirty="0"/>
              <a:t>Ran out of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F48E0-E24F-3D42-B3C7-983F718F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453" y="1518834"/>
            <a:ext cx="5021908" cy="4936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ACDD8-B1B9-A54B-8F1A-212624E4A789}"/>
              </a:ext>
            </a:extLst>
          </p:cNvPr>
          <p:cNvSpPr txBox="1"/>
          <p:nvPr/>
        </p:nvSpPr>
        <p:spPr>
          <a:xfrm>
            <a:off x="216976" y="5765370"/>
            <a:ext cx="619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</a:t>
            </a:r>
            <a:r>
              <a:rPr lang="en-US" dirty="0" err="1">
                <a:solidFill>
                  <a:srgbClr val="FF0000"/>
                </a:solidFill>
              </a:rPr>
              <a:t>blog.rstudio.com</a:t>
            </a:r>
            <a:r>
              <a:rPr lang="en-US" dirty="0">
                <a:solidFill>
                  <a:srgbClr val="FF0000"/>
                </a:solidFill>
              </a:rPr>
              <a:t>/2018/09/19/radix-for-r-markdown/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08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 Markdown Tips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9" y="1841124"/>
            <a:ext cx="2902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Don’t do this!</a:t>
            </a:r>
          </a:p>
          <a:p>
            <a:pPr lvl="1"/>
            <a:r>
              <a:rPr lang="en-US" dirty="0"/>
              <a:t>Every time I wanted to make a formatting change, I had to wait 5 minutes. </a:t>
            </a:r>
          </a:p>
          <a:p>
            <a:pPr lvl="1"/>
            <a:r>
              <a:rPr lang="en-US" dirty="0"/>
              <a:t>With &gt;1,000 of code and a ton of chunks, my names started to get weird…</a:t>
            </a:r>
          </a:p>
          <a:p>
            <a:pPr lvl="2"/>
            <a:r>
              <a:rPr lang="en-US" dirty="0"/>
              <a:t>Pv_cross_log2_subset _chrom1_transformed_....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9254D-82A3-6F41-9632-707ECF52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02" y="2466879"/>
            <a:ext cx="6661355" cy="334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7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 Markdown Tips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8" y="1841124"/>
            <a:ext cx="103063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this?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80F19-4D3F-1046-A0C7-50AE9863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308" y="2757766"/>
            <a:ext cx="7041331" cy="29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9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 Markdown Tips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305630-A010-E54D-9A62-C293A5E3FF00}"/>
              </a:ext>
            </a:extLst>
          </p:cNvPr>
          <p:cNvSpPr txBox="1">
            <a:spLocks/>
          </p:cNvSpPr>
          <p:nvPr/>
        </p:nvSpPr>
        <p:spPr>
          <a:xfrm>
            <a:off x="946688" y="1841124"/>
            <a:ext cx="103063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 someone else do the heavy lifting for themes (a ton of options) </a:t>
            </a:r>
          </a:p>
          <a:p>
            <a:r>
              <a:rPr lang="en-US" dirty="0"/>
              <a:t>If a picture is worth a thousand words, interactive plots are worth ten-thousand </a:t>
            </a:r>
          </a:p>
          <a:p>
            <a:r>
              <a:rPr lang="en-US" dirty="0"/>
              <a:t>Use markdown to explain your coding choices or thought process (you can tell a story…). </a:t>
            </a:r>
          </a:p>
          <a:p>
            <a:r>
              <a:rPr lang="en-US" dirty="0"/>
              <a:t>Knitting to PDF can be difficult. If you want to use </a:t>
            </a:r>
            <a:r>
              <a:rPr lang="en-US" i="1" dirty="0"/>
              <a:t>a lot </a:t>
            </a:r>
            <a:r>
              <a:rPr lang="en-US" dirty="0"/>
              <a:t>of </a:t>
            </a:r>
            <a:r>
              <a:rPr lang="en-US" dirty="0" err="1"/>
              <a:t>LaTeX</a:t>
            </a:r>
            <a:r>
              <a:rPr lang="en-US" dirty="0"/>
              <a:t>, consider </a:t>
            </a:r>
            <a:r>
              <a:rPr lang="en-US" dirty="0" err="1"/>
              <a:t>Sweave</a:t>
            </a:r>
            <a:r>
              <a:rPr lang="en-US" dirty="0"/>
              <a:t>.</a:t>
            </a:r>
          </a:p>
          <a:p>
            <a:r>
              <a:rPr lang="en-US" dirty="0"/>
              <a:t>Use R Markdown! </a:t>
            </a:r>
          </a:p>
        </p:txBody>
      </p:sp>
    </p:spTree>
    <p:extLst>
      <p:ext uri="{BB962C8B-B14F-4D97-AF65-F5344CB8AC3E}">
        <p14:creationId xmlns:p14="http://schemas.microsoft.com/office/powerpoint/2010/main" val="361074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2CFB-6FC8-FF41-BC84-E03E0BCC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5" y="365125"/>
            <a:ext cx="1165472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Examples of R Markdown Reports/Files/Notebooks…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CDDAD-1DFB-F148-88A1-59F759B27D6E}"/>
              </a:ext>
            </a:extLst>
          </p:cNvPr>
          <p:cNvSpPr txBox="1">
            <a:spLocks/>
          </p:cNvSpPr>
          <p:nvPr/>
        </p:nvSpPr>
        <p:spPr>
          <a:xfrm>
            <a:off x="838199" y="1655147"/>
            <a:ext cx="1100250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Instructors and Classmates</a:t>
            </a:r>
          </a:p>
          <a:p>
            <a:pPr lvl="1"/>
            <a:r>
              <a:rPr lang="en-US" dirty="0"/>
              <a:t>Molly Deutsch-Feldman</a:t>
            </a:r>
          </a:p>
          <a:p>
            <a:pPr lvl="1"/>
            <a:r>
              <a:rPr lang="en-US" dirty="0"/>
              <a:t>Mike </a:t>
            </a:r>
            <a:r>
              <a:rPr lang="en-US" dirty="0" err="1"/>
              <a:t>Fliss</a:t>
            </a:r>
            <a:endParaRPr lang="en-US" dirty="0"/>
          </a:p>
          <a:p>
            <a:pPr lvl="1"/>
            <a:r>
              <a:rPr lang="en-US" dirty="0"/>
              <a:t>Sara </a:t>
            </a:r>
            <a:r>
              <a:rPr lang="en-US" dirty="0" err="1"/>
              <a:t>Levintow</a:t>
            </a:r>
            <a:endParaRPr lang="en-US" dirty="0"/>
          </a:p>
          <a:p>
            <a:pPr lvl="1"/>
            <a:r>
              <a:rPr lang="en-US" dirty="0"/>
              <a:t>Kelsey Sumner</a:t>
            </a:r>
          </a:p>
          <a:p>
            <a:r>
              <a:rPr lang="en-US" dirty="0"/>
              <a:t>Tutorials </a:t>
            </a:r>
          </a:p>
          <a:p>
            <a:r>
              <a:rPr lang="en-US" dirty="0"/>
              <a:t>Writing math (with </a:t>
            </a:r>
            <a:r>
              <a:rPr lang="en-US" dirty="0" err="1"/>
              <a:t>LaTeX</a:t>
            </a:r>
            <a:r>
              <a:rPr lang="en-US" dirty="0"/>
              <a:t>) </a:t>
            </a:r>
          </a:p>
          <a:p>
            <a:r>
              <a:rPr lang="en-US" dirty="0"/>
              <a:t>Prior Lectures </a:t>
            </a:r>
            <a:r>
              <a:rPr lang="en-US" sz="1600" dirty="0"/>
              <a:t>(but too meta to do an </a:t>
            </a:r>
            <a:r>
              <a:rPr lang="en-US" sz="1600" dirty="0" err="1"/>
              <a:t>Rmarkdown</a:t>
            </a:r>
            <a:r>
              <a:rPr lang="en-US" sz="1600" dirty="0"/>
              <a:t> lecture on </a:t>
            </a:r>
            <a:r>
              <a:rPr lang="en-US" sz="1600" dirty="0" err="1"/>
              <a:t>Rmarkdown</a:t>
            </a:r>
            <a:r>
              <a:rPr lang="en-US" sz="1600" dirty="0"/>
              <a:t>)</a:t>
            </a:r>
          </a:p>
          <a:p>
            <a:r>
              <a:rPr lang="en-US" dirty="0"/>
              <a:t>Your Homework Answers</a:t>
            </a:r>
          </a:p>
          <a:p>
            <a:r>
              <a:rPr lang="en-US" dirty="0"/>
              <a:t>Shiny</a:t>
            </a:r>
          </a:p>
        </p:txBody>
      </p:sp>
    </p:spTree>
    <p:extLst>
      <p:ext uri="{BB962C8B-B14F-4D97-AF65-F5344CB8AC3E}">
        <p14:creationId xmlns:p14="http://schemas.microsoft.com/office/powerpoint/2010/main" val="193050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2CFB-6FC8-FF41-BC84-E03E0BCC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5" y="365125"/>
            <a:ext cx="116547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Examples of the Power of R Markdown from the Definitive Guide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CDDAD-1DFB-F148-88A1-59F759B27D6E}"/>
              </a:ext>
            </a:extLst>
          </p:cNvPr>
          <p:cNvSpPr txBox="1">
            <a:spLocks/>
          </p:cNvSpPr>
          <p:nvPr/>
        </p:nvSpPr>
        <p:spPr>
          <a:xfrm>
            <a:off x="822701" y="3037666"/>
            <a:ext cx="11002505" cy="3650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https://</a:t>
            </a:r>
            <a:r>
              <a:rPr lang="en-US" dirty="0" err="1"/>
              <a:t>bookdown.org</a:t>
            </a:r>
            <a:r>
              <a:rPr lang="en-US" dirty="0"/>
              <a:t>/</a:t>
            </a:r>
            <a:r>
              <a:rPr lang="en-US" dirty="0" err="1"/>
              <a:t>yihui</a:t>
            </a:r>
            <a:r>
              <a:rPr lang="en-US" dirty="0"/>
              <a:t>/</a:t>
            </a:r>
            <a:r>
              <a:rPr lang="en-US" dirty="0" err="1"/>
              <a:t>rmarkdown</a:t>
            </a:r>
            <a:r>
              <a:rPr lang="en-US" dirty="0"/>
              <a:t>/basics-</a:t>
            </a:r>
            <a:r>
              <a:rPr lang="en-US" dirty="0" err="1"/>
              <a:t>examples.html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that you’re inspired…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38C0-D063-3A4C-B7C0-CCD3B6DFB9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practicing using R projects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FBE1C-93E6-DD4C-A599-8E663A4FAB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Let’s make our first </a:t>
            </a:r>
            <a:r>
              <a:rPr lang="en-US" dirty="0" err="1"/>
              <a:t>Rmarkdown</a:t>
            </a:r>
            <a:r>
              <a:rPr lang="en-US" dirty="0"/>
              <a:t> File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016CF-C00C-6C4E-AE04-43AC758C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367" y="2479728"/>
            <a:ext cx="3537299" cy="4142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AD0BAE-8FCA-424E-A851-2C31F4C2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6" y="2846440"/>
            <a:ext cx="5437537" cy="7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 Markdown – What’s Different and What’s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38C0-D063-3A4C-B7C0-CCD3B6DFB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4456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R Markdown files are rendered </a:t>
            </a:r>
            <a:r>
              <a:rPr lang="en-US" sz="1400" dirty="0"/>
              <a:t>(think of these new instances of R)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Headers (YAML metadata)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Code Chunks (and engines)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Chunk Options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To Run or Not to Run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Include Code or hide code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Output options </a:t>
            </a:r>
          </a:p>
        </p:txBody>
      </p:sp>
    </p:spTree>
    <p:extLst>
      <p:ext uri="{BB962C8B-B14F-4D97-AF65-F5344CB8AC3E}">
        <p14:creationId xmlns:p14="http://schemas.microsoft.com/office/powerpoint/2010/main" val="249757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704F-AE0F-5D40-9738-E776BB8F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 Markdown – What’s Different and What’s the Same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954ED-19D7-234F-9455-C7B4F180B796}"/>
              </a:ext>
            </a:extLst>
          </p:cNvPr>
          <p:cNvSpPr txBox="1"/>
          <p:nvPr/>
        </p:nvSpPr>
        <p:spPr>
          <a:xfrm>
            <a:off x="7733654" y="6261315"/>
            <a:ext cx="420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^^ R Markdown Cheat Sheet (link at end)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5037D-5583-BA48-8E59-1007B6A5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266950"/>
            <a:ext cx="8788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1311</Words>
  <Application>Microsoft Macintosh PowerPoint</Application>
  <PresentationFormat>Widescreen</PresentationFormat>
  <Paragraphs>204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Courier</vt:lpstr>
      <vt:lpstr>Wingdings</vt:lpstr>
      <vt:lpstr>Office Theme</vt:lpstr>
      <vt:lpstr>R Markdown</vt:lpstr>
      <vt:lpstr>Housekeeping</vt:lpstr>
      <vt:lpstr>Acknowledgements</vt:lpstr>
      <vt:lpstr>The Definitive Guide</vt:lpstr>
      <vt:lpstr>Examples of R Markdown Reports/Files/Notebooks…</vt:lpstr>
      <vt:lpstr>Examples of the Power of R Markdown from the Definitive Guide</vt:lpstr>
      <vt:lpstr>Now that you’re inspired…</vt:lpstr>
      <vt:lpstr>R Markdown – What’s Different and What’s the Same</vt:lpstr>
      <vt:lpstr>R Markdown – What’s Different and What’s the Same</vt:lpstr>
      <vt:lpstr>Compiling/Rendering a R Markdown file</vt:lpstr>
      <vt:lpstr>YAML Headers</vt:lpstr>
      <vt:lpstr>My Typical YAML</vt:lpstr>
      <vt:lpstr>Sara’s YAML for Code Folding</vt:lpstr>
      <vt:lpstr>Advanced Content Aside: Javascript, CSS </vt:lpstr>
      <vt:lpstr>More YAML Options</vt:lpstr>
      <vt:lpstr>The R Markdown Body (i.e. outside of Code Chunks) </vt:lpstr>
      <vt:lpstr>The R Markdown Body (i.e. outside of Code Chunks) </vt:lpstr>
      <vt:lpstr>Advanced Markdown – Citations</vt:lpstr>
      <vt:lpstr>Advanced Markdown – Math</vt:lpstr>
      <vt:lpstr>Advanced Markdown – Math</vt:lpstr>
      <vt:lpstr>The R Markdown Body (i.e. outside of Code Chunks) </vt:lpstr>
      <vt:lpstr>Code Chunks</vt:lpstr>
      <vt:lpstr>Code Chunk Options </vt:lpstr>
      <vt:lpstr>Advanced – Child Code Chunk</vt:lpstr>
      <vt:lpstr>Explore Some Code Chunk Options </vt:lpstr>
      <vt:lpstr>Check Out Option Outputs (and DT later) </vt:lpstr>
      <vt:lpstr>A Note on Global Options for Code Chunk Options </vt:lpstr>
      <vt:lpstr>Checking In</vt:lpstr>
      <vt:lpstr>Packages for Reports</vt:lpstr>
      <vt:lpstr>DT</vt:lpstr>
      <vt:lpstr>Broom</vt:lpstr>
      <vt:lpstr>TableOne</vt:lpstr>
      <vt:lpstr>TableOne  To Word</vt:lpstr>
      <vt:lpstr>Stargazer</vt:lpstr>
      <vt:lpstr>Stargazer Vignette Examples</vt:lpstr>
      <vt:lpstr>Stargazer</vt:lpstr>
      <vt:lpstr>plotly</vt:lpstr>
      <vt:lpstr>Advanced: Using R Markdown for Other Engines</vt:lpstr>
      <vt:lpstr>Advanced: Using R Markdown for Other Engines – Why?</vt:lpstr>
      <vt:lpstr>R Markdown Cheat Sheet</vt:lpstr>
      <vt:lpstr>Advanced: prettydocs</vt:lpstr>
      <vt:lpstr>Advanced: Extensions of R Markdown</vt:lpstr>
      <vt:lpstr>Advanced: New Kid on the Block</vt:lpstr>
      <vt:lpstr>R Markdown Tips</vt:lpstr>
      <vt:lpstr>R Markdown Tips</vt:lpstr>
      <vt:lpstr>R Markdown Tips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Rmarkdown</dc:title>
  <dc:creator>Microsoft Office User</dc:creator>
  <cp:lastModifiedBy>Microsoft Office User</cp:lastModifiedBy>
  <cp:revision>55</cp:revision>
  <dcterms:created xsi:type="dcterms:W3CDTF">2018-10-22T20:01:09Z</dcterms:created>
  <dcterms:modified xsi:type="dcterms:W3CDTF">2018-10-24T12:33:38Z</dcterms:modified>
</cp:coreProperties>
</file>