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38"/>
  </p:notesMasterIdLst>
  <p:sldIdLst>
    <p:sldId id="261" r:id="rId2"/>
    <p:sldId id="296" r:id="rId3"/>
    <p:sldId id="303" r:id="rId4"/>
    <p:sldId id="304" r:id="rId5"/>
    <p:sldId id="308" r:id="rId6"/>
    <p:sldId id="290" r:id="rId7"/>
    <p:sldId id="307" r:id="rId8"/>
    <p:sldId id="283" r:id="rId9"/>
    <p:sldId id="262" r:id="rId10"/>
    <p:sldId id="313" r:id="rId11"/>
    <p:sldId id="263" r:id="rId12"/>
    <p:sldId id="295" r:id="rId13"/>
    <p:sldId id="276" r:id="rId14"/>
    <p:sldId id="311" r:id="rId15"/>
    <p:sldId id="284" r:id="rId16"/>
    <p:sldId id="292" r:id="rId17"/>
    <p:sldId id="293" r:id="rId18"/>
    <p:sldId id="294" r:id="rId19"/>
    <p:sldId id="269" r:id="rId20"/>
    <p:sldId id="264" r:id="rId21"/>
    <p:sldId id="270" r:id="rId22"/>
    <p:sldId id="267" r:id="rId23"/>
    <p:sldId id="285" r:id="rId24"/>
    <p:sldId id="312" r:id="rId25"/>
    <p:sldId id="266" r:id="rId26"/>
    <p:sldId id="300" r:id="rId27"/>
    <p:sldId id="272" r:id="rId28"/>
    <p:sldId id="309" r:id="rId29"/>
    <p:sldId id="273" r:id="rId30"/>
    <p:sldId id="274" r:id="rId31"/>
    <p:sldId id="287" r:id="rId32"/>
    <p:sldId id="288" r:id="rId33"/>
    <p:sldId id="275" r:id="rId34"/>
    <p:sldId id="310" r:id="rId35"/>
    <p:sldId id="279"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87953" autoAdjust="0"/>
  </p:normalViewPr>
  <p:slideViewPr>
    <p:cSldViewPr snapToGrid="0">
      <p:cViewPr varScale="1">
        <p:scale>
          <a:sx n="96" d="100"/>
          <a:sy n="96" d="100"/>
        </p:scale>
        <p:origin x="225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hyperlink" Target="https://www.r-project.org/"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hyperlink" Target="https://www.r-project.or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F52AC-C0FF-4767-94F3-D4D5442F2941}"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DDBD3E00-45C1-4190-BE31-C0AC25A4D2B8}">
      <dgm:prSet/>
      <dgm:spPr/>
      <dgm:t>
        <a:bodyPr/>
        <a:lstStyle/>
        <a:p>
          <a:pPr>
            <a:lnSpc>
              <a:spcPct val="100000"/>
            </a:lnSpc>
          </a:pPr>
          <a:r>
            <a:rPr lang="en-US"/>
            <a:t>Open source programming language and software environment for statistical computing and graphics</a:t>
          </a:r>
        </a:p>
      </dgm:t>
    </dgm:pt>
    <dgm:pt modelId="{5FA6B8A9-6A56-4445-8FD3-A4E23E166195}" type="parTrans" cxnId="{15166A3F-FD8A-4415-8028-530907591DFD}">
      <dgm:prSet/>
      <dgm:spPr/>
      <dgm:t>
        <a:bodyPr/>
        <a:lstStyle/>
        <a:p>
          <a:endParaRPr lang="en-US"/>
        </a:p>
      </dgm:t>
    </dgm:pt>
    <dgm:pt modelId="{9B173CAF-D860-42C7-AE8B-1FF6DB057408}" type="sibTrans" cxnId="{15166A3F-FD8A-4415-8028-530907591DFD}">
      <dgm:prSet/>
      <dgm:spPr/>
      <dgm:t>
        <a:bodyPr/>
        <a:lstStyle/>
        <a:p>
          <a:endParaRPr lang="en-US"/>
        </a:p>
      </dgm:t>
    </dgm:pt>
    <dgm:pt modelId="{4F1768B0-3604-4D8E-8FEF-5A219FA001C8}">
      <dgm:prSet/>
      <dgm:spPr/>
      <dgm:t>
        <a:bodyPr/>
        <a:lstStyle/>
        <a:p>
          <a:pPr>
            <a:lnSpc>
              <a:spcPct val="100000"/>
            </a:lnSpc>
          </a:pPr>
          <a:r>
            <a:rPr lang="en-US"/>
            <a:t>Created by </a:t>
          </a:r>
          <a:r>
            <a:rPr lang="en-US" b="1"/>
            <a:t>R</a:t>
          </a:r>
          <a:r>
            <a:rPr lang="en-US"/>
            <a:t>oss Ihaka and </a:t>
          </a:r>
          <a:r>
            <a:rPr lang="en-US" b="1"/>
            <a:t>R</a:t>
          </a:r>
          <a:r>
            <a:rPr lang="en-US"/>
            <a:t>obert Gentleman (University of Auckland, New Zealand)</a:t>
          </a:r>
        </a:p>
      </dgm:t>
    </dgm:pt>
    <dgm:pt modelId="{EA12DB23-E604-4778-AAF0-D922C59D542E}" type="parTrans" cxnId="{3850C251-3846-4C3D-96E6-6B5F6FBF3481}">
      <dgm:prSet/>
      <dgm:spPr/>
      <dgm:t>
        <a:bodyPr/>
        <a:lstStyle/>
        <a:p>
          <a:endParaRPr lang="en-US"/>
        </a:p>
      </dgm:t>
    </dgm:pt>
    <dgm:pt modelId="{DFB9D374-6B73-4753-99B9-13BFCC14FE9C}" type="sibTrans" cxnId="{3850C251-3846-4C3D-96E6-6B5F6FBF3481}">
      <dgm:prSet/>
      <dgm:spPr/>
      <dgm:t>
        <a:bodyPr/>
        <a:lstStyle/>
        <a:p>
          <a:endParaRPr lang="en-US"/>
        </a:p>
      </dgm:t>
    </dgm:pt>
    <dgm:pt modelId="{21A5D52A-41DB-4D5B-B534-B7447F4B346C}">
      <dgm:prSet/>
      <dgm:spPr/>
      <dgm:t>
        <a:bodyPr/>
        <a:lstStyle/>
        <a:p>
          <a:pPr>
            <a:lnSpc>
              <a:spcPct val="100000"/>
            </a:lnSpc>
          </a:pPr>
          <a:r>
            <a:rPr lang="en-US"/>
            <a:t>Currently supported by the R Foundation for Statistical Computing (Vienna, Austria)</a:t>
          </a:r>
        </a:p>
      </dgm:t>
    </dgm:pt>
    <dgm:pt modelId="{28F14358-6495-4BE8-B6E2-C0AC0D52319E}" type="parTrans" cxnId="{5C03BC9A-39F8-47CD-BFE5-36A9FE10723C}">
      <dgm:prSet/>
      <dgm:spPr/>
      <dgm:t>
        <a:bodyPr/>
        <a:lstStyle/>
        <a:p>
          <a:endParaRPr lang="en-US"/>
        </a:p>
      </dgm:t>
    </dgm:pt>
    <dgm:pt modelId="{C55F5AE4-6AA6-43A9-968F-FBD2BDA2AE75}" type="sibTrans" cxnId="{5C03BC9A-39F8-47CD-BFE5-36A9FE10723C}">
      <dgm:prSet/>
      <dgm:spPr/>
      <dgm:t>
        <a:bodyPr/>
        <a:lstStyle/>
        <a:p>
          <a:endParaRPr lang="en-US"/>
        </a:p>
      </dgm:t>
    </dgm:pt>
    <dgm:pt modelId="{D95C88B2-888E-4A21-9B1F-ABCEDCAE36C3}">
      <dgm:prSet/>
      <dgm:spPr/>
      <dgm:t>
        <a:bodyPr/>
        <a:lstStyle/>
        <a:p>
          <a:pPr>
            <a:lnSpc>
              <a:spcPct val="100000"/>
            </a:lnSpc>
          </a:pPr>
          <a:r>
            <a:rPr lang="en-US"/>
            <a:t>More info on the history of R at </a:t>
          </a:r>
          <a:r>
            <a:rPr lang="en-US">
              <a:hlinkClick xmlns:r="http://schemas.openxmlformats.org/officeDocument/2006/relationships" r:id="rId1"/>
            </a:rPr>
            <a:t>https://www.R-project.org/</a:t>
          </a:r>
          <a:r>
            <a:rPr lang="en-US"/>
            <a:t> </a:t>
          </a:r>
        </a:p>
      </dgm:t>
    </dgm:pt>
    <dgm:pt modelId="{56D48D88-92F5-424F-8E9F-4DBFB161191E}" type="parTrans" cxnId="{189C29AE-4F00-4408-9E07-25CA0505E2A6}">
      <dgm:prSet/>
      <dgm:spPr/>
      <dgm:t>
        <a:bodyPr/>
        <a:lstStyle/>
        <a:p>
          <a:endParaRPr lang="en-US"/>
        </a:p>
      </dgm:t>
    </dgm:pt>
    <dgm:pt modelId="{9A749068-3CA5-41B8-A241-BA45F613C4EA}" type="sibTrans" cxnId="{189C29AE-4F00-4408-9E07-25CA0505E2A6}">
      <dgm:prSet/>
      <dgm:spPr/>
      <dgm:t>
        <a:bodyPr/>
        <a:lstStyle/>
        <a:p>
          <a:endParaRPr lang="en-US"/>
        </a:p>
      </dgm:t>
    </dgm:pt>
    <dgm:pt modelId="{9E9B2454-005D-4B1D-877F-A8D69FDE960C}" type="pres">
      <dgm:prSet presAssocID="{5B3F52AC-C0FF-4767-94F3-D4D5442F2941}" presName="root" presStyleCnt="0">
        <dgm:presLayoutVars>
          <dgm:dir/>
          <dgm:resizeHandles val="exact"/>
        </dgm:presLayoutVars>
      </dgm:prSet>
      <dgm:spPr/>
    </dgm:pt>
    <dgm:pt modelId="{F12EEC48-88FF-4AD5-B493-3AE60B28D31E}" type="pres">
      <dgm:prSet presAssocID="{DDBD3E00-45C1-4190-BE31-C0AC25A4D2B8}" presName="compNode" presStyleCnt="0"/>
      <dgm:spPr/>
    </dgm:pt>
    <dgm:pt modelId="{17E3A3CD-123A-499B-BEE5-E1D9CDD0189C}" type="pres">
      <dgm:prSet presAssocID="{DDBD3E00-45C1-4190-BE31-C0AC25A4D2B8}" presName="bgRect" presStyleLbl="bgShp" presStyleIdx="0" presStyleCnt="4"/>
      <dgm:spPr/>
    </dgm:pt>
    <dgm:pt modelId="{4B330105-8EE6-452A-A570-CB8ABEC64A64}" type="pres">
      <dgm:prSet presAssocID="{DDBD3E00-45C1-4190-BE31-C0AC25A4D2B8}"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omputer"/>
        </a:ext>
      </dgm:extLst>
    </dgm:pt>
    <dgm:pt modelId="{641EABFF-0EA5-41BC-8C79-672C31BFE883}" type="pres">
      <dgm:prSet presAssocID="{DDBD3E00-45C1-4190-BE31-C0AC25A4D2B8}" presName="spaceRect" presStyleCnt="0"/>
      <dgm:spPr/>
    </dgm:pt>
    <dgm:pt modelId="{4246F8DD-488F-4573-8AF9-7338ED1BEE3D}" type="pres">
      <dgm:prSet presAssocID="{DDBD3E00-45C1-4190-BE31-C0AC25A4D2B8}" presName="parTx" presStyleLbl="revTx" presStyleIdx="0" presStyleCnt="4">
        <dgm:presLayoutVars>
          <dgm:chMax val="0"/>
          <dgm:chPref val="0"/>
        </dgm:presLayoutVars>
      </dgm:prSet>
      <dgm:spPr/>
    </dgm:pt>
    <dgm:pt modelId="{617CF3CB-B447-450A-89BB-93BB0D69BF13}" type="pres">
      <dgm:prSet presAssocID="{9B173CAF-D860-42C7-AE8B-1FF6DB057408}" presName="sibTrans" presStyleCnt="0"/>
      <dgm:spPr/>
    </dgm:pt>
    <dgm:pt modelId="{A80E341C-288B-44C1-954E-FB87B7739042}" type="pres">
      <dgm:prSet presAssocID="{4F1768B0-3604-4D8E-8FEF-5A219FA001C8}" presName="compNode" presStyleCnt="0"/>
      <dgm:spPr/>
    </dgm:pt>
    <dgm:pt modelId="{1D2D6B86-C9D5-4F60-927B-C32434A402D4}" type="pres">
      <dgm:prSet presAssocID="{4F1768B0-3604-4D8E-8FEF-5A219FA001C8}" presName="bgRect" presStyleLbl="bgShp" presStyleIdx="1" presStyleCnt="4"/>
      <dgm:spPr/>
    </dgm:pt>
    <dgm:pt modelId="{01DD2DF9-386A-4E85-84DC-65609DD42903}" type="pres">
      <dgm:prSet presAssocID="{4F1768B0-3604-4D8E-8FEF-5A219FA001C8}"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5E9D32F3-F458-4EFD-915C-868D0736744A}" type="pres">
      <dgm:prSet presAssocID="{4F1768B0-3604-4D8E-8FEF-5A219FA001C8}" presName="spaceRect" presStyleCnt="0"/>
      <dgm:spPr/>
    </dgm:pt>
    <dgm:pt modelId="{83A7FDCF-A38F-4055-ADA8-3E3D3BCE2545}" type="pres">
      <dgm:prSet presAssocID="{4F1768B0-3604-4D8E-8FEF-5A219FA001C8}" presName="parTx" presStyleLbl="revTx" presStyleIdx="1" presStyleCnt="4">
        <dgm:presLayoutVars>
          <dgm:chMax val="0"/>
          <dgm:chPref val="0"/>
        </dgm:presLayoutVars>
      </dgm:prSet>
      <dgm:spPr/>
    </dgm:pt>
    <dgm:pt modelId="{1C7D8DAE-731B-46D5-9387-CB5838D3DB39}" type="pres">
      <dgm:prSet presAssocID="{DFB9D374-6B73-4753-99B9-13BFCC14FE9C}" presName="sibTrans" presStyleCnt="0"/>
      <dgm:spPr/>
    </dgm:pt>
    <dgm:pt modelId="{31E369EB-05A5-4F65-ABB0-BC72C51AB897}" type="pres">
      <dgm:prSet presAssocID="{21A5D52A-41DB-4D5B-B534-B7447F4B346C}" presName="compNode" presStyleCnt="0"/>
      <dgm:spPr/>
    </dgm:pt>
    <dgm:pt modelId="{360249D7-628B-4C50-9053-752FAEEACEA4}" type="pres">
      <dgm:prSet presAssocID="{21A5D52A-41DB-4D5B-B534-B7447F4B346C}" presName="bgRect" presStyleLbl="bgShp" presStyleIdx="2" presStyleCnt="4"/>
      <dgm:spPr/>
    </dgm:pt>
    <dgm:pt modelId="{37AAB966-F25C-4015-8F4D-ED1114750CD3}" type="pres">
      <dgm:prSet presAssocID="{21A5D52A-41DB-4D5B-B534-B7447F4B346C}"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arrotUp"/>
        </a:ext>
      </dgm:extLst>
    </dgm:pt>
    <dgm:pt modelId="{2D0E0A07-A214-4C35-AD93-275A14F359DE}" type="pres">
      <dgm:prSet presAssocID="{21A5D52A-41DB-4D5B-B534-B7447F4B346C}" presName="spaceRect" presStyleCnt="0"/>
      <dgm:spPr/>
    </dgm:pt>
    <dgm:pt modelId="{35588BC7-33CB-4848-AAA0-351120EFE849}" type="pres">
      <dgm:prSet presAssocID="{21A5D52A-41DB-4D5B-B534-B7447F4B346C}" presName="parTx" presStyleLbl="revTx" presStyleIdx="2" presStyleCnt="4">
        <dgm:presLayoutVars>
          <dgm:chMax val="0"/>
          <dgm:chPref val="0"/>
        </dgm:presLayoutVars>
      </dgm:prSet>
      <dgm:spPr/>
    </dgm:pt>
    <dgm:pt modelId="{6EFB7A7F-1C34-4AE3-B551-9EE90A0E4AA8}" type="pres">
      <dgm:prSet presAssocID="{C55F5AE4-6AA6-43A9-968F-FBD2BDA2AE75}" presName="sibTrans" presStyleCnt="0"/>
      <dgm:spPr/>
    </dgm:pt>
    <dgm:pt modelId="{A659771B-AAE1-4345-B36D-B004F30B665C}" type="pres">
      <dgm:prSet presAssocID="{D95C88B2-888E-4A21-9B1F-ABCEDCAE36C3}" presName="compNode" presStyleCnt="0"/>
      <dgm:spPr/>
    </dgm:pt>
    <dgm:pt modelId="{C3192040-EEB8-46A1-A998-5D1248A5EA85}" type="pres">
      <dgm:prSet presAssocID="{D95C88B2-888E-4A21-9B1F-ABCEDCAE36C3}" presName="bgRect" presStyleLbl="bgShp" presStyleIdx="3" presStyleCnt="4"/>
      <dgm:spPr/>
    </dgm:pt>
    <dgm:pt modelId="{6E3E9EAF-5B91-434D-A104-61E1C2801165}" type="pres">
      <dgm:prSet presAssocID="{D95C88B2-888E-4A21-9B1F-ABCEDCAE36C3}"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arker"/>
        </a:ext>
      </dgm:extLst>
    </dgm:pt>
    <dgm:pt modelId="{DAB77EFE-AEF8-4020-BD0F-A60AC9F4CFCA}" type="pres">
      <dgm:prSet presAssocID="{D95C88B2-888E-4A21-9B1F-ABCEDCAE36C3}" presName="spaceRect" presStyleCnt="0"/>
      <dgm:spPr/>
    </dgm:pt>
    <dgm:pt modelId="{CFD60B16-1F16-4393-9A43-CF8A0C31C465}" type="pres">
      <dgm:prSet presAssocID="{D95C88B2-888E-4A21-9B1F-ABCEDCAE36C3}" presName="parTx" presStyleLbl="revTx" presStyleIdx="3" presStyleCnt="4">
        <dgm:presLayoutVars>
          <dgm:chMax val="0"/>
          <dgm:chPref val="0"/>
        </dgm:presLayoutVars>
      </dgm:prSet>
      <dgm:spPr/>
    </dgm:pt>
  </dgm:ptLst>
  <dgm:cxnLst>
    <dgm:cxn modelId="{15166A3F-FD8A-4415-8028-530907591DFD}" srcId="{5B3F52AC-C0FF-4767-94F3-D4D5442F2941}" destId="{DDBD3E00-45C1-4190-BE31-C0AC25A4D2B8}" srcOrd="0" destOrd="0" parTransId="{5FA6B8A9-6A56-4445-8FD3-A4E23E166195}" sibTransId="{9B173CAF-D860-42C7-AE8B-1FF6DB057408}"/>
    <dgm:cxn modelId="{3850C251-3846-4C3D-96E6-6B5F6FBF3481}" srcId="{5B3F52AC-C0FF-4767-94F3-D4D5442F2941}" destId="{4F1768B0-3604-4D8E-8FEF-5A219FA001C8}" srcOrd="1" destOrd="0" parTransId="{EA12DB23-E604-4778-AAF0-D922C59D542E}" sibTransId="{DFB9D374-6B73-4753-99B9-13BFCC14FE9C}"/>
    <dgm:cxn modelId="{74E16656-FD1C-4055-A830-B987B6119BFB}" type="presOf" srcId="{21A5D52A-41DB-4D5B-B534-B7447F4B346C}" destId="{35588BC7-33CB-4848-AAA0-351120EFE849}" srcOrd="0" destOrd="0" presId="urn:microsoft.com/office/officeart/2018/2/layout/IconVerticalSolidList"/>
    <dgm:cxn modelId="{2A9C6688-823A-42FB-AF05-D40DB85EBEAB}" type="presOf" srcId="{D95C88B2-888E-4A21-9B1F-ABCEDCAE36C3}" destId="{CFD60B16-1F16-4393-9A43-CF8A0C31C465}" srcOrd="0" destOrd="0" presId="urn:microsoft.com/office/officeart/2018/2/layout/IconVerticalSolidList"/>
    <dgm:cxn modelId="{5C03BC9A-39F8-47CD-BFE5-36A9FE10723C}" srcId="{5B3F52AC-C0FF-4767-94F3-D4D5442F2941}" destId="{21A5D52A-41DB-4D5B-B534-B7447F4B346C}" srcOrd="2" destOrd="0" parTransId="{28F14358-6495-4BE8-B6E2-C0AC0D52319E}" sibTransId="{C55F5AE4-6AA6-43A9-968F-FBD2BDA2AE75}"/>
    <dgm:cxn modelId="{31473CA0-4190-4A72-A0A8-129CDC4B4F39}" type="presOf" srcId="{4F1768B0-3604-4D8E-8FEF-5A219FA001C8}" destId="{83A7FDCF-A38F-4055-ADA8-3E3D3BCE2545}" srcOrd="0" destOrd="0" presId="urn:microsoft.com/office/officeart/2018/2/layout/IconVerticalSolidList"/>
    <dgm:cxn modelId="{189C29AE-4F00-4408-9E07-25CA0505E2A6}" srcId="{5B3F52AC-C0FF-4767-94F3-D4D5442F2941}" destId="{D95C88B2-888E-4A21-9B1F-ABCEDCAE36C3}" srcOrd="3" destOrd="0" parTransId="{56D48D88-92F5-424F-8E9F-4DBFB161191E}" sibTransId="{9A749068-3CA5-41B8-A241-BA45F613C4EA}"/>
    <dgm:cxn modelId="{49FD94F5-C4DA-41BB-BE81-1E9069D61073}" type="presOf" srcId="{5B3F52AC-C0FF-4767-94F3-D4D5442F2941}" destId="{9E9B2454-005D-4B1D-877F-A8D69FDE960C}" srcOrd="0" destOrd="0" presId="urn:microsoft.com/office/officeart/2018/2/layout/IconVerticalSolidList"/>
    <dgm:cxn modelId="{2A41B4FB-ED40-452B-9B38-CF8C7D763D3A}" type="presOf" srcId="{DDBD3E00-45C1-4190-BE31-C0AC25A4D2B8}" destId="{4246F8DD-488F-4573-8AF9-7338ED1BEE3D}" srcOrd="0" destOrd="0" presId="urn:microsoft.com/office/officeart/2018/2/layout/IconVerticalSolidList"/>
    <dgm:cxn modelId="{E356431F-82DC-4BD8-86BF-D680F5838196}" type="presParOf" srcId="{9E9B2454-005D-4B1D-877F-A8D69FDE960C}" destId="{F12EEC48-88FF-4AD5-B493-3AE60B28D31E}" srcOrd="0" destOrd="0" presId="urn:microsoft.com/office/officeart/2018/2/layout/IconVerticalSolidList"/>
    <dgm:cxn modelId="{3B75CC71-4F67-4654-93C2-EDD8E2D3814C}" type="presParOf" srcId="{F12EEC48-88FF-4AD5-B493-3AE60B28D31E}" destId="{17E3A3CD-123A-499B-BEE5-E1D9CDD0189C}" srcOrd="0" destOrd="0" presId="urn:microsoft.com/office/officeart/2018/2/layout/IconVerticalSolidList"/>
    <dgm:cxn modelId="{B7CB838F-FF20-4CB4-AD6E-FB413FBC435C}" type="presParOf" srcId="{F12EEC48-88FF-4AD5-B493-3AE60B28D31E}" destId="{4B330105-8EE6-452A-A570-CB8ABEC64A64}" srcOrd="1" destOrd="0" presId="urn:microsoft.com/office/officeart/2018/2/layout/IconVerticalSolidList"/>
    <dgm:cxn modelId="{B536E4D2-2A7F-4A89-A291-61D24374E963}" type="presParOf" srcId="{F12EEC48-88FF-4AD5-B493-3AE60B28D31E}" destId="{641EABFF-0EA5-41BC-8C79-672C31BFE883}" srcOrd="2" destOrd="0" presId="urn:microsoft.com/office/officeart/2018/2/layout/IconVerticalSolidList"/>
    <dgm:cxn modelId="{C7342F72-818C-4F57-BB53-1427D04048EE}" type="presParOf" srcId="{F12EEC48-88FF-4AD5-B493-3AE60B28D31E}" destId="{4246F8DD-488F-4573-8AF9-7338ED1BEE3D}" srcOrd="3" destOrd="0" presId="urn:microsoft.com/office/officeart/2018/2/layout/IconVerticalSolidList"/>
    <dgm:cxn modelId="{2CC4312E-7423-45C0-9978-87CE841D819D}" type="presParOf" srcId="{9E9B2454-005D-4B1D-877F-A8D69FDE960C}" destId="{617CF3CB-B447-450A-89BB-93BB0D69BF13}" srcOrd="1" destOrd="0" presId="urn:microsoft.com/office/officeart/2018/2/layout/IconVerticalSolidList"/>
    <dgm:cxn modelId="{B91B4D30-8B0E-410C-A029-BEF20C34F327}" type="presParOf" srcId="{9E9B2454-005D-4B1D-877F-A8D69FDE960C}" destId="{A80E341C-288B-44C1-954E-FB87B7739042}" srcOrd="2" destOrd="0" presId="urn:microsoft.com/office/officeart/2018/2/layout/IconVerticalSolidList"/>
    <dgm:cxn modelId="{BCA824B1-CB76-49AD-A0C9-C06DAFD36E6A}" type="presParOf" srcId="{A80E341C-288B-44C1-954E-FB87B7739042}" destId="{1D2D6B86-C9D5-4F60-927B-C32434A402D4}" srcOrd="0" destOrd="0" presId="urn:microsoft.com/office/officeart/2018/2/layout/IconVerticalSolidList"/>
    <dgm:cxn modelId="{3B8EDC8D-03F7-43D6-8C9B-3A518085BAA0}" type="presParOf" srcId="{A80E341C-288B-44C1-954E-FB87B7739042}" destId="{01DD2DF9-386A-4E85-84DC-65609DD42903}" srcOrd="1" destOrd="0" presId="urn:microsoft.com/office/officeart/2018/2/layout/IconVerticalSolidList"/>
    <dgm:cxn modelId="{3782D0B7-9C0E-4886-9745-2DDAEE743EB9}" type="presParOf" srcId="{A80E341C-288B-44C1-954E-FB87B7739042}" destId="{5E9D32F3-F458-4EFD-915C-868D0736744A}" srcOrd="2" destOrd="0" presId="urn:microsoft.com/office/officeart/2018/2/layout/IconVerticalSolidList"/>
    <dgm:cxn modelId="{7109837A-8B47-4DE7-A93F-2E6598145FFC}" type="presParOf" srcId="{A80E341C-288B-44C1-954E-FB87B7739042}" destId="{83A7FDCF-A38F-4055-ADA8-3E3D3BCE2545}" srcOrd="3" destOrd="0" presId="urn:microsoft.com/office/officeart/2018/2/layout/IconVerticalSolidList"/>
    <dgm:cxn modelId="{37BC9F20-A028-4168-9AE3-77DA9B1FBB69}" type="presParOf" srcId="{9E9B2454-005D-4B1D-877F-A8D69FDE960C}" destId="{1C7D8DAE-731B-46D5-9387-CB5838D3DB39}" srcOrd="3" destOrd="0" presId="urn:microsoft.com/office/officeart/2018/2/layout/IconVerticalSolidList"/>
    <dgm:cxn modelId="{53CF8EE3-4C76-4CAE-9EFE-66553777B8F9}" type="presParOf" srcId="{9E9B2454-005D-4B1D-877F-A8D69FDE960C}" destId="{31E369EB-05A5-4F65-ABB0-BC72C51AB897}" srcOrd="4" destOrd="0" presId="urn:microsoft.com/office/officeart/2018/2/layout/IconVerticalSolidList"/>
    <dgm:cxn modelId="{A08DCC79-DBFD-40C5-98C0-197B3F9DF15F}" type="presParOf" srcId="{31E369EB-05A5-4F65-ABB0-BC72C51AB897}" destId="{360249D7-628B-4C50-9053-752FAEEACEA4}" srcOrd="0" destOrd="0" presId="urn:microsoft.com/office/officeart/2018/2/layout/IconVerticalSolidList"/>
    <dgm:cxn modelId="{6161460E-39EF-433D-8287-1D8A07AA2635}" type="presParOf" srcId="{31E369EB-05A5-4F65-ABB0-BC72C51AB897}" destId="{37AAB966-F25C-4015-8F4D-ED1114750CD3}" srcOrd="1" destOrd="0" presId="urn:microsoft.com/office/officeart/2018/2/layout/IconVerticalSolidList"/>
    <dgm:cxn modelId="{1446973A-5901-4154-8458-DDAFC9841496}" type="presParOf" srcId="{31E369EB-05A5-4F65-ABB0-BC72C51AB897}" destId="{2D0E0A07-A214-4C35-AD93-275A14F359DE}" srcOrd="2" destOrd="0" presId="urn:microsoft.com/office/officeart/2018/2/layout/IconVerticalSolidList"/>
    <dgm:cxn modelId="{8AB88F1B-7C6E-493D-980A-B8DB948FE0FC}" type="presParOf" srcId="{31E369EB-05A5-4F65-ABB0-BC72C51AB897}" destId="{35588BC7-33CB-4848-AAA0-351120EFE849}" srcOrd="3" destOrd="0" presId="urn:microsoft.com/office/officeart/2018/2/layout/IconVerticalSolidList"/>
    <dgm:cxn modelId="{BADB5E58-10B4-4F08-B80D-495CFC625E03}" type="presParOf" srcId="{9E9B2454-005D-4B1D-877F-A8D69FDE960C}" destId="{6EFB7A7F-1C34-4AE3-B551-9EE90A0E4AA8}" srcOrd="5" destOrd="0" presId="urn:microsoft.com/office/officeart/2018/2/layout/IconVerticalSolidList"/>
    <dgm:cxn modelId="{056E8530-3033-4D73-8442-8F82A39D34B4}" type="presParOf" srcId="{9E9B2454-005D-4B1D-877F-A8D69FDE960C}" destId="{A659771B-AAE1-4345-B36D-B004F30B665C}" srcOrd="6" destOrd="0" presId="urn:microsoft.com/office/officeart/2018/2/layout/IconVerticalSolidList"/>
    <dgm:cxn modelId="{1D79345E-DDA3-440F-9FB2-A9AA65AD1C17}" type="presParOf" srcId="{A659771B-AAE1-4345-B36D-B004F30B665C}" destId="{C3192040-EEB8-46A1-A998-5D1248A5EA85}" srcOrd="0" destOrd="0" presId="urn:microsoft.com/office/officeart/2018/2/layout/IconVerticalSolidList"/>
    <dgm:cxn modelId="{537D08B9-8BEA-4CDA-A86C-508866F816CA}" type="presParOf" srcId="{A659771B-AAE1-4345-B36D-B004F30B665C}" destId="{6E3E9EAF-5B91-434D-A104-61E1C2801165}" srcOrd="1" destOrd="0" presId="urn:microsoft.com/office/officeart/2018/2/layout/IconVerticalSolidList"/>
    <dgm:cxn modelId="{1B19B775-3BBE-4277-B2BB-E2C8807144B8}" type="presParOf" srcId="{A659771B-AAE1-4345-B36D-B004F30B665C}" destId="{DAB77EFE-AEF8-4020-BD0F-A60AC9F4CFCA}" srcOrd="2" destOrd="0" presId="urn:microsoft.com/office/officeart/2018/2/layout/IconVerticalSolidList"/>
    <dgm:cxn modelId="{B447F6D2-D500-4FD6-99BF-936AA9A31BAA}" type="presParOf" srcId="{A659771B-AAE1-4345-B36D-B004F30B665C}" destId="{CFD60B16-1F16-4393-9A43-CF8A0C31C4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3A3CD-123A-499B-BEE5-E1D9CDD0189C}">
      <dsp:nvSpPr>
        <dsp:cNvPr id="0" name=""/>
        <dsp:cNvSpPr/>
      </dsp:nvSpPr>
      <dsp:spPr>
        <a:xfrm>
          <a:off x="0" y="1805"/>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30105-8EE6-452A-A570-CB8ABEC64A64}">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46F8DD-488F-4573-8AF9-7338ED1BEE3D}">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Open source programming language and software environment for statistical computing and graphics</a:t>
          </a:r>
        </a:p>
      </dsp:txBody>
      <dsp:txXfrm>
        <a:off x="1057183" y="1805"/>
        <a:ext cx="6829516" cy="915310"/>
      </dsp:txXfrm>
    </dsp:sp>
    <dsp:sp modelId="{1D2D6B86-C9D5-4F60-927B-C32434A402D4}">
      <dsp:nvSpPr>
        <dsp:cNvPr id="0" name=""/>
        <dsp:cNvSpPr/>
      </dsp:nvSpPr>
      <dsp:spPr>
        <a:xfrm>
          <a:off x="0" y="1145944"/>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DD2DF9-386A-4E85-84DC-65609DD4290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A7FDCF-A38F-4055-ADA8-3E3D3BCE2545}">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Created by </a:t>
          </a:r>
          <a:r>
            <a:rPr lang="en-US" sz="2200" b="1" kern="1200"/>
            <a:t>R</a:t>
          </a:r>
          <a:r>
            <a:rPr lang="en-US" sz="2200" kern="1200"/>
            <a:t>oss Ihaka and </a:t>
          </a:r>
          <a:r>
            <a:rPr lang="en-US" sz="2200" b="1" kern="1200"/>
            <a:t>R</a:t>
          </a:r>
          <a:r>
            <a:rPr lang="en-US" sz="2200" kern="1200"/>
            <a:t>obert Gentleman (University of Auckland, New Zealand)</a:t>
          </a:r>
        </a:p>
      </dsp:txBody>
      <dsp:txXfrm>
        <a:off x="1057183" y="1145944"/>
        <a:ext cx="6829516" cy="915310"/>
      </dsp:txXfrm>
    </dsp:sp>
    <dsp:sp modelId="{360249D7-628B-4C50-9053-752FAEEACEA4}">
      <dsp:nvSpPr>
        <dsp:cNvPr id="0" name=""/>
        <dsp:cNvSpPr/>
      </dsp:nvSpPr>
      <dsp:spPr>
        <a:xfrm>
          <a:off x="0" y="2290082"/>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AB966-F25C-4015-8F4D-ED1114750CD3}">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588BC7-33CB-4848-AAA0-351120EFE849}">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Currently supported by the R Foundation for Statistical Computing (Vienna, Austria)</a:t>
          </a:r>
        </a:p>
      </dsp:txBody>
      <dsp:txXfrm>
        <a:off x="1057183" y="2290082"/>
        <a:ext cx="6829516" cy="915310"/>
      </dsp:txXfrm>
    </dsp:sp>
    <dsp:sp modelId="{C3192040-EEB8-46A1-A998-5D1248A5EA85}">
      <dsp:nvSpPr>
        <dsp:cNvPr id="0" name=""/>
        <dsp:cNvSpPr/>
      </dsp:nvSpPr>
      <dsp:spPr>
        <a:xfrm>
          <a:off x="0" y="3434221"/>
          <a:ext cx="78867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3E9EAF-5B91-434D-A104-61E1C280116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D60B16-1F16-4393-9A43-CF8A0C31C465}">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More info on the history of R at </a:t>
          </a:r>
          <a:r>
            <a:rPr lang="en-US" sz="2200" kern="1200">
              <a:hlinkClick xmlns:r="http://schemas.openxmlformats.org/officeDocument/2006/relationships" r:id="rId9"/>
            </a:rPr>
            <a:t>https://www.R-project.org/</a:t>
          </a:r>
          <a:r>
            <a:rPr lang="en-US" sz="2200" kern="1200"/>
            <a:t> </a:t>
          </a:r>
        </a:p>
      </dsp:txBody>
      <dsp:txXfrm>
        <a:off x="1057183" y="3434221"/>
        <a:ext cx="68295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32295-D9A3-4AE1-8829-99FBE505453D}" type="datetimeFigureOut">
              <a:rPr lang="en-US" smtClean="0"/>
              <a:t>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6D1E9-2532-4467-8ACE-126D901D0EBC}" type="slidenum">
              <a:rPr lang="en-US" smtClean="0"/>
              <a:t>‹#›</a:t>
            </a:fld>
            <a:endParaRPr lang="en-US"/>
          </a:p>
        </p:txBody>
      </p:sp>
    </p:spTree>
    <p:extLst>
      <p:ext uri="{BB962C8B-B14F-4D97-AF65-F5344CB8AC3E}">
        <p14:creationId xmlns:p14="http://schemas.microsoft.com/office/powerpoint/2010/main" val="257996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R</a:t>
            </a:r>
            <a:r>
              <a:rPr lang="en-US" baseline="0" dirty="0"/>
              <a:t> class! Today I will talk about course logistics and give you some background on R. I’ll also demo how to install R and your homework for today will be to install R for next week. I’ll also have you fill out a short survey online so that I and the other teachers can get to know you and the level of R experience you are at.</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1</a:t>
            </a:fld>
            <a:endParaRPr lang="en-US"/>
          </a:p>
        </p:txBody>
      </p:sp>
    </p:spTree>
    <p:extLst>
      <p:ext uri="{BB962C8B-B14F-4D97-AF65-F5344CB8AC3E}">
        <p14:creationId xmlns:p14="http://schemas.microsoft.com/office/powerpoint/2010/main" val="609784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self-explanatory here. Unfortunately a bit wordy.</a:t>
            </a:r>
          </a:p>
        </p:txBody>
      </p:sp>
      <p:sp>
        <p:nvSpPr>
          <p:cNvPr id="4" name="Slide Number Placeholder 3"/>
          <p:cNvSpPr>
            <a:spLocks noGrp="1"/>
          </p:cNvSpPr>
          <p:nvPr>
            <p:ph type="sldNum" sz="quarter" idx="10"/>
          </p:nvPr>
        </p:nvSpPr>
        <p:spPr/>
        <p:txBody>
          <a:bodyPr/>
          <a:lstStyle/>
          <a:p>
            <a:fld id="{B6D6D1E9-2532-4467-8ACE-126D901D0EBC}" type="slidenum">
              <a:rPr lang="en-US" smtClean="0"/>
              <a:t>12</a:t>
            </a:fld>
            <a:endParaRPr lang="en-US"/>
          </a:p>
        </p:txBody>
      </p:sp>
    </p:spTree>
    <p:extLst>
      <p:ext uri="{BB962C8B-B14F-4D97-AF65-F5344CB8AC3E}">
        <p14:creationId xmlns:p14="http://schemas.microsoft.com/office/powerpoint/2010/main" val="30499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self-explanatory here. Unfortunately a bit wordy.</a:t>
            </a:r>
          </a:p>
        </p:txBody>
      </p:sp>
      <p:sp>
        <p:nvSpPr>
          <p:cNvPr id="4" name="Slide Number Placeholder 3"/>
          <p:cNvSpPr>
            <a:spLocks noGrp="1"/>
          </p:cNvSpPr>
          <p:nvPr>
            <p:ph type="sldNum" sz="quarter" idx="10"/>
          </p:nvPr>
        </p:nvSpPr>
        <p:spPr/>
        <p:txBody>
          <a:bodyPr/>
          <a:lstStyle/>
          <a:p>
            <a:fld id="{B6D6D1E9-2532-4467-8ACE-126D901D0EBC}" type="slidenum">
              <a:rPr lang="en-US" smtClean="0"/>
              <a:t>13</a:t>
            </a:fld>
            <a:endParaRPr lang="en-US"/>
          </a:p>
        </p:txBody>
      </p:sp>
    </p:spTree>
    <p:extLst>
      <p:ext uri="{BB962C8B-B14F-4D97-AF65-F5344CB8AC3E}">
        <p14:creationId xmlns:p14="http://schemas.microsoft.com/office/powerpoint/2010/main" val="223849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fill out the sign-in sheet so we can get a head count and figure out how to handle</a:t>
            </a:r>
            <a:r>
              <a:rPr lang="en-US" baseline="0" dirty="0"/>
              <a:t> auditors. </a:t>
            </a:r>
            <a:r>
              <a:rPr lang="en-US" dirty="0"/>
              <a:t>I’ll start, then go to Hillary!</a:t>
            </a:r>
          </a:p>
        </p:txBody>
      </p:sp>
      <p:sp>
        <p:nvSpPr>
          <p:cNvPr id="4" name="Slide Number Placeholder 3"/>
          <p:cNvSpPr>
            <a:spLocks noGrp="1"/>
          </p:cNvSpPr>
          <p:nvPr>
            <p:ph type="sldNum" sz="quarter" idx="10"/>
          </p:nvPr>
        </p:nvSpPr>
        <p:spPr/>
        <p:txBody>
          <a:bodyPr/>
          <a:lstStyle/>
          <a:p>
            <a:fld id="{B6D6D1E9-2532-4467-8ACE-126D901D0EBC}" type="slidenum">
              <a:rPr lang="en-US" smtClean="0"/>
              <a:t>14</a:t>
            </a:fld>
            <a:endParaRPr lang="en-US"/>
          </a:p>
        </p:txBody>
      </p:sp>
    </p:spTree>
    <p:extLst>
      <p:ext uri="{BB962C8B-B14F-4D97-AF65-F5344CB8AC3E}">
        <p14:creationId xmlns:p14="http://schemas.microsoft.com/office/powerpoint/2010/main" val="3473715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is pretty great and beloved by all. Mike</a:t>
            </a:r>
            <a:r>
              <a:rPr lang="en-US" baseline="0" dirty="0"/>
              <a:t> will talk about </a:t>
            </a:r>
            <a:r>
              <a:rPr lang="en-US" dirty="0"/>
              <a:t>why</a:t>
            </a:r>
            <a:r>
              <a:rPr lang="en-US" baseline="0" dirty="0"/>
              <a:t> </a:t>
            </a:r>
            <a:r>
              <a:rPr lang="en-US" baseline="0" dirty="0" err="1"/>
              <a:t>Rstudio</a:t>
            </a:r>
            <a:r>
              <a:rPr lang="en-US" baseline="0" dirty="0"/>
              <a:t> is awesome during the next session, but the short answer is that it is super helpful. You’re also probably familiar with the layout from SAS.</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20</a:t>
            </a:fld>
            <a:endParaRPr lang="en-US"/>
          </a:p>
        </p:txBody>
      </p:sp>
    </p:spTree>
    <p:extLst>
      <p:ext uri="{BB962C8B-B14F-4D97-AF65-F5344CB8AC3E}">
        <p14:creationId xmlns:p14="http://schemas.microsoft.com/office/powerpoint/2010/main" val="76033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fill out the sign-in sheet so we can get a head count and figure out how to handle</a:t>
            </a:r>
            <a:r>
              <a:rPr lang="en-US" baseline="0" dirty="0"/>
              <a:t> auditors. </a:t>
            </a:r>
            <a:r>
              <a:rPr lang="en-US" dirty="0"/>
              <a:t>I’ll start, then go to Hillary!</a:t>
            </a:r>
          </a:p>
        </p:txBody>
      </p:sp>
      <p:sp>
        <p:nvSpPr>
          <p:cNvPr id="4" name="Slide Number Placeholder 3"/>
          <p:cNvSpPr>
            <a:spLocks noGrp="1"/>
          </p:cNvSpPr>
          <p:nvPr>
            <p:ph type="sldNum" sz="quarter" idx="10"/>
          </p:nvPr>
        </p:nvSpPr>
        <p:spPr/>
        <p:txBody>
          <a:bodyPr/>
          <a:lstStyle/>
          <a:p>
            <a:fld id="{B6D6D1E9-2532-4467-8ACE-126D901D0EBC}" type="slidenum">
              <a:rPr lang="en-US" smtClean="0"/>
              <a:t>24</a:t>
            </a:fld>
            <a:endParaRPr lang="en-US"/>
          </a:p>
        </p:txBody>
      </p:sp>
    </p:spTree>
    <p:extLst>
      <p:ext uri="{BB962C8B-B14F-4D97-AF65-F5344CB8AC3E}">
        <p14:creationId xmlns:p14="http://schemas.microsoft.com/office/powerpoint/2010/main" val="696840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how to install R and </a:t>
            </a:r>
            <a:r>
              <a:rPr lang="en-US" dirty="0" err="1"/>
              <a:t>RStudio</a:t>
            </a:r>
            <a:r>
              <a:rPr lang="en-US" baseline="0" dirty="0"/>
              <a:t> on the classroom computer. Run a few lines of code.</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25</a:t>
            </a:fld>
            <a:endParaRPr lang="en-US"/>
          </a:p>
        </p:txBody>
      </p:sp>
    </p:spTree>
    <p:extLst>
      <p:ext uri="{BB962C8B-B14F-4D97-AF65-F5344CB8AC3E}">
        <p14:creationId xmlns:p14="http://schemas.microsoft.com/office/powerpoint/2010/main" val="130240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fill out the sign-in sheet so we can get a head count and figure out how to handle</a:t>
            </a:r>
            <a:r>
              <a:rPr lang="en-US" baseline="0" dirty="0"/>
              <a:t> auditors. </a:t>
            </a:r>
            <a:r>
              <a:rPr lang="en-US" dirty="0"/>
              <a:t>I’ll start, then go to Hillary!</a:t>
            </a:r>
          </a:p>
        </p:txBody>
      </p:sp>
      <p:sp>
        <p:nvSpPr>
          <p:cNvPr id="4" name="Slide Number Placeholder 3"/>
          <p:cNvSpPr>
            <a:spLocks noGrp="1"/>
          </p:cNvSpPr>
          <p:nvPr>
            <p:ph type="sldNum" sz="quarter" idx="10"/>
          </p:nvPr>
        </p:nvSpPr>
        <p:spPr/>
        <p:txBody>
          <a:bodyPr/>
          <a:lstStyle/>
          <a:p>
            <a:fld id="{B6D6D1E9-2532-4467-8ACE-126D901D0EBC}" type="slidenum">
              <a:rPr lang="en-US" smtClean="0"/>
              <a:t>28</a:t>
            </a:fld>
            <a:endParaRPr lang="en-US"/>
          </a:p>
        </p:txBody>
      </p:sp>
    </p:spTree>
    <p:extLst>
      <p:ext uri="{BB962C8B-B14F-4D97-AF65-F5344CB8AC3E}">
        <p14:creationId xmlns:p14="http://schemas.microsoft.com/office/powerpoint/2010/main" val="414459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Panes can be maximized, minimized, or put in separate windows in many cases.</a:t>
            </a:r>
          </a:p>
        </p:txBody>
      </p:sp>
      <p:sp>
        <p:nvSpPr>
          <p:cNvPr id="4" name="Slide Number Placeholder 3"/>
          <p:cNvSpPr>
            <a:spLocks noGrp="1"/>
          </p:cNvSpPr>
          <p:nvPr>
            <p:ph type="sldNum" sz="quarter" idx="5"/>
          </p:nvPr>
        </p:nvSpPr>
        <p:spPr/>
        <p:txBody>
          <a:bodyPr/>
          <a:lstStyle/>
          <a:p>
            <a:fld id="{B6D6D1E9-2532-4467-8ACE-126D901D0EBC}" type="slidenum">
              <a:rPr lang="en-US" smtClean="0"/>
              <a:t>31</a:t>
            </a:fld>
            <a:endParaRPr lang="en-US"/>
          </a:p>
        </p:txBody>
      </p:sp>
    </p:spTree>
    <p:extLst>
      <p:ext uri="{BB962C8B-B14F-4D97-AF65-F5344CB8AC3E}">
        <p14:creationId xmlns:p14="http://schemas.microsoft.com/office/powerpoint/2010/main" val="386503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fill out the sign-in sheet so we can get a head count and figure out how to handle</a:t>
            </a:r>
            <a:r>
              <a:rPr lang="en-US" baseline="0" dirty="0"/>
              <a:t> auditors. </a:t>
            </a:r>
            <a:r>
              <a:rPr lang="en-US" dirty="0"/>
              <a:t>I’ll start, then go to Hillary!</a:t>
            </a:r>
          </a:p>
        </p:txBody>
      </p:sp>
      <p:sp>
        <p:nvSpPr>
          <p:cNvPr id="4" name="Slide Number Placeholder 3"/>
          <p:cNvSpPr>
            <a:spLocks noGrp="1"/>
          </p:cNvSpPr>
          <p:nvPr>
            <p:ph type="sldNum" sz="quarter" idx="10"/>
          </p:nvPr>
        </p:nvSpPr>
        <p:spPr/>
        <p:txBody>
          <a:bodyPr/>
          <a:lstStyle/>
          <a:p>
            <a:fld id="{B6D6D1E9-2532-4467-8ACE-126D901D0EBC}" type="slidenum">
              <a:rPr lang="en-US" smtClean="0"/>
              <a:t>34</a:t>
            </a:fld>
            <a:endParaRPr lang="en-US"/>
          </a:p>
        </p:txBody>
      </p:sp>
    </p:spTree>
    <p:extLst>
      <p:ext uri="{BB962C8B-B14F-4D97-AF65-F5344CB8AC3E}">
        <p14:creationId xmlns:p14="http://schemas.microsoft.com/office/powerpoint/2010/main" val="197919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 to at least respond to size of </a:t>
            </a:r>
            <a:r>
              <a:rPr lang="en-US"/>
              <a:t>class issues.</a:t>
            </a:r>
          </a:p>
        </p:txBody>
      </p:sp>
      <p:sp>
        <p:nvSpPr>
          <p:cNvPr id="4" name="Slide Number Placeholder 3"/>
          <p:cNvSpPr>
            <a:spLocks noGrp="1"/>
          </p:cNvSpPr>
          <p:nvPr>
            <p:ph type="sldNum" sz="quarter" idx="5"/>
          </p:nvPr>
        </p:nvSpPr>
        <p:spPr/>
        <p:txBody>
          <a:bodyPr/>
          <a:lstStyle/>
          <a:p>
            <a:fld id="{B6D6D1E9-2532-4467-8ACE-126D901D0EBC}" type="slidenum">
              <a:rPr lang="en-US" smtClean="0"/>
              <a:t>36</a:t>
            </a:fld>
            <a:endParaRPr lang="en-US"/>
          </a:p>
        </p:txBody>
      </p:sp>
    </p:spTree>
    <p:extLst>
      <p:ext uri="{BB962C8B-B14F-4D97-AF65-F5344CB8AC3E}">
        <p14:creationId xmlns:p14="http://schemas.microsoft.com/office/powerpoint/2010/main" val="59979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2</a:t>
            </a:fld>
            <a:endParaRPr lang="en-US"/>
          </a:p>
        </p:txBody>
      </p:sp>
    </p:spTree>
    <p:extLst>
      <p:ext uri="{BB962C8B-B14F-4D97-AF65-F5344CB8AC3E}">
        <p14:creationId xmlns:p14="http://schemas.microsoft.com/office/powerpoint/2010/main" val="263338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3</a:t>
            </a:fld>
            <a:endParaRPr lang="en-US"/>
          </a:p>
        </p:txBody>
      </p:sp>
    </p:spTree>
    <p:extLst>
      <p:ext uri="{BB962C8B-B14F-4D97-AF65-F5344CB8AC3E}">
        <p14:creationId xmlns:p14="http://schemas.microsoft.com/office/powerpoint/2010/main" val="293882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4</a:t>
            </a:fld>
            <a:endParaRPr lang="en-US"/>
          </a:p>
        </p:txBody>
      </p:sp>
    </p:spTree>
    <p:extLst>
      <p:ext uri="{BB962C8B-B14F-4D97-AF65-F5344CB8AC3E}">
        <p14:creationId xmlns:p14="http://schemas.microsoft.com/office/powerpoint/2010/main" val="105244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5</a:t>
            </a:fld>
            <a:endParaRPr lang="en-US"/>
          </a:p>
        </p:txBody>
      </p:sp>
    </p:spTree>
    <p:extLst>
      <p:ext uri="{BB962C8B-B14F-4D97-AF65-F5344CB8AC3E}">
        <p14:creationId xmlns:p14="http://schemas.microsoft.com/office/powerpoint/2010/main" val="215709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7</a:t>
            </a:fld>
            <a:endParaRPr lang="en-US"/>
          </a:p>
        </p:txBody>
      </p:sp>
    </p:spTree>
    <p:extLst>
      <p:ext uri="{BB962C8B-B14F-4D97-AF65-F5344CB8AC3E}">
        <p14:creationId xmlns:p14="http://schemas.microsoft.com/office/powerpoint/2010/main" val="326591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is designed for people who already</a:t>
            </a:r>
            <a:r>
              <a:rPr lang="en-US" baseline="0" dirty="0"/>
              <a:t> know how to use a statistical programming language, likely SAS. Because of this, we will use a practical approach. We’ll use the method that all of use essentially rely on for learning new things about R ourselves: find and example of what we want to do, get it working, figure out how to make it do what we want, understand how it works, and finally apply it in other places. We want the course to be useful but not full of busywork. We’ll divide the course into two: a first part covering the core of R and a second part just covering special topics. There are R resources listed on the syllabus. Feel free to work with others, but don’t just copy the final working code and end there. One of the cool things about R is that it is an open, collaborative language!</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8</a:t>
            </a:fld>
            <a:endParaRPr lang="en-US"/>
          </a:p>
        </p:txBody>
      </p:sp>
    </p:spTree>
    <p:extLst>
      <p:ext uri="{BB962C8B-B14F-4D97-AF65-F5344CB8AC3E}">
        <p14:creationId xmlns:p14="http://schemas.microsoft.com/office/powerpoint/2010/main" val="32838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is designed for people who already</a:t>
            </a:r>
            <a:r>
              <a:rPr lang="en-US" baseline="0" dirty="0"/>
              <a:t> know how to use a statistical programming language, likely SAS. Because of this, we will use a practical approach. We’ll use the method that all of use essentially rely on for learning new things about R ourselves: find and example of what we want to do, get it working, figure out how to make it do what we want, understand how it works, and finally apply it in other places. We want the course to be useful but not full of busywork. We’ll divide the course into two: a first part covering the core of R and a second part just covering special topics. There are R resources listed on the syllabus. Feel free to work with others, but don’t just copy the final working code and end there. One of the cool things about R is that it is an open, collaborative language!</a:t>
            </a:r>
            <a:endParaRPr lang="en-US" dirty="0"/>
          </a:p>
        </p:txBody>
      </p:sp>
      <p:sp>
        <p:nvSpPr>
          <p:cNvPr id="4" name="Slide Number Placeholder 3"/>
          <p:cNvSpPr>
            <a:spLocks noGrp="1"/>
          </p:cNvSpPr>
          <p:nvPr>
            <p:ph type="sldNum" sz="quarter" idx="10"/>
          </p:nvPr>
        </p:nvSpPr>
        <p:spPr/>
        <p:txBody>
          <a:bodyPr/>
          <a:lstStyle/>
          <a:p>
            <a:fld id="{B6D6D1E9-2532-4467-8ACE-126D901D0EBC}" type="slidenum">
              <a:rPr lang="en-US" smtClean="0"/>
              <a:t>9</a:t>
            </a:fld>
            <a:endParaRPr lang="en-US"/>
          </a:p>
        </p:txBody>
      </p:sp>
    </p:spTree>
    <p:extLst>
      <p:ext uri="{BB962C8B-B14F-4D97-AF65-F5344CB8AC3E}">
        <p14:creationId xmlns:p14="http://schemas.microsoft.com/office/powerpoint/2010/main" val="70750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self-explanatory here. Unfortunately a bit wordy.</a:t>
            </a:r>
          </a:p>
        </p:txBody>
      </p:sp>
      <p:sp>
        <p:nvSpPr>
          <p:cNvPr id="4" name="Slide Number Placeholder 3"/>
          <p:cNvSpPr>
            <a:spLocks noGrp="1"/>
          </p:cNvSpPr>
          <p:nvPr>
            <p:ph type="sldNum" sz="quarter" idx="10"/>
          </p:nvPr>
        </p:nvSpPr>
        <p:spPr/>
        <p:txBody>
          <a:bodyPr/>
          <a:lstStyle/>
          <a:p>
            <a:fld id="{B6D6D1E9-2532-4467-8ACE-126D901D0EBC}" type="slidenum">
              <a:rPr lang="en-US" smtClean="0"/>
              <a:t>11</a:t>
            </a:fld>
            <a:endParaRPr lang="en-US"/>
          </a:p>
        </p:txBody>
      </p:sp>
    </p:spTree>
    <p:extLst>
      <p:ext uri="{BB962C8B-B14F-4D97-AF65-F5344CB8AC3E}">
        <p14:creationId xmlns:p14="http://schemas.microsoft.com/office/powerpoint/2010/main" val="1175498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262E-9071-49F8-B9C5-F45A4FF9094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4921F1-889B-4A2B-8D70-6BB7C97593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8A38B3-EFA7-426E-A41A-0C7DCCA4AF5A}"/>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5" name="Footer Placeholder 4">
            <a:extLst>
              <a:ext uri="{FF2B5EF4-FFF2-40B4-BE49-F238E27FC236}">
                <a16:creationId xmlns:a16="http://schemas.microsoft.com/office/drawing/2014/main" id="{1FD5975D-DA6F-4AB4-B70F-752E6C743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20F55-3123-48BB-A18F-9EC11F9B1EA7}"/>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197428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0927-40D2-40A3-B5B6-CE32E2872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6A30E8-7C7F-4BA5-B844-F57125A95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1DE39-3C60-41BC-B3E6-9B70924BFE7D}"/>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5" name="Footer Placeholder 4">
            <a:extLst>
              <a:ext uri="{FF2B5EF4-FFF2-40B4-BE49-F238E27FC236}">
                <a16:creationId xmlns:a16="http://schemas.microsoft.com/office/drawing/2014/main" id="{BC3F832F-91FD-4ECA-A147-0BE46EE3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A75CC-93ED-4CE3-A831-77128771D1BB}"/>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196061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1160F3-54ED-44E9-A3A7-A7502F3F8DE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DB9E2D-1536-47CA-830E-6BD9F06B1C0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927EA-38E2-4046-A416-6B3EA9C78080}"/>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5" name="Footer Placeholder 4">
            <a:extLst>
              <a:ext uri="{FF2B5EF4-FFF2-40B4-BE49-F238E27FC236}">
                <a16:creationId xmlns:a16="http://schemas.microsoft.com/office/drawing/2014/main" id="{08973562-0688-42A1-BD7A-ACEC4BBCC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E4ABA-EBCB-4F73-A453-394C1D88E9E6}"/>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203442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FA41C-5E64-42DD-9666-6A8339ABE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9EB30-0B8A-45BA-9B1B-CE7D5F560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ADA45-1556-4441-8AA2-AF967F16945B}"/>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5" name="Footer Placeholder 4">
            <a:extLst>
              <a:ext uri="{FF2B5EF4-FFF2-40B4-BE49-F238E27FC236}">
                <a16:creationId xmlns:a16="http://schemas.microsoft.com/office/drawing/2014/main" id="{1123F45A-2245-4AAD-A255-ABA2D538E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0333B-0043-47A1-A056-6BA7D4FD05EF}"/>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350654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B35-0992-4BB7-81E3-AE243251714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A69A2A0-5961-4F33-8A07-5609F1305D7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E2B60-B291-415D-B916-21DE3A4C08B3}"/>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5" name="Footer Placeholder 4">
            <a:extLst>
              <a:ext uri="{FF2B5EF4-FFF2-40B4-BE49-F238E27FC236}">
                <a16:creationId xmlns:a16="http://schemas.microsoft.com/office/drawing/2014/main" id="{88BE44F3-0AEE-493E-8E35-D9FECBA54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9673F-7CA8-4343-8C72-172A554AF8E9}"/>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1403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BF02-BE16-407E-8BB1-3CF589E10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99989-0ADD-4181-81EE-23E239EB7F8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BE2979-5DF8-440D-A5AC-297D9D8DC97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D8A164-2C68-4989-808B-86ABFE60F3F5}"/>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6" name="Footer Placeholder 5">
            <a:extLst>
              <a:ext uri="{FF2B5EF4-FFF2-40B4-BE49-F238E27FC236}">
                <a16:creationId xmlns:a16="http://schemas.microsoft.com/office/drawing/2014/main" id="{87CAAF6E-1472-406B-B8D5-69488E752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8298D-4C19-4041-8A3A-8E928EB05BFE}"/>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288603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CCA8-A0FC-4DB7-A473-CB5F23137A9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E75963-FBE8-4B16-83BC-5FBA52E84A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430DB-A507-4B65-A24F-1453B8D5B12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E73370-0719-4D1A-B680-FFD9AAE38E7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B31881-8E7E-48BA-9477-15F2D9E26E2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300BFD-7A21-45D5-92C5-2C813B9A4FFB}"/>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8" name="Footer Placeholder 7">
            <a:extLst>
              <a:ext uri="{FF2B5EF4-FFF2-40B4-BE49-F238E27FC236}">
                <a16:creationId xmlns:a16="http://schemas.microsoft.com/office/drawing/2014/main" id="{A65DB8CF-B7E9-48D7-98D2-1911042589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1A701F-14FA-45B3-AA24-0C008682EDE5}"/>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417433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667C-C7BF-4500-9715-49C0FACBA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6FCD9B-BD5D-4516-9160-7B9D444FE4A9}"/>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4" name="Footer Placeholder 3">
            <a:extLst>
              <a:ext uri="{FF2B5EF4-FFF2-40B4-BE49-F238E27FC236}">
                <a16:creationId xmlns:a16="http://schemas.microsoft.com/office/drawing/2014/main" id="{F2E956D5-DA18-430E-B70C-FDACEF7817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08ED6-624D-4D7B-BC13-220AB60D251F}"/>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233897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4C2CB-53AD-455A-A92C-B8E723C6A45F}"/>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3" name="Footer Placeholder 2">
            <a:extLst>
              <a:ext uri="{FF2B5EF4-FFF2-40B4-BE49-F238E27FC236}">
                <a16:creationId xmlns:a16="http://schemas.microsoft.com/office/drawing/2014/main" id="{69ABCC2D-24ED-48F3-AE0B-6BE7BB7A45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3612E-1CA2-4DD6-8CB7-7644170CD8DD}"/>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168666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BF50-BAFC-447E-8F3B-0B8A44E0CE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5A4F74-3C22-45FC-862D-A22C317DD79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21933-3B89-4463-81CC-5099DE4706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BFE546-60A0-4A96-97C0-8C8F564FF8AE}"/>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6" name="Footer Placeholder 5">
            <a:extLst>
              <a:ext uri="{FF2B5EF4-FFF2-40B4-BE49-F238E27FC236}">
                <a16:creationId xmlns:a16="http://schemas.microsoft.com/office/drawing/2014/main" id="{AAAECD5B-743F-498E-B022-11A59F7D1E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BA808-32C8-4652-A307-5E421BCD69CC}"/>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261880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4F6C-6B90-48C7-B91E-95721FE661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4B0B594-FB6D-48D4-B7C3-E9772736F29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7AE57F7-C270-4DB0-B119-4F7674BB1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8E34D0-550A-4F9E-B102-7F6EFA13FDE5}"/>
              </a:ext>
            </a:extLst>
          </p:cNvPr>
          <p:cNvSpPr>
            <a:spLocks noGrp="1"/>
          </p:cNvSpPr>
          <p:nvPr>
            <p:ph type="dt" sz="half" idx="10"/>
          </p:nvPr>
        </p:nvSpPr>
        <p:spPr/>
        <p:txBody>
          <a:bodyPr/>
          <a:lstStyle/>
          <a:p>
            <a:fld id="{8E80BBD3-AB49-4C23-A68E-CB55BF210026}" type="datetimeFigureOut">
              <a:rPr lang="en-US" smtClean="0"/>
              <a:t>1/8/2020</a:t>
            </a:fld>
            <a:endParaRPr lang="en-US"/>
          </a:p>
        </p:txBody>
      </p:sp>
      <p:sp>
        <p:nvSpPr>
          <p:cNvPr id="6" name="Footer Placeholder 5">
            <a:extLst>
              <a:ext uri="{FF2B5EF4-FFF2-40B4-BE49-F238E27FC236}">
                <a16:creationId xmlns:a16="http://schemas.microsoft.com/office/drawing/2014/main" id="{7D3E9350-39E1-4F97-B9F0-DD857BF302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21AC0-ECD5-46DD-8D5F-F446E5EA25FC}"/>
              </a:ext>
            </a:extLst>
          </p:cNvPr>
          <p:cNvSpPr>
            <a:spLocks noGrp="1"/>
          </p:cNvSpPr>
          <p:nvPr>
            <p:ph type="sldNum" sz="quarter" idx="12"/>
          </p:nvPr>
        </p:nvSpPr>
        <p:spPr/>
        <p:txBody>
          <a:bodyPr/>
          <a:lstStyle/>
          <a:p>
            <a:fld id="{41EFC24E-2B8C-46BB-B8A0-3208C20DC886}" type="slidenum">
              <a:rPr lang="en-US" smtClean="0"/>
              <a:t>‹#›</a:t>
            </a:fld>
            <a:endParaRPr lang="en-US"/>
          </a:p>
        </p:txBody>
      </p:sp>
    </p:spTree>
    <p:extLst>
      <p:ext uri="{BB962C8B-B14F-4D97-AF65-F5344CB8AC3E}">
        <p14:creationId xmlns:p14="http://schemas.microsoft.com/office/powerpoint/2010/main" val="105231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AA14C-5AAA-4547-9978-E4B3872577C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C6176E-9218-4A15-8F80-21B3A88DD4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4FF2D-BF65-49DC-8597-17E7ACE37B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80BBD3-AB49-4C23-A68E-CB55BF210026}" type="datetimeFigureOut">
              <a:rPr lang="en-US" smtClean="0"/>
              <a:t>1/8/2020</a:t>
            </a:fld>
            <a:endParaRPr lang="en-US"/>
          </a:p>
        </p:txBody>
      </p:sp>
      <p:sp>
        <p:nvSpPr>
          <p:cNvPr id="5" name="Footer Placeholder 4">
            <a:extLst>
              <a:ext uri="{FF2B5EF4-FFF2-40B4-BE49-F238E27FC236}">
                <a16:creationId xmlns:a16="http://schemas.microsoft.com/office/drawing/2014/main" id="{49D112D5-9BB4-4407-B637-60EF20BD247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C41DFC-3292-4B14-844F-331AC7ADA4E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EFC24E-2B8C-46BB-B8A0-3208C20DC886}" type="slidenum">
              <a:rPr lang="en-US" smtClean="0"/>
              <a:t>‹#›</a:t>
            </a:fld>
            <a:endParaRPr lang="en-US"/>
          </a:p>
        </p:txBody>
      </p:sp>
    </p:spTree>
    <p:extLst>
      <p:ext uri="{BB962C8B-B14F-4D97-AF65-F5344CB8AC3E}">
        <p14:creationId xmlns:p14="http://schemas.microsoft.com/office/powerpoint/2010/main" val="147405253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earnr.web.unc.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log.rstudio.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earnr.web.un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r4stats.com/articles/why-r-is-hard-to-lear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studio.com/online-learning/#R" TargetMode="External"/><Relationship Id="rId2" Type="http://schemas.openxmlformats.org/officeDocument/2006/relationships/hyperlink" Target="https://www.rstudio.com/resources/webinars/rstudio-essentials-webinar-series-part-1/" TargetMode="External"/><Relationship Id="rId1" Type="http://schemas.openxmlformats.org/officeDocument/2006/relationships/slideLayout" Target="../slideLayouts/slideLayout2.xml"/><Relationship Id="rId5" Type="http://schemas.openxmlformats.org/officeDocument/2006/relationships/hyperlink" Target="https://channel9.msdn.com/Forums/Coffeehouse/106446-What-makes-a-good-IDE" TargetMode="External"/><Relationship Id="rId4" Type="http://schemas.openxmlformats.org/officeDocument/2006/relationships/hyperlink" Target="http://programmers.stackexchange.com/questions/102018/what-features-of-an-ide-would-make-it-more-useful-than-a-general-purpose-edito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adv-r.had.co.nz/Style.html" TargetMode="External"/><Relationship Id="rId2" Type="http://schemas.openxmlformats.org/officeDocument/2006/relationships/hyperlink" Target="https://support.rstudio.com/hc/en-us/articles/200711853-Keyboard-Shortcut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google.github.io/styleguide/Rguide.x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studio-education.github.io/learner-personas/"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4"/>
            <a:ext cx="4080510" cy="1871179"/>
          </a:xfrm>
        </p:spPr>
        <p:txBody>
          <a:bodyPr>
            <a:normAutofit/>
          </a:bodyPr>
          <a:lstStyle/>
          <a:p>
            <a:r>
              <a:rPr lang="en-US" sz="3600" b="1" dirty="0"/>
              <a:t>EPID 701</a:t>
            </a:r>
            <a:br>
              <a:rPr lang="en-US" sz="3600" b="1" dirty="0"/>
            </a:br>
            <a:r>
              <a:rPr lang="en-US" sz="3200" dirty="0"/>
              <a:t>R for Epidemiologists</a:t>
            </a:r>
          </a:p>
        </p:txBody>
      </p:sp>
      <p:sp>
        <p:nvSpPr>
          <p:cNvPr id="3" name="Content Placeholder 2"/>
          <p:cNvSpPr>
            <a:spLocks noGrp="1"/>
          </p:cNvSpPr>
          <p:nvPr>
            <p:ph idx="1"/>
          </p:nvPr>
        </p:nvSpPr>
        <p:spPr>
          <a:xfrm>
            <a:off x="491490" y="2355574"/>
            <a:ext cx="3840085" cy="4137298"/>
          </a:xfrm>
        </p:spPr>
        <p:txBody>
          <a:bodyPr>
            <a:normAutofit lnSpcReduction="10000"/>
          </a:bodyPr>
          <a:lstStyle/>
          <a:p>
            <a:pPr marL="0" indent="0">
              <a:lnSpc>
                <a:spcPct val="110000"/>
              </a:lnSpc>
              <a:buNone/>
            </a:pPr>
            <a:r>
              <a:rPr lang="en-US" sz="2000" dirty="0"/>
              <a:t>Mike Dolan Fliss, PhD, Instructor</a:t>
            </a:r>
          </a:p>
          <a:p>
            <a:pPr marL="0" indent="0">
              <a:lnSpc>
                <a:spcPct val="110000"/>
              </a:lnSpc>
              <a:buNone/>
            </a:pPr>
            <a:r>
              <a:rPr lang="en-US" sz="2000" dirty="0"/>
              <a:t>Hillary Topazian, M.Sc., TA</a:t>
            </a:r>
          </a:p>
          <a:p>
            <a:pPr marL="0" indent="0">
              <a:buNone/>
            </a:pPr>
            <a:endParaRPr lang="en-US" sz="2000" dirty="0"/>
          </a:p>
          <a:p>
            <a:pPr marL="0" indent="0">
              <a:buNone/>
            </a:pPr>
            <a:r>
              <a:rPr lang="en-US" sz="2000" dirty="0"/>
              <a:t>Spring 2020</a:t>
            </a:r>
          </a:p>
          <a:p>
            <a:pPr marL="0" indent="0">
              <a:buNone/>
            </a:pPr>
            <a:r>
              <a:rPr lang="en-US" sz="2000" dirty="0" err="1"/>
              <a:t>Roseneau</a:t>
            </a:r>
            <a:r>
              <a:rPr lang="en-US" sz="2000" dirty="0"/>
              <a:t> 235 </a:t>
            </a:r>
          </a:p>
          <a:p>
            <a:pPr marL="0" indent="0">
              <a:buNone/>
            </a:pPr>
            <a:r>
              <a:rPr lang="en-US" sz="2000" dirty="0"/>
              <a:t>T/Th 9:30-10:45am </a:t>
            </a:r>
          </a:p>
          <a:p>
            <a:pPr marL="0" indent="0">
              <a:buNone/>
            </a:pPr>
            <a:endParaRPr lang="en-US" sz="2000" dirty="0"/>
          </a:p>
          <a:p>
            <a:pPr marL="0" indent="0" algn="ctr">
              <a:buNone/>
            </a:pPr>
            <a:r>
              <a:rPr lang="en-US" sz="2000" b="1" dirty="0"/>
              <a:t>After settling in,</a:t>
            </a:r>
            <a:br>
              <a:rPr lang="en-US" sz="2000" b="1" dirty="0"/>
            </a:br>
            <a:r>
              <a:rPr lang="en-US" sz="2000" b="1" dirty="0"/>
              <a:t>Download these slides and the course data pack from…</a:t>
            </a:r>
            <a:endParaRPr lang="en-US" sz="2000" b="1" dirty="0">
              <a:hlinkClick r:id="rId3"/>
            </a:endParaRPr>
          </a:p>
          <a:p>
            <a:pPr marL="0" indent="0">
              <a:buNone/>
            </a:pPr>
            <a:r>
              <a:rPr lang="en-US" sz="3600" dirty="0">
                <a:hlinkClick r:id="rId3"/>
              </a:rPr>
              <a:t>learnr.web.unc.edu</a:t>
            </a:r>
            <a:endParaRPr lang="en-US" sz="3600" dirty="0"/>
          </a:p>
        </p:txBody>
      </p:sp>
      <p:pic>
        <p:nvPicPr>
          <p:cNvPr id="5" name="Picture 4" descr="Logo">
            <a:extLst>
              <a:ext uri="{FF2B5EF4-FFF2-40B4-BE49-F238E27FC236}">
                <a16:creationId xmlns:a16="http://schemas.microsoft.com/office/drawing/2014/main" id="{AE8F62F0-3E3A-4B88-99B7-6D8C6E9170C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42" r="69494"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23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a:extLst>
              <a:ext uri="{FF2B5EF4-FFF2-40B4-BE49-F238E27FC236}">
                <a16:creationId xmlns:a16="http://schemas.microsoft.com/office/drawing/2014/main" id="{59127A2E-88DD-45C9-82DF-BEE3E4DBF86E}"/>
              </a:ext>
            </a:extLst>
          </p:cNvPr>
          <p:cNvSpPr>
            <a:spLocks noGrp="1"/>
          </p:cNvSpPr>
          <p:nvPr>
            <p:ph type="title"/>
          </p:nvPr>
        </p:nvSpPr>
        <p:spPr>
          <a:xfrm>
            <a:off x="306801" y="4058125"/>
            <a:ext cx="3604497" cy="972836"/>
          </a:xfrm>
        </p:spPr>
        <p:txBody>
          <a:bodyPr vert="horz" lIns="91440" tIns="45720" rIns="91440" bIns="45720" rtlCol="0" anchor="t">
            <a:normAutofit/>
          </a:bodyPr>
          <a:lstStyle/>
          <a:p>
            <a:pPr defTabSz="914400"/>
            <a:r>
              <a:rPr lang="en-US" kern="1200" dirty="0">
                <a:solidFill>
                  <a:srgbClr val="000000"/>
                </a:solidFill>
                <a:latin typeface="+mj-lt"/>
                <a:ea typeface="+mj-ea"/>
                <a:cs typeface="+mj-cs"/>
              </a:rPr>
              <a:t>Feedback welcome!</a:t>
            </a:r>
          </a:p>
        </p:txBody>
      </p:sp>
      <p:sp>
        <p:nvSpPr>
          <p:cNvPr id="3" name="Content Placeholder 2">
            <a:extLst>
              <a:ext uri="{FF2B5EF4-FFF2-40B4-BE49-F238E27FC236}">
                <a16:creationId xmlns:a16="http://schemas.microsoft.com/office/drawing/2014/main" id="{23B7EF6D-537E-4E97-83BD-638B080AD343}"/>
              </a:ext>
            </a:extLst>
          </p:cNvPr>
          <p:cNvSpPr>
            <a:spLocks noGrp="1"/>
          </p:cNvSpPr>
          <p:nvPr>
            <p:ph idx="1"/>
          </p:nvPr>
        </p:nvSpPr>
        <p:spPr>
          <a:xfrm>
            <a:off x="307030" y="3429000"/>
            <a:ext cx="3604268" cy="629123"/>
          </a:xfrm>
        </p:spPr>
        <p:txBody>
          <a:bodyPr vert="horz" lIns="91440" tIns="45720" rIns="91440" bIns="45720" rtlCol="0" anchor="b">
            <a:normAutofit/>
          </a:bodyPr>
          <a:lstStyle/>
          <a:p>
            <a:pPr marL="0" indent="0" defTabSz="914400">
              <a:spcBef>
                <a:spcPts val="1000"/>
              </a:spcBef>
              <a:buNone/>
            </a:pPr>
            <a:r>
              <a:rPr lang="en-US" sz="1350" kern="1200" dirty="0">
                <a:solidFill>
                  <a:srgbClr val="000000"/>
                </a:solidFill>
                <a:latin typeface="+mn-lt"/>
                <a:ea typeface="+mn-ea"/>
                <a:cs typeface="+mn-cs"/>
              </a:rPr>
              <a:t>No, really. </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Graphic 4" descr="Construction worker">
            <a:extLst>
              <a:ext uri="{FF2B5EF4-FFF2-40B4-BE49-F238E27FC236}">
                <a16:creationId xmlns:a16="http://schemas.microsoft.com/office/drawing/2014/main" id="{6945B1C9-3080-4468-8C36-781BC90E81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4681" y="2708150"/>
            <a:ext cx="3463967" cy="3463967"/>
          </a:xfrm>
          <a:prstGeom prst="rect">
            <a:avLst/>
          </a:prstGeom>
        </p:spPr>
      </p:pic>
    </p:spTree>
    <p:extLst>
      <p:ext uri="{BB962C8B-B14F-4D97-AF65-F5344CB8AC3E}">
        <p14:creationId xmlns:p14="http://schemas.microsoft.com/office/powerpoint/2010/main" val="3668342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Student Responsibilities and Expectations:</a:t>
            </a:r>
            <a:br>
              <a:rPr lang="en-US" u="sng" dirty="0"/>
            </a:br>
            <a:r>
              <a:rPr lang="en-US" b="1" dirty="0"/>
              <a:t>During Class</a:t>
            </a:r>
          </a:p>
        </p:txBody>
      </p:sp>
      <p:sp>
        <p:nvSpPr>
          <p:cNvPr id="3" name="Content Placeholder 2"/>
          <p:cNvSpPr>
            <a:spLocks noGrp="1"/>
          </p:cNvSpPr>
          <p:nvPr>
            <p:ph idx="1"/>
          </p:nvPr>
        </p:nvSpPr>
        <p:spPr>
          <a:xfrm>
            <a:off x="2514600" y="2117034"/>
            <a:ext cx="5874026" cy="4375839"/>
          </a:xfrm>
        </p:spPr>
        <p:txBody>
          <a:bodyPr>
            <a:normAutofit lnSpcReduction="10000"/>
          </a:bodyPr>
          <a:lstStyle/>
          <a:p>
            <a:pPr lvl="1"/>
            <a:r>
              <a:rPr lang="en-US" b="1" u="sng" dirty="0"/>
              <a:t>Code</a:t>
            </a:r>
            <a:r>
              <a:rPr lang="en-US" b="1" dirty="0"/>
              <a:t> </a:t>
            </a:r>
            <a:r>
              <a:rPr lang="en-US" dirty="0"/>
              <a:t>during follow-</a:t>
            </a:r>
            <a:r>
              <a:rPr lang="en-US" dirty="0" err="1"/>
              <a:t>alongs</a:t>
            </a:r>
            <a:r>
              <a:rPr lang="en-US" dirty="0"/>
              <a:t> with </a:t>
            </a:r>
            <a:r>
              <a:rPr lang="en-US" b="1" dirty="0"/>
              <a:t>worked examples</a:t>
            </a:r>
            <a:r>
              <a:rPr lang="en-US" dirty="0"/>
              <a:t>, activities, interactive exercises in R. Will happen most classes! Come ready to code with us.</a:t>
            </a:r>
          </a:p>
          <a:p>
            <a:pPr lvl="1"/>
            <a:endParaRPr lang="en-US" dirty="0"/>
          </a:p>
          <a:p>
            <a:pPr lvl="1"/>
            <a:r>
              <a:rPr lang="en-US" b="1" u="sng" dirty="0"/>
              <a:t>Respond</a:t>
            </a:r>
            <a:r>
              <a:rPr lang="en-US" b="1" dirty="0"/>
              <a:t> </a:t>
            </a:r>
            <a:r>
              <a:rPr lang="en-US" dirty="0"/>
              <a:t>to interactive, quick questions during class. </a:t>
            </a:r>
            <a:r>
              <a:rPr lang="en-US" b="1" dirty="0"/>
              <a:t>Quick pre-quizzes </a:t>
            </a:r>
            <a:r>
              <a:rPr lang="en-US" dirty="0"/>
              <a:t>(already know this?) and </a:t>
            </a:r>
            <a:r>
              <a:rPr lang="en-US" b="1" dirty="0"/>
              <a:t>quick post-exercises</a:t>
            </a:r>
            <a:r>
              <a:rPr lang="en-US" dirty="0"/>
              <a:t>. </a:t>
            </a:r>
          </a:p>
          <a:p>
            <a:pPr lvl="1"/>
            <a:endParaRPr lang="en-US" dirty="0"/>
          </a:p>
          <a:p>
            <a:pPr lvl="1"/>
            <a:endParaRPr lang="en-US" dirty="0"/>
          </a:p>
          <a:p>
            <a:pPr lvl="1"/>
            <a:r>
              <a:rPr lang="en-US" b="1" u="sng" dirty="0"/>
              <a:t>Participate</a:t>
            </a:r>
            <a:r>
              <a:rPr lang="en-US" dirty="0"/>
              <a:t> in </a:t>
            </a:r>
            <a:r>
              <a:rPr lang="en-US" b="1" dirty="0"/>
              <a:t>small groups</a:t>
            </a:r>
            <a:r>
              <a:rPr lang="en-US" dirty="0"/>
              <a:t> during class. Group work is always allowed, just cite it. Find folks with similar schedules!</a:t>
            </a:r>
          </a:p>
          <a:p>
            <a:pPr lvl="1"/>
            <a:endParaRPr lang="en-US" dirty="0"/>
          </a:p>
          <a:p>
            <a:pPr lvl="1"/>
            <a:endParaRPr lang="en-US" dirty="0"/>
          </a:p>
          <a:p>
            <a:pPr lvl="1"/>
            <a:r>
              <a:rPr lang="en-US" b="1" u="sng" dirty="0"/>
              <a:t>Ask</a:t>
            </a:r>
            <a:r>
              <a:rPr lang="en-US" dirty="0"/>
              <a:t> if a question is timely. A </a:t>
            </a:r>
            <a:r>
              <a:rPr lang="en-US" b="1" dirty="0"/>
              <a:t>parking lot </a:t>
            </a:r>
            <a:r>
              <a:rPr lang="en-US" dirty="0"/>
              <a:t>for questions that can wait or you’d rather be anonymous. </a:t>
            </a:r>
            <a:r>
              <a:rPr lang="en-US" b="1" dirty="0"/>
              <a:t>Hand wiggle / sign </a:t>
            </a:r>
            <a:r>
              <a:rPr lang="en-US" dirty="0"/>
              <a:t>if you’re getting lost.</a:t>
            </a:r>
          </a:p>
          <a:p>
            <a:pPr lvl="1"/>
            <a:endParaRPr lang="en-US" dirty="0"/>
          </a:p>
        </p:txBody>
      </p:sp>
      <p:pic>
        <p:nvPicPr>
          <p:cNvPr id="4" name="Picture 4" descr="Logo">
            <a:extLst>
              <a:ext uri="{FF2B5EF4-FFF2-40B4-BE49-F238E27FC236}">
                <a16:creationId xmlns:a16="http://schemas.microsoft.com/office/drawing/2014/main" id="{3768637A-0C70-4354-8899-EF1C2B420D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3152"/>
          <a:stretch/>
        </p:blipFill>
        <p:spPr bwMode="auto">
          <a:xfrm>
            <a:off x="1760240" y="1996580"/>
            <a:ext cx="838499" cy="79882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google doc icon">
            <a:extLst>
              <a:ext uri="{FF2B5EF4-FFF2-40B4-BE49-F238E27FC236}">
                <a16:creationId xmlns:a16="http://schemas.microsoft.com/office/drawing/2014/main" id="{BB548A2B-9BF0-48EB-87AC-2B76CFFF4E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5623" y="3102428"/>
            <a:ext cx="738977" cy="9809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automatically generated">
            <a:extLst>
              <a:ext uri="{FF2B5EF4-FFF2-40B4-BE49-F238E27FC236}">
                <a16:creationId xmlns:a16="http://schemas.microsoft.com/office/drawing/2014/main" id="{AF871BFE-8DED-49D8-8B5E-AE5B1042B854}"/>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65802" y="4219112"/>
            <a:ext cx="958619" cy="958619"/>
          </a:xfrm>
          <a:prstGeom prst="rect">
            <a:avLst/>
          </a:prstGeom>
        </p:spPr>
      </p:pic>
      <p:pic>
        <p:nvPicPr>
          <p:cNvPr id="8" name="Graphic 7" descr="Questions">
            <a:extLst>
              <a:ext uri="{FF2B5EF4-FFF2-40B4-BE49-F238E27FC236}">
                <a16:creationId xmlns:a16="http://schemas.microsoft.com/office/drawing/2014/main" id="{B5DC32E8-9B6B-4521-AFD0-987189367D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2088" y="5396646"/>
            <a:ext cx="1096227" cy="1096227"/>
          </a:xfrm>
          <a:prstGeom prst="rect">
            <a:avLst/>
          </a:prstGeom>
        </p:spPr>
      </p:pic>
    </p:spTree>
    <p:extLst>
      <p:ext uri="{BB962C8B-B14F-4D97-AF65-F5344CB8AC3E}">
        <p14:creationId xmlns:p14="http://schemas.microsoft.com/office/powerpoint/2010/main" val="348202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Student Responsibilities and Expectations</a:t>
            </a:r>
            <a:br>
              <a:rPr lang="en-US" u="sng" dirty="0"/>
            </a:br>
            <a:r>
              <a:rPr lang="en-US" b="1" dirty="0"/>
              <a:t>Homework &amp; Project</a:t>
            </a:r>
          </a:p>
        </p:txBody>
      </p:sp>
      <p:sp>
        <p:nvSpPr>
          <p:cNvPr id="3" name="Content Placeholder 2"/>
          <p:cNvSpPr>
            <a:spLocks noGrp="1"/>
          </p:cNvSpPr>
          <p:nvPr>
            <p:ph idx="1"/>
          </p:nvPr>
        </p:nvSpPr>
        <p:spPr/>
        <p:txBody>
          <a:bodyPr>
            <a:normAutofit fontScale="85000" lnSpcReduction="10000"/>
          </a:bodyPr>
          <a:lstStyle/>
          <a:p>
            <a:r>
              <a:rPr lang="en-US" sz="2800" b="1" dirty="0"/>
              <a:t>Homework</a:t>
            </a:r>
          </a:p>
          <a:p>
            <a:pPr lvl="1"/>
            <a:r>
              <a:rPr lang="en-US" sz="2400" dirty="0"/>
              <a:t>Five assignments during middle half of class</a:t>
            </a:r>
          </a:p>
          <a:p>
            <a:pPr lvl="1"/>
            <a:r>
              <a:rPr lang="en-US" sz="2400" dirty="0"/>
              <a:t>Generally lags the class material. Will post 1-2 weeks in advance.</a:t>
            </a:r>
          </a:p>
          <a:p>
            <a:pPr lvl="1"/>
            <a:r>
              <a:rPr lang="en-US" sz="2400" dirty="0"/>
              <a:t>Follows a single dataset (NC Births) through steps of a public health analysis</a:t>
            </a:r>
          </a:p>
          <a:p>
            <a:pPr lvl="1"/>
            <a:r>
              <a:rPr lang="en-US" sz="2400" dirty="0"/>
              <a:t>We’ll work on in class, &amp; handhold through hardest parts (e.g. apply/</a:t>
            </a:r>
            <a:r>
              <a:rPr lang="en-US" sz="2400" dirty="0" err="1"/>
              <a:t>purrr</a:t>
            </a:r>
            <a:r>
              <a:rPr lang="en-US" sz="2400" dirty="0"/>
              <a:t>)</a:t>
            </a:r>
          </a:p>
          <a:p>
            <a:pPr lvl="1"/>
            <a:endParaRPr lang="en-US" sz="2400" dirty="0"/>
          </a:p>
          <a:p>
            <a:r>
              <a:rPr lang="en-US" sz="2800" b="1" dirty="0"/>
              <a:t>Project</a:t>
            </a:r>
          </a:p>
          <a:p>
            <a:pPr lvl="1"/>
            <a:r>
              <a:rPr lang="en-US" sz="2400" dirty="0"/>
              <a:t>Last 1/3 of the class (but start thinking about now, or midway through)</a:t>
            </a:r>
          </a:p>
          <a:p>
            <a:pPr lvl="1"/>
            <a:r>
              <a:rPr lang="en-US" sz="2400" dirty="0"/>
              <a:t>Dataset / question of your choice, ideally something useful for you</a:t>
            </a:r>
          </a:p>
          <a:p>
            <a:pPr lvl="1"/>
            <a:r>
              <a:rPr lang="en-US" sz="2400" dirty="0"/>
              <a:t>Share a few slides with the class to show off your work at the end</a:t>
            </a:r>
          </a:p>
          <a:p>
            <a:pPr lvl="1"/>
            <a:endParaRPr lang="en-US" sz="2400" dirty="0"/>
          </a:p>
        </p:txBody>
      </p:sp>
    </p:spTree>
    <p:extLst>
      <p:ext uri="{BB962C8B-B14F-4D97-AF65-F5344CB8AC3E}">
        <p14:creationId xmlns:p14="http://schemas.microsoft.com/office/powerpoint/2010/main" val="171184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Student Responsibilities and Expectations</a:t>
            </a:r>
            <a:br>
              <a:rPr lang="en-US" u="sng" dirty="0"/>
            </a:br>
            <a:r>
              <a:rPr lang="en-US" b="1" dirty="0"/>
              <a:t>Outside Learning</a:t>
            </a:r>
          </a:p>
        </p:txBody>
      </p:sp>
      <p:sp>
        <p:nvSpPr>
          <p:cNvPr id="3" name="Content Placeholder 2"/>
          <p:cNvSpPr>
            <a:spLocks noGrp="1"/>
          </p:cNvSpPr>
          <p:nvPr>
            <p:ph idx="1"/>
          </p:nvPr>
        </p:nvSpPr>
        <p:spPr/>
        <p:txBody>
          <a:bodyPr>
            <a:normAutofit/>
          </a:bodyPr>
          <a:lstStyle/>
          <a:p>
            <a:r>
              <a:rPr lang="en-US" sz="2400" b="1" dirty="0"/>
              <a:t>Outside Learning – </a:t>
            </a:r>
            <a:r>
              <a:rPr lang="en-US" sz="2400" dirty="0"/>
              <a:t>required for language immersion!</a:t>
            </a:r>
          </a:p>
          <a:p>
            <a:pPr lvl="1"/>
            <a:endParaRPr lang="en-US" sz="2000" dirty="0"/>
          </a:p>
          <a:p>
            <a:pPr lvl="1"/>
            <a:r>
              <a:rPr lang="en-US" sz="2000" b="1" dirty="0"/>
              <a:t>Outside Reading</a:t>
            </a:r>
            <a:r>
              <a:rPr lang="en-US" sz="2000" dirty="0"/>
              <a:t>: Lots of good, free books (or pay to get paper copies). </a:t>
            </a:r>
            <a:r>
              <a:rPr lang="en-US" sz="2000" u="sng" dirty="0"/>
              <a:t>R for Data Science </a:t>
            </a:r>
            <a:r>
              <a:rPr lang="en-US" sz="2000" dirty="0"/>
              <a:t>is a great introduction, and </a:t>
            </a:r>
            <a:r>
              <a:rPr lang="en-US" sz="2000" u="sng" dirty="0"/>
              <a:t>Advanced R </a:t>
            </a:r>
            <a:r>
              <a:rPr lang="en-US" sz="2000" dirty="0"/>
              <a:t>is excellent for serious under-the-hood and “why does that work” stuff. Recommendations on website.</a:t>
            </a:r>
          </a:p>
          <a:p>
            <a:pPr lvl="1"/>
            <a:endParaRPr lang="en-US" sz="2000" dirty="0"/>
          </a:p>
          <a:p>
            <a:pPr lvl="1"/>
            <a:r>
              <a:rPr lang="en-US" sz="2000" b="1" dirty="0"/>
              <a:t>Subscribe</a:t>
            </a:r>
            <a:r>
              <a:rPr lang="en-US" sz="2000" dirty="0"/>
              <a:t> to key blogs, the </a:t>
            </a:r>
            <a:r>
              <a:rPr lang="en-US" sz="2000" dirty="0" err="1">
                <a:hlinkClick r:id="rId3"/>
              </a:rPr>
              <a:t>Rstudio</a:t>
            </a:r>
            <a:r>
              <a:rPr lang="en-US" sz="2000" dirty="0">
                <a:hlinkClick r:id="rId3"/>
              </a:rPr>
              <a:t> blog </a:t>
            </a:r>
            <a:r>
              <a:rPr lang="en-US" sz="2000" dirty="0"/>
              <a:t>or the GitHub repositories of your favorite packages. Constant improvements &amp; time savers!</a:t>
            </a:r>
          </a:p>
          <a:p>
            <a:pPr lvl="1"/>
            <a:endParaRPr lang="en-US" sz="2000" dirty="0"/>
          </a:p>
          <a:p>
            <a:pPr lvl="1"/>
            <a:r>
              <a:rPr lang="en-US" sz="2000" dirty="0"/>
              <a:t>Like learning a new language </a:t>
            </a:r>
            <a:r>
              <a:rPr lang="en-US" sz="2000" b="1" dirty="0"/>
              <a:t>try to “speak” it </a:t>
            </a:r>
            <a:r>
              <a:rPr lang="en-US" sz="2000" dirty="0"/>
              <a:t>= </a:t>
            </a:r>
            <a:r>
              <a:rPr lang="en-US" sz="2000" b="1" dirty="0"/>
              <a:t>code something most days </a:t>
            </a:r>
            <a:r>
              <a:rPr lang="en-US" sz="2000" dirty="0"/>
              <a:t>to keep the learning going. R is a different modality than you might be used to (functional programming, etc.). </a:t>
            </a:r>
          </a:p>
        </p:txBody>
      </p:sp>
    </p:spTree>
    <p:extLst>
      <p:ext uri="{BB962C8B-B14F-4D97-AF65-F5344CB8AC3E}">
        <p14:creationId xmlns:p14="http://schemas.microsoft.com/office/powerpoint/2010/main" val="233675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dirty="0"/>
              <a:t>What’s missing?</a:t>
            </a:r>
          </a:p>
        </p:txBody>
      </p:sp>
      <p:sp>
        <p:nvSpPr>
          <p:cNvPr id="3" name="Content Placeholder 2"/>
          <p:cNvSpPr>
            <a:spLocks noGrp="1"/>
          </p:cNvSpPr>
          <p:nvPr>
            <p:ph idx="1"/>
          </p:nvPr>
        </p:nvSpPr>
        <p:spPr>
          <a:xfrm>
            <a:off x="852321" y="1848679"/>
            <a:ext cx="5033221" cy="4167492"/>
          </a:xfrm>
        </p:spPr>
        <p:txBody>
          <a:bodyPr anchor="ctr">
            <a:normAutofit fontScale="92500" lnSpcReduction="20000"/>
          </a:bodyPr>
          <a:lstStyle/>
          <a:p>
            <a:pPr marL="0" indent="0">
              <a:buNone/>
            </a:pPr>
            <a:r>
              <a:rPr lang="en-US" sz="2800" b="1" dirty="0"/>
              <a:t>While I review course format, </a:t>
            </a:r>
            <a:r>
              <a:rPr lang="en-US" sz="2800" b="1" u="sng" dirty="0"/>
              <a:t>Anonymously</a:t>
            </a:r>
            <a:r>
              <a:rPr lang="en-US" sz="2800" b="1" dirty="0"/>
              <a:t> add to google doc, for yourself or others, questions about the learning personas. </a:t>
            </a:r>
          </a:p>
          <a:p>
            <a:pPr marL="0" indent="0">
              <a:buNone/>
            </a:pPr>
            <a:endParaRPr lang="en-US" sz="2800" b="1" dirty="0"/>
          </a:p>
          <a:p>
            <a:pPr marL="0" indent="0">
              <a:buNone/>
            </a:pPr>
            <a:r>
              <a:rPr lang="en-US" sz="2800" b="1" dirty="0"/>
              <a:t>For example:</a:t>
            </a:r>
            <a:endParaRPr lang="en-US" sz="2800" dirty="0"/>
          </a:p>
          <a:p>
            <a:r>
              <a:rPr lang="en-US" sz="2800" dirty="0"/>
              <a:t>Backgrounds that the previous learning personas don’t cover</a:t>
            </a:r>
          </a:p>
          <a:p>
            <a:r>
              <a:rPr lang="en-US" sz="2800" dirty="0"/>
              <a:t>Preferences, abilities, or priorities</a:t>
            </a:r>
          </a:p>
          <a:p>
            <a:r>
              <a:rPr lang="en-US" sz="2800" dirty="0"/>
              <a:t>Is this class for me IF….</a:t>
            </a:r>
          </a:p>
          <a:p>
            <a:r>
              <a:rPr lang="en-US" sz="2800" dirty="0"/>
              <a:t>Will we cover X?</a:t>
            </a:r>
          </a:p>
          <a:p>
            <a:endParaRPr lang="en-US" sz="2800" dirty="0"/>
          </a:p>
          <a:p>
            <a:endParaRPr lang="en-US" sz="28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2" descr="Image result for google doc icon">
            <a:extLst>
              <a:ext uri="{FF2B5EF4-FFF2-40B4-BE49-F238E27FC236}">
                <a16:creationId xmlns:a16="http://schemas.microsoft.com/office/drawing/2014/main" id="{8E3632B6-DF69-4ECB-B87E-888A5137FA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3900" y="2597725"/>
            <a:ext cx="1251069" cy="1662550"/>
          </a:xfrm>
          <a:custGeom>
            <a:avLst/>
            <a:gdLst>
              <a:gd name="connsiteX0" fmla="*/ 126986 w 4221597"/>
              <a:gd name="connsiteY0" fmla="*/ 0 h 4303912"/>
              <a:gd name="connsiteX1" fmla="*/ 4094611 w 4221597"/>
              <a:gd name="connsiteY1" fmla="*/ 0 h 4303912"/>
              <a:gd name="connsiteX2" fmla="*/ 4221597 w 4221597"/>
              <a:gd name="connsiteY2" fmla="*/ 126986 h 4303912"/>
              <a:gd name="connsiteX3" fmla="*/ 4221597 w 4221597"/>
              <a:gd name="connsiteY3" fmla="*/ 4176926 h 4303912"/>
              <a:gd name="connsiteX4" fmla="*/ 4094611 w 4221597"/>
              <a:gd name="connsiteY4" fmla="*/ 4303912 h 4303912"/>
              <a:gd name="connsiteX5" fmla="*/ 126986 w 4221597"/>
              <a:gd name="connsiteY5" fmla="*/ 4303912 h 4303912"/>
              <a:gd name="connsiteX6" fmla="*/ 0 w 4221597"/>
              <a:gd name="connsiteY6" fmla="*/ 4176926 h 4303912"/>
              <a:gd name="connsiteX7" fmla="*/ 0 w 4221597"/>
              <a:gd name="connsiteY7" fmla="*/ 126986 h 4303912"/>
              <a:gd name="connsiteX8" fmla="*/ 126986 w 4221597"/>
              <a:gd name="connsiteY8" fmla="*/ 0 h 430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3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7450-754B-483F-AF46-FF918D14EDC9}"/>
              </a:ext>
            </a:extLst>
          </p:cNvPr>
          <p:cNvSpPr>
            <a:spLocks noGrp="1"/>
          </p:cNvSpPr>
          <p:nvPr>
            <p:ph type="title"/>
          </p:nvPr>
        </p:nvSpPr>
        <p:spPr>
          <a:xfrm>
            <a:off x="628650" y="365125"/>
            <a:ext cx="7886700" cy="1325563"/>
          </a:xfrm>
        </p:spPr>
        <p:txBody>
          <a:bodyPr>
            <a:normAutofit/>
          </a:bodyPr>
          <a:lstStyle/>
          <a:p>
            <a:r>
              <a:rPr lang="en-US"/>
              <a:t>Let’s Talk R!</a:t>
            </a:r>
          </a:p>
        </p:txBody>
      </p:sp>
      <p:graphicFrame>
        <p:nvGraphicFramePr>
          <p:cNvPr id="5" name="Content Placeholder 2">
            <a:extLst>
              <a:ext uri="{FF2B5EF4-FFF2-40B4-BE49-F238E27FC236}">
                <a16:creationId xmlns:a16="http://schemas.microsoft.com/office/drawing/2014/main" id="{92084078-7A29-4F51-BBF4-F8D980A829A8}"/>
              </a:ext>
            </a:extLst>
          </p:cNvPr>
          <p:cNvGraphicFramePr>
            <a:graphicFrameLocks noGrp="1"/>
          </p:cNvGraphicFramePr>
          <p:nvPr>
            <p:ph idx="1"/>
            <p:extLst>
              <p:ext uri="{D42A27DB-BD31-4B8C-83A1-F6EECF244321}">
                <p14:modId xmlns:p14="http://schemas.microsoft.com/office/powerpoint/2010/main" val="4338044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93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 Popularity</a:t>
            </a:r>
            <a:br>
              <a:rPr lang="en-US" dirty="0"/>
            </a:br>
            <a:r>
              <a:rPr lang="en-US" b="1" dirty="0"/>
              <a:t>Scholarly Articles</a:t>
            </a:r>
          </a:p>
        </p:txBody>
      </p:sp>
      <p:sp>
        <p:nvSpPr>
          <p:cNvPr id="3" name="Content Placeholder 2">
            <a:extLst>
              <a:ext uri="{FF2B5EF4-FFF2-40B4-BE49-F238E27FC236}">
                <a16:creationId xmlns:a16="http://schemas.microsoft.com/office/drawing/2014/main" id="{53A0E7D5-B9D1-475C-A74F-574E0CA124DF}"/>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F187A5C4-1605-44F4-8EFF-ED295BA6A934}"/>
              </a:ext>
            </a:extLst>
          </p:cNvPr>
          <p:cNvSpPr/>
          <p:nvPr/>
        </p:nvSpPr>
        <p:spPr>
          <a:xfrm>
            <a:off x="6130413" y="65044"/>
            <a:ext cx="3013588" cy="600164"/>
          </a:xfrm>
          <a:prstGeom prst="rect">
            <a:avLst/>
          </a:prstGeom>
        </p:spPr>
        <p:txBody>
          <a:bodyPr wrap="square">
            <a:spAutoFit/>
          </a:bodyPr>
          <a:lstStyle/>
          <a:p>
            <a:r>
              <a:rPr lang="en-US" sz="1100" dirty="0">
                <a:solidFill>
                  <a:srgbClr val="000000"/>
                </a:solidFill>
                <a:latin typeface="Calibri" panose="020F0502020204030204" pitchFamily="34" charset="0"/>
              </a:rPr>
              <a:t>From “The Popularity of Data Science Software”</a:t>
            </a:r>
          </a:p>
          <a:p>
            <a:r>
              <a:rPr lang="en-US" sz="1100" dirty="0">
                <a:solidFill>
                  <a:srgbClr val="000000"/>
                </a:solidFill>
                <a:latin typeface="Calibri" panose="020F0502020204030204" pitchFamily="34" charset="0"/>
              </a:rPr>
              <a:t>By Robert A. </a:t>
            </a:r>
            <a:r>
              <a:rPr lang="en-US" sz="1100" dirty="0" err="1">
                <a:solidFill>
                  <a:srgbClr val="000000"/>
                </a:solidFill>
                <a:latin typeface="Calibri" panose="020F0502020204030204" pitchFamily="34" charset="0"/>
              </a:rPr>
              <a:t>Muenchen</a:t>
            </a:r>
            <a:endParaRPr lang="en-US" sz="1100" dirty="0">
              <a:solidFill>
                <a:srgbClr val="000000"/>
              </a:solidFill>
              <a:latin typeface="Calibri" panose="020F0502020204030204" pitchFamily="34" charset="0"/>
            </a:endParaRPr>
          </a:p>
          <a:p>
            <a:r>
              <a:rPr lang="en-US" sz="1100" dirty="0">
                <a:solidFill>
                  <a:srgbClr val="0563C2"/>
                </a:solidFill>
                <a:latin typeface="Calibri" panose="020F0502020204030204" pitchFamily="34" charset="0"/>
              </a:rPr>
              <a:t>http://r4stats.com/articles/popularity/</a:t>
            </a:r>
            <a:endParaRPr lang="en-US" sz="1100" dirty="0"/>
          </a:p>
        </p:txBody>
      </p:sp>
      <p:pic>
        <p:nvPicPr>
          <p:cNvPr id="1026" name="Picture 2">
            <a:extLst>
              <a:ext uri="{FF2B5EF4-FFF2-40B4-BE49-F238E27FC236}">
                <a16:creationId xmlns:a16="http://schemas.microsoft.com/office/drawing/2014/main" id="{B5878105-37FB-453A-8645-7D9E27622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113" y="1690687"/>
            <a:ext cx="4717774" cy="507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3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 Popularity</a:t>
            </a:r>
            <a:br>
              <a:rPr lang="en-US" dirty="0"/>
            </a:br>
            <a:r>
              <a:rPr lang="en-US" b="1" dirty="0"/>
              <a:t>Data Science Jobs</a:t>
            </a:r>
            <a:endParaRPr lang="en-US" dirty="0"/>
          </a:p>
        </p:txBody>
      </p:sp>
      <p:sp>
        <p:nvSpPr>
          <p:cNvPr id="3" name="Content Placeholder 2">
            <a:extLst>
              <a:ext uri="{FF2B5EF4-FFF2-40B4-BE49-F238E27FC236}">
                <a16:creationId xmlns:a16="http://schemas.microsoft.com/office/drawing/2014/main" id="{53A0E7D5-B9D1-475C-A74F-574E0CA124DF}"/>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F187A5C4-1605-44F4-8EFF-ED295BA6A934}"/>
              </a:ext>
            </a:extLst>
          </p:cNvPr>
          <p:cNvSpPr/>
          <p:nvPr/>
        </p:nvSpPr>
        <p:spPr>
          <a:xfrm>
            <a:off x="6130413" y="65044"/>
            <a:ext cx="3013588" cy="600164"/>
          </a:xfrm>
          <a:prstGeom prst="rect">
            <a:avLst/>
          </a:prstGeom>
        </p:spPr>
        <p:txBody>
          <a:bodyPr wrap="square">
            <a:spAutoFit/>
          </a:bodyPr>
          <a:lstStyle/>
          <a:p>
            <a:r>
              <a:rPr lang="en-US" sz="1100" dirty="0">
                <a:solidFill>
                  <a:srgbClr val="000000"/>
                </a:solidFill>
                <a:latin typeface="Calibri" panose="020F0502020204030204" pitchFamily="34" charset="0"/>
              </a:rPr>
              <a:t>From “The Popularity of Data Science Software”</a:t>
            </a:r>
          </a:p>
          <a:p>
            <a:r>
              <a:rPr lang="en-US" sz="1100" dirty="0">
                <a:solidFill>
                  <a:srgbClr val="000000"/>
                </a:solidFill>
                <a:latin typeface="Calibri" panose="020F0502020204030204" pitchFamily="34" charset="0"/>
              </a:rPr>
              <a:t>By Robert A. </a:t>
            </a:r>
            <a:r>
              <a:rPr lang="en-US" sz="1100" dirty="0" err="1">
                <a:solidFill>
                  <a:srgbClr val="000000"/>
                </a:solidFill>
                <a:latin typeface="Calibri" panose="020F0502020204030204" pitchFamily="34" charset="0"/>
              </a:rPr>
              <a:t>Muenchen</a:t>
            </a:r>
            <a:endParaRPr lang="en-US" sz="1100" dirty="0">
              <a:solidFill>
                <a:srgbClr val="000000"/>
              </a:solidFill>
              <a:latin typeface="Calibri" panose="020F0502020204030204" pitchFamily="34" charset="0"/>
            </a:endParaRPr>
          </a:p>
          <a:p>
            <a:r>
              <a:rPr lang="en-US" sz="1100" dirty="0">
                <a:solidFill>
                  <a:srgbClr val="0563C2"/>
                </a:solidFill>
                <a:latin typeface="Calibri" panose="020F0502020204030204" pitchFamily="34" charset="0"/>
              </a:rPr>
              <a:t>http://r4stats.com/articles/popularity/</a:t>
            </a:r>
            <a:endParaRPr lang="en-US" sz="1100" dirty="0"/>
          </a:p>
        </p:txBody>
      </p:sp>
      <p:pic>
        <p:nvPicPr>
          <p:cNvPr id="2050" name="Picture 2">
            <a:extLst>
              <a:ext uri="{FF2B5EF4-FFF2-40B4-BE49-F238E27FC236}">
                <a16:creationId xmlns:a16="http://schemas.microsoft.com/office/drawing/2014/main" id="{8BF15D55-9497-4AB4-8C40-62F63D1E2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929" y="1825625"/>
            <a:ext cx="5232142" cy="483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82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 Popularity</a:t>
            </a:r>
            <a:br>
              <a:rPr lang="en-US" dirty="0"/>
            </a:br>
            <a:r>
              <a:rPr lang="en-US" b="1" dirty="0"/>
              <a:t>Data Science Jobs</a:t>
            </a:r>
            <a:endParaRPr lang="en-US" dirty="0"/>
          </a:p>
        </p:txBody>
      </p:sp>
      <p:sp>
        <p:nvSpPr>
          <p:cNvPr id="3" name="Content Placeholder 2">
            <a:extLst>
              <a:ext uri="{FF2B5EF4-FFF2-40B4-BE49-F238E27FC236}">
                <a16:creationId xmlns:a16="http://schemas.microsoft.com/office/drawing/2014/main" id="{53A0E7D5-B9D1-475C-A74F-574E0CA124DF}"/>
              </a:ext>
            </a:extLst>
          </p:cNvPr>
          <p:cNvSpPr>
            <a:spLocks noGrp="1"/>
          </p:cNvSpPr>
          <p:nvPr>
            <p:ph idx="1"/>
          </p:nvPr>
        </p:nvSpPr>
        <p:spPr/>
        <p:txBody>
          <a:bodyPr/>
          <a:lstStyle/>
          <a:p>
            <a:endParaRPr lang="en-US"/>
          </a:p>
        </p:txBody>
      </p:sp>
      <p:sp>
        <p:nvSpPr>
          <p:cNvPr id="5" name="Rectangle 4">
            <a:extLst>
              <a:ext uri="{FF2B5EF4-FFF2-40B4-BE49-F238E27FC236}">
                <a16:creationId xmlns:a16="http://schemas.microsoft.com/office/drawing/2014/main" id="{F187A5C4-1605-44F4-8EFF-ED295BA6A934}"/>
              </a:ext>
            </a:extLst>
          </p:cNvPr>
          <p:cNvSpPr/>
          <p:nvPr/>
        </p:nvSpPr>
        <p:spPr>
          <a:xfrm>
            <a:off x="6130413" y="65044"/>
            <a:ext cx="3013588" cy="600164"/>
          </a:xfrm>
          <a:prstGeom prst="rect">
            <a:avLst/>
          </a:prstGeom>
        </p:spPr>
        <p:txBody>
          <a:bodyPr wrap="square">
            <a:spAutoFit/>
          </a:bodyPr>
          <a:lstStyle/>
          <a:p>
            <a:r>
              <a:rPr lang="en-US" sz="1100" dirty="0">
                <a:solidFill>
                  <a:srgbClr val="000000"/>
                </a:solidFill>
                <a:latin typeface="Calibri" panose="020F0502020204030204" pitchFamily="34" charset="0"/>
              </a:rPr>
              <a:t>From “The Popularity of Data Science Software”</a:t>
            </a:r>
          </a:p>
          <a:p>
            <a:r>
              <a:rPr lang="en-US" sz="1100" dirty="0">
                <a:solidFill>
                  <a:srgbClr val="000000"/>
                </a:solidFill>
                <a:latin typeface="Calibri" panose="020F0502020204030204" pitchFamily="34" charset="0"/>
              </a:rPr>
              <a:t>By Robert A. </a:t>
            </a:r>
            <a:r>
              <a:rPr lang="en-US" sz="1100" dirty="0" err="1">
                <a:solidFill>
                  <a:srgbClr val="000000"/>
                </a:solidFill>
                <a:latin typeface="Calibri" panose="020F0502020204030204" pitchFamily="34" charset="0"/>
              </a:rPr>
              <a:t>Muenchen</a:t>
            </a:r>
            <a:endParaRPr lang="en-US" sz="1100" dirty="0">
              <a:solidFill>
                <a:srgbClr val="000000"/>
              </a:solidFill>
              <a:latin typeface="Calibri" panose="020F0502020204030204" pitchFamily="34" charset="0"/>
            </a:endParaRPr>
          </a:p>
          <a:p>
            <a:r>
              <a:rPr lang="en-US" sz="1100" dirty="0">
                <a:solidFill>
                  <a:srgbClr val="0563C2"/>
                </a:solidFill>
                <a:latin typeface="Calibri" panose="020F0502020204030204" pitchFamily="34" charset="0"/>
              </a:rPr>
              <a:t>http://r4stats.com/articles/popularity/</a:t>
            </a:r>
            <a:endParaRPr lang="en-US" sz="1100" dirty="0"/>
          </a:p>
        </p:txBody>
      </p:sp>
      <p:pic>
        <p:nvPicPr>
          <p:cNvPr id="7" name="Picture 2" descr="https://i1.wp.com/r4stats.com/wp-content/uploads/2017/02/Fig-1c-R-v-SAS-2017-02-18.png?resize=640%2C397">
            <a:extLst>
              <a:ext uri="{FF2B5EF4-FFF2-40B4-BE49-F238E27FC236}">
                <a16:creationId xmlns:a16="http://schemas.microsoft.com/office/drawing/2014/main" id="{8AE8E1E8-AB7B-4290-A631-4E162889A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522" y="1425376"/>
            <a:ext cx="7298954" cy="4527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64F39A5-4F61-47C6-8F66-32C4CB309B85}"/>
              </a:ext>
            </a:extLst>
          </p:cNvPr>
          <p:cNvSpPr txBox="1"/>
          <p:nvPr/>
        </p:nvSpPr>
        <p:spPr>
          <a:xfrm>
            <a:off x="2317954" y="6218324"/>
            <a:ext cx="4508089" cy="461665"/>
          </a:xfrm>
          <a:prstGeom prst="rect">
            <a:avLst/>
          </a:prstGeom>
          <a:noFill/>
        </p:spPr>
        <p:txBody>
          <a:bodyPr wrap="square" rtlCol="0">
            <a:spAutoFit/>
          </a:bodyPr>
          <a:lstStyle/>
          <a:p>
            <a:r>
              <a:rPr lang="en-US" sz="2400" dirty="0"/>
              <a:t>R jobs surpassed SAS jobs in 2016</a:t>
            </a:r>
          </a:p>
        </p:txBody>
      </p:sp>
    </p:spTree>
    <p:extLst>
      <p:ext uri="{BB962C8B-B14F-4D97-AF65-F5344CB8AC3E}">
        <p14:creationId xmlns:p14="http://schemas.microsoft.com/office/powerpoint/2010/main" val="404410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 Popularity</a:t>
            </a:r>
            <a:br>
              <a:rPr lang="en-US" dirty="0"/>
            </a:br>
            <a:r>
              <a:rPr lang="en-US" b="1" dirty="0"/>
              <a:t>Thriving Community</a:t>
            </a:r>
          </a:p>
        </p:txBody>
      </p:sp>
      <p:sp>
        <p:nvSpPr>
          <p:cNvPr id="3" name="Content Placeholder 2">
            <a:extLst>
              <a:ext uri="{FF2B5EF4-FFF2-40B4-BE49-F238E27FC236}">
                <a16:creationId xmlns:a16="http://schemas.microsoft.com/office/drawing/2014/main" id="{43271E62-47C1-47A3-8C31-7007610F0D71}"/>
              </a:ext>
            </a:extLst>
          </p:cNvPr>
          <p:cNvSpPr>
            <a:spLocks noGrp="1"/>
          </p:cNvSpPr>
          <p:nvPr>
            <p:ph idx="1"/>
          </p:nvPr>
        </p:nvSpPr>
        <p:spPr/>
        <p:txBody>
          <a:bodyPr/>
          <a:lstStyle/>
          <a:p>
            <a:endParaRPr lang="en-US" dirty="0"/>
          </a:p>
        </p:txBody>
      </p:sp>
      <p:pic>
        <p:nvPicPr>
          <p:cNvPr id="5" name="Picture 2">
            <a:extLst>
              <a:ext uri="{FF2B5EF4-FFF2-40B4-BE49-F238E27FC236}">
                <a16:creationId xmlns:a16="http://schemas.microsoft.com/office/drawing/2014/main" id="{68B75666-C7FB-4552-9D25-47C75C5CA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418108"/>
            <a:ext cx="8096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4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Overview</a:t>
            </a:r>
          </a:p>
        </p:txBody>
      </p:sp>
      <p:sp>
        <p:nvSpPr>
          <p:cNvPr id="3" name="Content Placeholder 2"/>
          <p:cNvSpPr>
            <a:spLocks noGrp="1"/>
          </p:cNvSpPr>
          <p:nvPr>
            <p:ph idx="1"/>
          </p:nvPr>
        </p:nvSpPr>
        <p:spPr/>
        <p:txBody>
          <a:bodyPr>
            <a:normAutofit lnSpcReduction="10000"/>
          </a:bodyPr>
          <a:lstStyle/>
          <a:p>
            <a:r>
              <a:rPr lang="en-US" b="1" dirty="0"/>
              <a:t>Course logistics</a:t>
            </a:r>
          </a:p>
          <a:p>
            <a:pPr lvl="1"/>
            <a:r>
              <a:rPr lang="en-US" dirty="0"/>
              <a:t>Introductions</a:t>
            </a:r>
          </a:p>
          <a:p>
            <a:pPr lvl="1"/>
            <a:r>
              <a:rPr lang="en-US" dirty="0"/>
              <a:t>Website: </a:t>
            </a:r>
            <a:r>
              <a:rPr lang="en-US" dirty="0">
                <a:hlinkClick r:id="rId3"/>
              </a:rPr>
              <a:t>learnr.web.unc.edu</a:t>
            </a:r>
            <a:endParaRPr lang="en-US" dirty="0"/>
          </a:p>
          <a:p>
            <a:pPr lvl="1"/>
            <a:r>
              <a:rPr lang="en-US" dirty="0"/>
              <a:t>Course roster (see website)</a:t>
            </a:r>
          </a:p>
          <a:p>
            <a:pPr lvl="1"/>
            <a:r>
              <a:rPr lang="en-US" dirty="0"/>
              <a:t>Google group (see website) </a:t>
            </a:r>
          </a:p>
          <a:p>
            <a:pPr lvl="1"/>
            <a:r>
              <a:rPr lang="en-US" dirty="0"/>
              <a:t>Syllabus review</a:t>
            </a:r>
          </a:p>
          <a:p>
            <a:pPr lvl="1"/>
            <a:endParaRPr lang="en-US" dirty="0"/>
          </a:p>
          <a:p>
            <a:r>
              <a:rPr lang="en-US" b="1" dirty="0"/>
              <a:t>All about R</a:t>
            </a:r>
          </a:p>
          <a:p>
            <a:pPr lvl="1"/>
            <a:r>
              <a:rPr lang="en-US" dirty="0"/>
              <a:t>How is R different from SAS?</a:t>
            </a:r>
          </a:p>
          <a:p>
            <a:pPr lvl="1"/>
            <a:r>
              <a:rPr lang="en-US" dirty="0"/>
              <a:t>How do I install R/</a:t>
            </a:r>
            <a:r>
              <a:rPr lang="en-US" dirty="0" err="1"/>
              <a:t>Rstudio</a:t>
            </a:r>
            <a:r>
              <a:rPr lang="en-US" dirty="0"/>
              <a:t>?</a:t>
            </a:r>
          </a:p>
          <a:p>
            <a:pPr lvl="1"/>
            <a:r>
              <a:rPr lang="en-US" dirty="0" err="1"/>
              <a:t>Rstudio</a:t>
            </a:r>
            <a:r>
              <a:rPr lang="en-US" dirty="0"/>
              <a:t> Tour</a:t>
            </a:r>
          </a:p>
          <a:p>
            <a:pPr marL="342900" lvl="1" indent="0">
              <a:buNone/>
            </a:pPr>
            <a:endParaRPr lang="en-US" dirty="0"/>
          </a:p>
          <a:p>
            <a:r>
              <a:rPr lang="en-US" b="1" dirty="0"/>
              <a:t>Homework</a:t>
            </a:r>
          </a:p>
          <a:p>
            <a:pPr lvl="1"/>
            <a:r>
              <a:rPr lang="en-US" dirty="0"/>
              <a:t>Hopefully ready today, but if not: Install R and RStudio for next class!</a:t>
            </a:r>
          </a:p>
          <a:p>
            <a:pPr lvl="1"/>
            <a:r>
              <a:rPr lang="en-US" dirty="0"/>
              <a:t>Handle logistics! Registration, get data, sign up sheet, google group, etc.</a:t>
            </a:r>
          </a:p>
        </p:txBody>
      </p:sp>
      <p:pic>
        <p:nvPicPr>
          <p:cNvPr id="5" name="Picture 4" descr="Logo">
            <a:extLst>
              <a:ext uri="{FF2B5EF4-FFF2-40B4-BE49-F238E27FC236}">
                <a16:creationId xmlns:a16="http://schemas.microsoft.com/office/drawing/2014/main" id="{AE8F62F0-3E3A-4B88-99B7-6D8C6E9170C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3152"/>
          <a:stretch/>
        </p:blipFill>
        <p:spPr bwMode="auto">
          <a:xfrm>
            <a:off x="5442287" y="1825625"/>
            <a:ext cx="2254956" cy="21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8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features: </a:t>
            </a:r>
          </a:p>
        </p:txBody>
      </p:sp>
      <p:sp>
        <p:nvSpPr>
          <p:cNvPr id="3" name="Content Placeholder 2"/>
          <p:cNvSpPr>
            <a:spLocks noGrp="1"/>
          </p:cNvSpPr>
          <p:nvPr>
            <p:ph idx="1"/>
          </p:nvPr>
        </p:nvSpPr>
        <p:spPr/>
        <p:txBody>
          <a:bodyPr>
            <a:noAutofit/>
          </a:bodyPr>
          <a:lstStyle/>
          <a:p>
            <a:r>
              <a:rPr lang="en-US" i="1" dirty="0"/>
              <a:t>Free</a:t>
            </a:r>
            <a:r>
              <a:rPr lang="en-US" dirty="0"/>
              <a:t>: costs nothing, runs anywhere, modify anything you want</a:t>
            </a:r>
          </a:p>
          <a:p>
            <a:r>
              <a:rPr lang="en-US" i="1" dirty="0"/>
              <a:t>Popular</a:t>
            </a:r>
            <a:r>
              <a:rPr lang="en-US" dirty="0"/>
              <a:t>: across disciplines, increasing prominence in epidemiology •</a:t>
            </a:r>
          </a:p>
          <a:p>
            <a:r>
              <a:rPr lang="en-US" i="1" dirty="0"/>
              <a:t>Powerful</a:t>
            </a:r>
            <a:r>
              <a:rPr lang="en-US" dirty="0"/>
              <a:t>: do more with less (time, code, heartache)</a:t>
            </a:r>
          </a:p>
          <a:p>
            <a:r>
              <a:rPr lang="en-US" i="1" dirty="0"/>
              <a:t>Efficient</a:t>
            </a:r>
            <a:r>
              <a:rPr lang="en-US" dirty="0"/>
              <a:t>: good for big datasets, simulations, demanding calculations</a:t>
            </a:r>
          </a:p>
          <a:p>
            <a:r>
              <a:rPr lang="en-US" i="1" dirty="0"/>
              <a:t>Flexible</a:t>
            </a:r>
            <a:r>
              <a:rPr lang="en-US" dirty="0"/>
              <a:t>: do many things, in many different ways (error-checking)</a:t>
            </a:r>
          </a:p>
          <a:p>
            <a:r>
              <a:rPr lang="en-US" i="1" dirty="0"/>
              <a:t>Transparent</a:t>
            </a:r>
            <a:r>
              <a:rPr lang="en-US" dirty="0"/>
              <a:t>: you can look at how anything works, code sharing, etc. </a:t>
            </a:r>
          </a:p>
          <a:p>
            <a:r>
              <a:rPr lang="en-US" i="1" dirty="0"/>
              <a:t>Community</a:t>
            </a:r>
            <a:r>
              <a:rPr lang="en-US" dirty="0"/>
              <a:t>: package development, helpful people, fast bug iteration</a:t>
            </a:r>
          </a:p>
          <a:p>
            <a:r>
              <a:rPr lang="en-US" i="1" dirty="0"/>
              <a:t>Higher level thinking</a:t>
            </a:r>
            <a:r>
              <a:rPr lang="en-US" dirty="0"/>
              <a:t>: Avoid SAS “card” thinking. Abstraction and grammars </a:t>
            </a:r>
          </a:p>
          <a:p>
            <a:endParaRPr lang="en-US" dirty="0"/>
          </a:p>
          <a:p>
            <a:pPr marL="0" indent="0">
              <a:buNone/>
            </a:pPr>
            <a:r>
              <a:rPr lang="en-US" dirty="0"/>
              <a:t>And why </a:t>
            </a:r>
            <a:r>
              <a:rPr lang="en-US" b="1" dirty="0" err="1"/>
              <a:t>RStudio</a:t>
            </a:r>
            <a:r>
              <a:rPr lang="en-US" dirty="0"/>
              <a:t>?</a:t>
            </a:r>
          </a:p>
          <a:p>
            <a:r>
              <a:rPr lang="en-US" dirty="0"/>
              <a:t>Short answer: super helpful</a:t>
            </a:r>
          </a:p>
          <a:p>
            <a:r>
              <a:rPr lang="en-US" dirty="0"/>
              <a:t>It also looks similar to the SAS interface you’re probably used to</a:t>
            </a:r>
          </a:p>
        </p:txBody>
      </p:sp>
    </p:spTree>
    <p:extLst>
      <p:ext uri="{BB962C8B-B14F-4D97-AF65-F5344CB8AC3E}">
        <p14:creationId xmlns:p14="http://schemas.microsoft.com/office/powerpoint/2010/main" val="3147653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normAutofit lnSpcReduction="10000"/>
          </a:bodyPr>
          <a:lstStyle/>
          <a:p>
            <a:r>
              <a:rPr lang="en-US" dirty="0"/>
              <a:t>Free: no one to sue! no centralized or official tech support.</a:t>
            </a:r>
          </a:p>
          <a:p>
            <a:r>
              <a:rPr lang="en-US" dirty="0"/>
              <a:t>Popular: not entrenched! Resistance to change.</a:t>
            </a:r>
          </a:p>
          <a:p>
            <a:r>
              <a:rPr lang="en-US" dirty="0"/>
              <a:t>Powerful: can require some different thinking. Obfuscated code.</a:t>
            </a:r>
          </a:p>
          <a:p>
            <a:r>
              <a:rPr lang="en-US" dirty="0"/>
              <a:t>Efficient: thinking and coding efficiently takes work (disk v RAM?)</a:t>
            </a:r>
          </a:p>
          <a:p>
            <a:r>
              <a:rPr lang="en-US" dirty="0"/>
              <a:t>Flexible: you can write rickety / Rube Goldberg code. Try not to.</a:t>
            </a:r>
          </a:p>
          <a:p>
            <a:r>
              <a:rPr lang="en-US" dirty="0"/>
              <a:t>Transparent: sometimes you have to get into the guts. Can be gross.</a:t>
            </a:r>
          </a:p>
          <a:p>
            <a:r>
              <a:rPr lang="en-US" dirty="0"/>
              <a:t>Community: Conflicts – between people, packages, syntax.</a:t>
            </a:r>
          </a:p>
          <a:p>
            <a:r>
              <a:rPr lang="en-US" dirty="0"/>
              <a:t>Higher level, abstracted thinking: is hard! </a:t>
            </a:r>
          </a:p>
          <a:p>
            <a:endParaRPr lang="en-US" dirty="0"/>
          </a:p>
          <a:p>
            <a:pPr marL="0" indent="0">
              <a:buNone/>
            </a:pPr>
            <a:r>
              <a:rPr lang="en-US" b="1" dirty="0"/>
              <a:t>All that… and still VERY much worth it! </a:t>
            </a:r>
          </a:p>
          <a:p>
            <a:pPr marL="0" indent="0">
              <a:buNone/>
            </a:pPr>
            <a:endParaRPr lang="en-US" b="1" dirty="0"/>
          </a:p>
          <a:p>
            <a:pPr marL="0" indent="0">
              <a:buNone/>
            </a:pPr>
            <a:r>
              <a:rPr lang="en-US" b="1" dirty="0"/>
              <a:t>Let’s be honest! </a:t>
            </a:r>
            <a:r>
              <a:rPr lang="en-US" dirty="0">
                <a:hlinkClick r:id="rId2"/>
              </a:rPr>
              <a:t>http://r4stats.com/articles/why-r-is-hard-to-learn/</a:t>
            </a:r>
            <a:endParaRPr lang="en-US" b="1" dirty="0"/>
          </a:p>
        </p:txBody>
      </p:sp>
    </p:spTree>
    <p:extLst>
      <p:ext uri="{BB962C8B-B14F-4D97-AF65-F5344CB8AC3E}">
        <p14:creationId xmlns:p14="http://schemas.microsoft.com/office/powerpoint/2010/main" val="51923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vs.</a:t>
            </a:r>
          </a:p>
        </p:txBody>
      </p:sp>
      <p:sp>
        <p:nvSpPr>
          <p:cNvPr id="3" name="Content Placeholder 2"/>
          <p:cNvSpPr>
            <a:spLocks noGrp="1"/>
          </p:cNvSpPr>
          <p:nvPr>
            <p:ph idx="1"/>
          </p:nvPr>
        </p:nvSpPr>
        <p:spPr/>
        <p:txBody>
          <a:bodyPr>
            <a:normAutofit/>
          </a:bodyPr>
          <a:lstStyle/>
          <a:p>
            <a:r>
              <a:rPr lang="en-US" dirty="0"/>
              <a:t>No division of your code into PROC/DATA parts</a:t>
            </a:r>
          </a:p>
          <a:p>
            <a:r>
              <a:rPr lang="en-US" dirty="0"/>
              <a:t>No separate macro language; variables, functions do this better</a:t>
            </a:r>
          </a:p>
          <a:p>
            <a:r>
              <a:rPr lang="en-US" dirty="0"/>
              <a:t>“Modern” computer science language: functions, objects, abstraction </a:t>
            </a:r>
          </a:p>
          <a:p>
            <a:r>
              <a:rPr lang="en-US" dirty="0"/>
              <a:t>SAS output is just output. R output is an object, so can be input, too. </a:t>
            </a:r>
          </a:p>
          <a:p>
            <a:r>
              <a:rPr lang="en-US" dirty="0"/>
              <a:t>Graphical data exploration is easier in R, but takes learning</a:t>
            </a:r>
          </a:p>
          <a:p>
            <a:endParaRPr lang="en-US" dirty="0"/>
          </a:p>
          <a:p>
            <a:endParaRPr lang="en-US" dirty="0"/>
          </a:p>
        </p:txBody>
      </p:sp>
      <p:pic>
        <p:nvPicPr>
          <p:cNvPr id="1028" name="Picture 4" descr="https://upload.wikimedia.org/wikipedia/commons/9/97/%E0%A6%B8%E0%A7%8D%E0%A6%AF%E0%A6%BE%E0%A6%B8_%E0%A6%B2%E0%A7%8B%E0%A6%97%E0%A7%8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751" y="565798"/>
            <a:ext cx="2137249" cy="924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
            <a:extLst>
              <a:ext uri="{FF2B5EF4-FFF2-40B4-BE49-F238E27FC236}">
                <a16:creationId xmlns:a16="http://schemas.microsoft.com/office/drawing/2014/main" id="{28A951D6-C071-42D0-94C6-74BB66F2CA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3152"/>
          <a:stretch/>
        </p:blipFill>
        <p:spPr bwMode="auto">
          <a:xfrm>
            <a:off x="541850" y="453322"/>
            <a:ext cx="1206247" cy="114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11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1355" y="934065"/>
            <a:ext cx="5663994" cy="5242898"/>
          </a:xfrm>
        </p:spPr>
        <p:txBody>
          <a:bodyPr>
            <a:normAutofit fontScale="92500" lnSpcReduction="10000"/>
          </a:bodyPr>
          <a:lstStyle/>
          <a:p>
            <a:pPr marL="0" indent="0">
              <a:buNone/>
            </a:pPr>
            <a:endParaRPr lang="en-US" dirty="0"/>
          </a:p>
          <a:p>
            <a:pPr marL="0" indent="0">
              <a:buNone/>
            </a:pPr>
            <a:r>
              <a:rPr lang="en-US" b="1" dirty="0"/>
              <a:t>DATA </a:t>
            </a:r>
            <a:r>
              <a:rPr lang="en-US" dirty="0"/>
              <a:t>births</a:t>
            </a:r>
            <a:r>
              <a:rPr lang="en-US" b="1" dirty="0"/>
              <a:t>;</a:t>
            </a:r>
          </a:p>
          <a:p>
            <a:pPr marL="0" indent="0">
              <a:buNone/>
            </a:pPr>
            <a:r>
              <a:rPr lang="en-US" dirty="0"/>
              <a:t>	SET </a:t>
            </a:r>
            <a:r>
              <a:rPr lang="en-US" dirty="0" err="1"/>
              <a:t>epid.births</a:t>
            </a:r>
            <a:r>
              <a:rPr lang="en-US" dirty="0"/>
              <a:t>;</a:t>
            </a:r>
          </a:p>
          <a:p>
            <a:pPr marL="0" indent="0">
              <a:buNone/>
            </a:pPr>
            <a:r>
              <a:rPr lang="en-US" dirty="0"/>
              <a:t>	IF weeks &gt;= 37 THEN preterm = 0;</a:t>
            </a:r>
          </a:p>
          <a:p>
            <a:pPr marL="0" indent="0">
              <a:buNone/>
            </a:pPr>
            <a:r>
              <a:rPr lang="en-US" dirty="0"/>
              <a:t>	ELSE IF 20&lt;=weeks&lt;=36 THEN preterm = 1;</a:t>
            </a:r>
          </a:p>
          <a:p>
            <a:pPr marL="0" indent="0">
              <a:buNone/>
            </a:pPr>
            <a:r>
              <a:rPr lang="en-US" b="1" dirty="0"/>
              <a:t>RUN;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births$preterm</a:t>
            </a:r>
            <a:r>
              <a:rPr lang="en-US" dirty="0"/>
              <a:t> &lt;- </a:t>
            </a:r>
            <a:r>
              <a:rPr lang="en-US" dirty="0" err="1"/>
              <a:t>ifelse</a:t>
            </a:r>
            <a:r>
              <a:rPr lang="en-US" dirty="0"/>
              <a:t>(</a:t>
            </a:r>
            <a:r>
              <a:rPr lang="en-US" dirty="0" err="1"/>
              <a:t>births$weeks</a:t>
            </a:r>
            <a:r>
              <a:rPr lang="en-US" dirty="0"/>
              <a:t>&lt;37, 1, 0)</a:t>
            </a:r>
          </a:p>
          <a:p>
            <a:pPr marL="0" indent="0">
              <a:buNone/>
            </a:pPr>
            <a:endParaRPr lang="en-US" dirty="0"/>
          </a:p>
          <a:p>
            <a:pPr marL="0" indent="0">
              <a:buNone/>
            </a:pPr>
            <a:r>
              <a:rPr lang="en-US" dirty="0"/>
              <a:t># …OR many other ways! See </a:t>
            </a:r>
            <a:r>
              <a:rPr lang="en-US" dirty="0" err="1"/>
              <a:t>tidyverse</a:t>
            </a:r>
            <a:endParaRPr lang="en-US" dirty="0"/>
          </a:p>
          <a:p>
            <a:pPr marL="0" indent="0">
              <a:buNone/>
            </a:pPr>
            <a:r>
              <a:rPr lang="en-US" dirty="0"/>
              <a:t>births  = births %&gt;% </a:t>
            </a:r>
          </a:p>
          <a:p>
            <a:pPr marL="0" indent="0">
              <a:buNone/>
            </a:pPr>
            <a:r>
              <a:rPr lang="en-US" dirty="0"/>
              <a:t>	mutate(preterm = </a:t>
            </a:r>
            <a:r>
              <a:rPr lang="en-US" dirty="0" err="1"/>
              <a:t>if_else</a:t>
            </a:r>
            <a:r>
              <a:rPr lang="en-US" dirty="0"/>
              <a:t>(weeks &lt; 37, 1, 0))</a:t>
            </a:r>
          </a:p>
          <a:p>
            <a:endParaRPr lang="en-US" dirty="0"/>
          </a:p>
        </p:txBody>
      </p:sp>
      <p:pic>
        <p:nvPicPr>
          <p:cNvPr id="1028" name="Picture 4" descr="https://upload.wikimedia.org/wikipedia/commons/9/97/%E0%A6%B8%E0%A7%8D%E0%A6%AF%E0%A6%BE%E0%A6%B8_%E0%A6%B2%E0%A7%8B%E0%A6%97%E0%A7%8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06" y="1834160"/>
            <a:ext cx="2137249" cy="924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a:extLst>
              <a:ext uri="{FF2B5EF4-FFF2-40B4-BE49-F238E27FC236}">
                <a16:creationId xmlns:a16="http://schemas.microsoft.com/office/drawing/2014/main" id="{37FC879F-F7E2-4D30-A0C2-0DDACC0D20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3152"/>
          <a:stretch/>
        </p:blipFill>
        <p:spPr bwMode="auto">
          <a:xfrm>
            <a:off x="1179607" y="4508452"/>
            <a:ext cx="1206247" cy="114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83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dirty="0"/>
              <a:t>What have you heard?</a:t>
            </a:r>
          </a:p>
        </p:txBody>
      </p:sp>
      <p:sp>
        <p:nvSpPr>
          <p:cNvPr id="3" name="Content Placeholder 2"/>
          <p:cNvSpPr>
            <a:spLocks noGrp="1"/>
          </p:cNvSpPr>
          <p:nvPr>
            <p:ph idx="1"/>
          </p:nvPr>
        </p:nvSpPr>
        <p:spPr>
          <a:xfrm>
            <a:off x="852321" y="1848679"/>
            <a:ext cx="5033221" cy="4167492"/>
          </a:xfrm>
        </p:spPr>
        <p:txBody>
          <a:bodyPr anchor="ctr">
            <a:normAutofit/>
          </a:bodyPr>
          <a:lstStyle/>
          <a:p>
            <a:pPr marL="0" indent="0">
              <a:buNone/>
            </a:pPr>
            <a:r>
              <a:rPr lang="en-US" sz="2800" b="1" dirty="0"/>
              <a:t>What else have you heard about R? The good and the bad.</a:t>
            </a:r>
          </a:p>
          <a:p>
            <a:pPr marL="0" indent="0">
              <a:buNone/>
            </a:pPr>
            <a:endParaRPr lang="en-US" sz="2800" b="1"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2" descr="Image result for google doc icon">
            <a:extLst>
              <a:ext uri="{FF2B5EF4-FFF2-40B4-BE49-F238E27FC236}">
                <a16:creationId xmlns:a16="http://schemas.microsoft.com/office/drawing/2014/main" id="{8E3632B6-DF69-4ECB-B87E-888A5137FA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3900" y="2597725"/>
            <a:ext cx="1251069" cy="1662550"/>
          </a:xfrm>
          <a:custGeom>
            <a:avLst/>
            <a:gdLst>
              <a:gd name="connsiteX0" fmla="*/ 126986 w 4221597"/>
              <a:gd name="connsiteY0" fmla="*/ 0 h 4303912"/>
              <a:gd name="connsiteX1" fmla="*/ 4094611 w 4221597"/>
              <a:gd name="connsiteY1" fmla="*/ 0 h 4303912"/>
              <a:gd name="connsiteX2" fmla="*/ 4221597 w 4221597"/>
              <a:gd name="connsiteY2" fmla="*/ 126986 h 4303912"/>
              <a:gd name="connsiteX3" fmla="*/ 4221597 w 4221597"/>
              <a:gd name="connsiteY3" fmla="*/ 4176926 h 4303912"/>
              <a:gd name="connsiteX4" fmla="*/ 4094611 w 4221597"/>
              <a:gd name="connsiteY4" fmla="*/ 4303912 h 4303912"/>
              <a:gd name="connsiteX5" fmla="*/ 126986 w 4221597"/>
              <a:gd name="connsiteY5" fmla="*/ 4303912 h 4303912"/>
              <a:gd name="connsiteX6" fmla="*/ 0 w 4221597"/>
              <a:gd name="connsiteY6" fmla="*/ 4176926 h 4303912"/>
              <a:gd name="connsiteX7" fmla="*/ 0 w 4221597"/>
              <a:gd name="connsiteY7" fmla="*/ 126986 h 4303912"/>
              <a:gd name="connsiteX8" fmla="*/ 126986 w 4221597"/>
              <a:gd name="connsiteY8" fmla="*/ 0 h 430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84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Up: RStudio Tour!</a:t>
            </a:r>
          </a:p>
        </p:txBody>
      </p:sp>
      <p:sp>
        <p:nvSpPr>
          <p:cNvPr id="3" name="Content Placeholder 2"/>
          <p:cNvSpPr>
            <a:spLocks noGrp="1"/>
          </p:cNvSpPr>
          <p:nvPr>
            <p:ph idx="1"/>
          </p:nvPr>
        </p:nvSpPr>
        <p:spPr>
          <a:xfrm>
            <a:off x="628650" y="1825625"/>
            <a:ext cx="7610782" cy="4351338"/>
          </a:xfrm>
        </p:spPr>
        <p:txBody>
          <a:bodyPr/>
          <a:lstStyle/>
          <a:p>
            <a:r>
              <a:rPr lang="en-US" b="1" dirty="0"/>
              <a:t>Install/Update R and RStudio: </a:t>
            </a:r>
            <a:r>
              <a:rPr lang="en-US" dirty="0"/>
              <a:t>Hopefully you’ve done this, but if not: a help guide is available on the course website.</a:t>
            </a:r>
          </a:p>
          <a:p>
            <a:endParaRPr lang="en-US" dirty="0"/>
          </a:p>
          <a:p>
            <a:r>
              <a:rPr lang="en-US" dirty="0"/>
              <a:t>We will be available during office hours (for starters: right after class) if you are having trouble with this.</a:t>
            </a:r>
          </a:p>
          <a:p>
            <a:endParaRPr lang="en-US" dirty="0"/>
          </a:p>
          <a:p>
            <a:r>
              <a:rPr lang="en-US" dirty="0"/>
              <a:t>Make sure R &amp; RStudio work before you come to next class! We code together every class.</a:t>
            </a:r>
          </a:p>
          <a:p>
            <a:endParaRPr lang="en-US" dirty="0"/>
          </a:p>
          <a:p>
            <a:r>
              <a:rPr lang="en-US" dirty="0"/>
              <a:t>If you’re not there yet, get a buddy to watch them do this next RStudio tour!</a:t>
            </a:r>
          </a:p>
        </p:txBody>
      </p:sp>
      <p:pic>
        <p:nvPicPr>
          <p:cNvPr id="4" name="Picture 4" descr="Logo">
            <a:extLst>
              <a:ext uri="{FF2B5EF4-FFF2-40B4-BE49-F238E27FC236}">
                <a16:creationId xmlns:a16="http://schemas.microsoft.com/office/drawing/2014/main" id="{395B7123-4CF4-4E90-AC25-6DE1377B34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3152"/>
          <a:stretch/>
        </p:blipFill>
        <p:spPr bwMode="auto">
          <a:xfrm>
            <a:off x="7033185" y="453323"/>
            <a:ext cx="1206247" cy="114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99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F4ABE2-381B-4B67-9C0F-27FFD64F7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4AA509EC-4C56-4A74-A517-3ECD04C3F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86552" y="2355786"/>
            <a:ext cx="5506249"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59BAD0A-6A41-4A84-BF15-36D6E88EA663}"/>
              </a:ext>
            </a:extLst>
          </p:cNvPr>
          <p:cNvSpPr>
            <a:spLocks noGrp="1"/>
          </p:cNvSpPr>
          <p:nvPr>
            <p:ph type="title"/>
          </p:nvPr>
        </p:nvSpPr>
        <p:spPr>
          <a:xfrm>
            <a:off x="3540516" y="2520377"/>
            <a:ext cx="4366758" cy="2439683"/>
          </a:xfrm>
        </p:spPr>
        <p:txBody>
          <a:bodyPr vert="horz" lIns="91440" tIns="45720" rIns="91440" bIns="45720" rtlCol="0" anchor="b">
            <a:normAutofit/>
          </a:bodyPr>
          <a:lstStyle/>
          <a:p>
            <a:pPr defTabSz="914400"/>
            <a:r>
              <a:rPr lang="en-US" sz="8000" b="1" kern="1200" dirty="0">
                <a:solidFill>
                  <a:srgbClr val="FFFFFF"/>
                </a:solidFill>
                <a:latin typeface="+mj-lt"/>
                <a:ea typeface="+mj-ea"/>
                <a:cs typeface="+mj-cs"/>
              </a:rPr>
              <a:t>Let’s take a break!</a:t>
            </a:r>
          </a:p>
        </p:txBody>
      </p:sp>
      <p:sp>
        <p:nvSpPr>
          <p:cNvPr id="14" name="Freeform 5">
            <a:extLst>
              <a:ext uri="{FF2B5EF4-FFF2-40B4-BE49-F238E27FC236}">
                <a16:creationId xmlns:a16="http://schemas.microsoft.com/office/drawing/2014/main" id="{6FBC94C7-2F0E-4FBA-B442-0E0296AAA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86552" y="1654168"/>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6CF43A2F-2E6F-44F4-A006-A10CF1DCB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87606" y="1311136"/>
            <a:ext cx="515815"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F83DA5F0-0D4C-4E74-8A5C-F6CBD391F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87606" y="1126737"/>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A7798713-AB3F-41E3-8CE3-1C1FBCF7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46" y="1120021"/>
            <a:ext cx="2451360"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lock">
            <a:extLst>
              <a:ext uri="{FF2B5EF4-FFF2-40B4-BE49-F238E27FC236}">
                <a16:creationId xmlns:a16="http://schemas.microsoft.com/office/drawing/2014/main" id="{352E2C4D-A26F-4110-994F-FEDD10928C4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296" y="1789077"/>
            <a:ext cx="2221021" cy="2221021"/>
          </a:xfrm>
          <a:prstGeom prst="rect">
            <a:avLst/>
          </a:prstGeom>
        </p:spPr>
      </p:pic>
    </p:spTree>
    <p:extLst>
      <p:ext uri="{BB962C8B-B14F-4D97-AF65-F5344CB8AC3E}">
        <p14:creationId xmlns:p14="http://schemas.microsoft.com/office/powerpoint/2010/main" val="4098023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284026" y="2043663"/>
            <a:ext cx="4578895" cy="2031055"/>
          </a:xfrm>
        </p:spPr>
        <p:txBody>
          <a:bodyPr vert="horz" lIns="91440" tIns="45720" rIns="91440" bIns="45720" rtlCol="0" anchor="b">
            <a:normAutofit/>
          </a:bodyPr>
          <a:lstStyle/>
          <a:p>
            <a:pPr algn="ctr" defTabSz="914400"/>
            <a:r>
              <a:rPr lang="en-US" sz="5600" kern="1200" dirty="0">
                <a:solidFill>
                  <a:srgbClr val="FFFFFF"/>
                </a:solidFill>
                <a:latin typeface="+mj-lt"/>
                <a:ea typeface="+mj-ea"/>
                <a:cs typeface="+mj-cs"/>
              </a:rPr>
              <a:t>RStudio IDE : </a:t>
            </a:r>
            <a:br>
              <a:rPr lang="en-US" sz="5600" kern="1200" dirty="0">
                <a:solidFill>
                  <a:srgbClr val="FFFFFF"/>
                </a:solidFill>
                <a:latin typeface="+mj-lt"/>
                <a:ea typeface="+mj-ea"/>
                <a:cs typeface="+mj-cs"/>
              </a:rPr>
            </a:br>
            <a:r>
              <a:rPr lang="en-US" sz="5600" kern="1200" dirty="0">
                <a:solidFill>
                  <a:srgbClr val="FFFFFF"/>
                </a:solidFill>
                <a:latin typeface="+mj-lt"/>
                <a:ea typeface="+mj-ea"/>
                <a:cs typeface="+mj-cs"/>
              </a:rPr>
              <a:t>A Guided Tour!</a:t>
            </a:r>
          </a:p>
        </p:txBody>
      </p:sp>
      <p:sp>
        <p:nvSpPr>
          <p:cNvPr id="4" name="Text Placeholder 3"/>
          <p:cNvSpPr>
            <a:spLocks noGrp="1"/>
          </p:cNvSpPr>
          <p:nvPr>
            <p:ph type="body" idx="1"/>
          </p:nvPr>
        </p:nvSpPr>
        <p:spPr>
          <a:xfrm>
            <a:off x="2284026" y="4074718"/>
            <a:ext cx="4578895" cy="682079"/>
          </a:xfrm>
        </p:spPr>
        <p:txBody>
          <a:bodyPr vert="horz" lIns="91440" tIns="45720" rIns="91440" bIns="45720" rtlCol="0">
            <a:normAutofit/>
          </a:bodyPr>
          <a:lstStyle/>
          <a:p>
            <a:pPr lvl="0" algn="ctr" defTabSz="914400">
              <a:spcBef>
                <a:spcPts val="1000"/>
              </a:spcBef>
              <a:buClr>
                <a:schemeClr val="dk1"/>
              </a:buClr>
              <a:buSzPct val="25000"/>
            </a:pPr>
            <a:r>
              <a:rPr lang="en-US" sz="2000" kern="1200">
                <a:solidFill>
                  <a:srgbClr val="FFFFFF"/>
                </a:solidFill>
                <a:latin typeface="+mn-lt"/>
                <a:ea typeface="+mn-ea"/>
                <a:cs typeface="+mn-cs"/>
              </a:rPr>
              <a:t>Scripts, execution, comments, navigation, style</a:t>
            </a:r>
          </a:p>
        </p:txBody>
      </p:sp>
    </p:spTree>
    <p:extLst>
      <p:ext uri="{BB962C8B-B14F-4D97-AF65-F5344CB8AC3E}">
        <p14:creationId xmlns:p14="http://schemas.microsoft.com/office/powerpoint/2010/main" val="875963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b="1" dirty="0"/>
              <a:t>Check In!</a:t>
            </a:r>
          </a:p>
        </p:txBody>
      </p:sp>
      <p:sp>
        <p:nvSpPr>
          <p:cNvPr id="3" name="Content Placeholder 2"/>
          <p:cNvSpPr>
            <a:spLocks noGrp="1"/>
          </p:cNvSpPr>
          <p:nvPr>
            <p:ph idx="1"/>
          </p:nvPr>
        </p:nvSpPr>
        <p:spPr>
          <a:xfrm>
            <a:off x="852321" y="1848679"/>
            <a:ext cx="5033221" cy="4167492"/>
          </a:xfrm>
        </p:spPr>
        <p:txBody>
          <a:bodyPr anchor="ctr">
            <a:normAutofit fontScale="92500" lnSpcReduction="20000"/>
          </a:bodyPr>
          <a:lstStyle/>
          <a:p>
            <a:pPr marL="0" indent="0">
              <a:buNone/>
            </a:pPr>
            <a:r>
              <a:rPr lang="en-US" sz="2800" b="1" dirty="0"/>
              <a:t>Do you feel comfortable doing each of these things in RStudio?</a:t>
            </a:r>
          </a:p>
          <a:p>
            <a:pPr marL="0" indent="0">
              <a:buNone/>
            </a:pPr>
            <a:r>
              <a:rPr lang="en-US" sz="2800" b="1" u="sng" dirty="0"/>
              <a:t>Anonymously</a:t>
            </a:r>
            <a:r>
              <a:rPr lang="en-US" sz="2800" b="1" dirty="0"/>
              <a:t> share </a:t>
            </a:r>
            <a:r>
              <a:rPr lang="en-US" sz="2800" dirty="0"/>
              <a:t>(Yes/No/Somewhat/Not #3/etc.)</a:t>
            </a:r>
          </a:p>
          <a:p>
            <a:pPr marL="0" indent="0">
              <a:buNone/>
            </a:pPr>
            <a:endParaRPr lang="en-US" sz="2800" dirty="0"/>
          </a:p>
          <a:p>
            <a:pPr marL="514350" indent="-514350">
              <a:buFont typeface="Arial" panose="020B0604020202020204" pitchFamily="34" charset="0"/>
              <a:buAutoNum type="arabicParenR"/>
            </a:pPr>
            <a:r>
              <a:rPr lang="en-US" sz="2800" dirty="0"/>
              <a:t>Opening &amp; saving a script file</a:t>
            </a:r>
          </a:p>
          <a:p>
            <a:pPr marL="514350" indent="-514350">
              <a:buAutoNum type="arabicParenR"/>
            </a:pPr>
            <a:r>
              <a:rPr lang="en-US" sz="2800" dirty="0"/>
              <a:t>Structuring a script </a:t>
            </a:r>
          </a:p>
          <a:p>
            <a:pPr marL="514350" indent="-514350">
              <a:buAutoNum type="arabicParenR"/>
            </a:pPr>
            <a:r>
              <a:rPr lang="en-US" sz="2800" dirty="0"/>
              <a:t>Changing your theme</a:t>
            </a:r>
          </a:p>
          <a:p>
            <a:pPr marL="514350" indent="-514350">
              <a:buAutoNum type="arabicParenR"/>
            </a:pPr>
            <a:r>
              <a:rPr lang="en-US" sz="2800" dirty="0"/>
              <a:t>Installing / loading a package</a:t>
            </a:r>
          </a:p>
          <a:p>
            <a:pPr marL="514350" indent="-514350">
              <a:buAutoNum type="arabicParenR"/>
            </a:pPr>
            <a:r>
              <a:rPr lang="en-US" sz="2800" dirty="0"/>
              <a:t>Navigating / coding fast </a:t>
            </a:r>
            <a:br>
              <a:rPr lang="en-US" sz="2800" dirty="0"/>
            </a:br>
            <a:r>
              <a:rPr lang="en-US" sz="2800" dirty="0"/>
              <a:t>in RStudio</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2" descr="Image result for google doc icon">
            <a:extLst>
              <a:ext uri="{FF2B5EF4-FFF2-40B4-BE49-F238E27FC236}">
                <a16:creationId xmlns:a16="http://schemas.microsoft.com/office/drawing/2014/main" id="{8E3632B6-DF69-4ECB-B87E-888A5137FA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3900" y="2597725"/>
            <a:ext cx="1251069" cy="1662550"/>
          </a:xfrm>
          <a:custGeom>
            <a:avLst/>
            <a:gdLst>
              <a:gd name="connsiteX0" fmla="*/ 126986 w 4221597"/>
              <a:gd name="connsiteY0" fmla="*/ 0 h 4303912"/>
              <a:gd name="connsiteX1" fmla="*/ 4094611 w 4221597"/>
              <a:gd name="connsiteY1" fmla="*/ 0 h 4303912"/>
              <a:gd name="connsiteX2" fmla="*/ 4221597 w 4221597"/>
              <a:gd name="connsiteY2" fmla="*/ 126986 h 4303912"/>
              <a:gd name="connsiteX3" fmla="*/ 4221597 w 4221597"/>
              <a:gd name="connsiteY3" fmla="*/ 4176926 h 4303912"/>
              <a:gd name="connsiteX4" fmla="*/ 4094611 w 4221597"/>
              <a:gd name="connsiteY4" fmla="*/ 4303912 h 4303912"/>
              <a:gd name="connsiteX5" fmla="*/ 126986 w 4221597"/>
              <a:gd name="connsiteY5" fmla="*/ 4303912 h 4303912"/>
              <a:gd name="connsiteX6" fmla="*/ 0 w 4221597"/>
              <a:gd name="connsiteY6" fmla="*/ 4176926 h 4303912"/>
              <a:gd name="connsiteX7" fmla="*/ 0 w 4221597"/>
              <a:gd name="connsiteY7" fmla="*/ 126986 h 4303912"/>
              <a:gd name="connsiteX8" fmla="*/ 126986 w 4221597"/>
              <a:gd name="connsiteY8" fmla="*/ 0 h 430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05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RStudio…</a:t>
            </a:r>
          </a:p>
        </p:txBody>
      </p:sp>
      <p:sp>
        <p:nvSpPr>
          <p:cNvPr id="3" name="Slide Number Placeholder 2"/>
          <p:cNvSpPr>
            <a:spLocks noGrp="1"/>
          </p:cNvSpPr>
          <p:nvPr>
            <p:ph type="sldNum" sz="quarter" idx="12"/>
          </p:nvPr>
        </p:nvSpPr>
        <p:spPr/>
        <p:txBody>
          <a:bodyPr/>
          <a:lstStyle/>
          <a:p>
            <a:fld id="{5B2033F3-252E-4686-9A1E-97681C6C560C}" type="slidenum">
              <a:rPr lang="en-US" smtClean="0"/>
              <a:t>29</a:t>
            </a:fld>
            <a:endParaRPr lang="en-US"/>
          </a:p>
        </p:txBody>
      </p:sp>
      <p:pic>
        <p:nvPicPr>
          <p:cNvPr id="1026" name="Picture 2" descr="https://dumz1zqjg278s.cloudfront.net/wp-content/uploads/rstudio-window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186" y="1513708"/>
            <a:ext cx="5779627" cy="481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15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dirty="0"/>
              <a:t>Neighbor Introductions</a:t>
            </a:r>
          </a:p>
        </p:txBody>
      </p:sp>
      <p:sp>
        <p:nvSpPr>
          <p:cNvPr id="3" name="Content Placeholder 2"/>
          <p:cNvSpPr>
            <a:spLocks noGrp="1"/>
          </p:cNvSpPr>
          <p:nvPr>
            <p:ph idx="1"/>
          </p:nvPr>
        </p:nvSpPr>
        <p:spPr>
          <a:xfrm>
            <a:off x="852321" y="1681653"/>
            <a:ext cx="5033221" cy="4334518"/>
          </a:xfrm>
        </p:spPr>
        <p:txBody>
          <a:bodyPr anchor="ctr">
            <a:normAutofit/>
          </a:bodyPr>
          <a:lstStyle/>
          <a:p>
            <a:pPr marL="0" indent="0">
              <a:buNone/>
            </a:pPr>
            <a:r>
              <a:rPr lang="en-US" sz="2800" b="1" dirty="0"/>
              <a:t>Turn to a neighbor you don’t know and introduce yourself!</a:t>
            </a:r>
          </a:p>
          <a:p>
            <a:endParaRPr lang="en-US" sz="2800" dirty="0"/>
          </a:p>
          <a:p>
            <a:r>
              <a:rPr lang="en-US" sz="2800" dirty="0"/>
              <a:t>Your Name</a:t>
            </a:r>
          </a:p>
          <a:p>
            <a:r>
              <a:rPr lang="en-US" sz="2800" dirty="0"/>
              <a:t>What program / year you’re in</a:t>
            </a:r>
          </a:p>
          <a:p>
            <a:r>
              <a:rPr lang="en-US" sz="2800" dirty="0"/>
              <a:t>Why you’re in the class / what you’re hoping to use R for</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close up of a logo&#10;&#10;Description automatically generated">
            <a:extLst>
              <a:ext uri="{FF2B5EF4-FFF2-40B4-BE49-F238E27FC236}">
                <a16:creationId xmlns:a16="http://schemas.microsoft.com/office/drawing/2014/main" id="{75804653-C723-4EC2-882A-A7FA5DA0FDA3}"/>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82281" y="2543108"/>
            <a:ext cx="1614307" cy="1614307"/>
          </a:xfrm>
          <a:prstGeom prst="rect">
            <a:avLst/>
          </a:prstGeom>
        </p:spPr>
      </p:pic>
    </p:spTree>
    <p:extLst>
      <p:ext uri="{BB962C8B-B14F-4D97-AF65-F5344CB8AC3E}">
        <p14:creationId xmlns:p14="http://schemas.microsoft.com/office/powerpoint/2010/main" val="801964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RStudio…</a:t>
            </a:r>
          </a:p>
        </p:txBody>
      </p:sp>
      <p:sp>
        <p:nvSpPr>
          <p:cNvPr id="3" name="Content Placeholder 2"/>
          <p:cNvSpPr>
            <a:spLocks noGrp="1"/>
          </p:cNvSpPr>
          <p:nvPr>
            <p:ph idx="1"/>
          </p:nvPr>
        </p:nvSpPr>
        <p:spPr/>
        <p:txBody>
          <a:bodyPr>
            <a:normAutofit fontScale="85000" lnSpcReduction="20000"/>
          </a:bodyPr>
          <a:lstStyle/>
          <a:p>
            <a:r>
              <a:rPr lang="en-US" sz="2400" dirty="0"/>
              <a:t>…is an IDE!</a:t>
            </a:r>
            <a:br>
              <a:rPr lang="en-US" sz="2400" dirty="0"/>
            </a:br>
            <a:r>
              <a:rPr lang="en-US" sz="2400" dirty="0"/>
              <a:t>(an “Integrated Development Environment”)</a:t>
            </a:r>
          </a:p>
          <a:p>
            <a:endParaRPr lang="en-US" sz="2400" dirty="0"/>
          </a:p>
          <a:p>
            <a:r>
              <a:rPr lang="en-US" sz="2400" dirty="0"/>
              <a:t>A good IDE “… allows you to work at full speed.”</a:t>
            </a:r>
          </a:p>
          <a:p>
            <a:endParaRPr lang="en-US" sz="2400" dirty="0"/>
          </a:p>
          <a:p>
            <a:r>
              <a:rPr lang="en-US" sz="2400" dirty="0"/>
              <a:t>Is separate from R – watch (or subscribe) for upgrades &amp; read release notes</a:t>
            </a:r>
          </a:p>
          <a:p>
            <a:endParaRPr lang="en-US" sz="2400" dirty="0"/>
          </a:p>
          <a:p>
            <a:r>
              <a:rPr lang="en-US" sz="2400" dirty="0"/>
              <a:t>References to check out later (also on website):</a:t>
            </a:r>
          </a:p>
          <a:p>
            <a:pPr lvl="1"/>
            <a:r>
              <a:rPr lang="en-US" sz="2100" dirty="0">
                <a:hlinkClick r:id="rId2"/>
              </a:rPr>
              <a:t>https://www.rstudio.com/resources/webinars/rstudio-essentials-webinar-series-part-1/</a:t>
            </a:r>
            <a:endParaRPr lang="en-US" sz="2100" dirty="0"/>
          </a:p>
          <a:p>
            <a:pPr lvl="1"/>
            <a:r>
              <a:rPr lang="en-US" sz="2100" dirty="0">
                <a:hlinkClick r:id="rId3"/>
              </a:rPr>
              <a:t>https://www.rstudio.com/online-learning/#R</a:t>
            </a:r>
            <a:endParaRPr lang="en-US" sz="2100" dirty="0"/>
          </a:p>
          <a:p>
            <a:pPr lvl="1"/>
            <a:endParaRPr lang="en-US" dirty="0"/>
          </a:p>
          <a:p>
            <a:endParaRPr lang="en-US" dirty="0"/>
          </a:p>
          <a:p>
            <a:pPr marL="0" indent="0">
              <a:buNone/>
            </a:pPr>
            <a:r>
              <a:rPr lang="en-US" sz="1100" dirty="0">
                <a:hlinkClick r:id="rId4"/>
              </a:rPr>
              <a:t>http://programmers.stackexchange.com/questions/102018/what-features-of-an-ide-would-make-it-more-useful-than-a-general-purpose-editor</a:t>
            </a:r>
            <a:endParaRPr lang="en-US" sz="1100" dirty="0"/>
          </a:p>
          <a:p>
            <a:pPr marL="0" indent="0">
              <a:buNone/>
            </a:pPr>
            <a:br>
              <a:rPr lang="en-US" sz="1100" dirty="0"/>
            </a:br>
            <a:r>
              <a:rPr lang="en-US" sz="1100" dirty="0">
                <a:hlinkClick r:id="rId5"/>
              </a:rPr>
              <a:t>https://channel9.msdn.com/Forums/Coffeehouse/106446-What-makes-a-good-IDE</a:t>
            </a:r>
            <a:r>
              <a:rPr lang="en-US" sz="1100" dirty="0"/>
              <a:t>    </a:t>
            </a:r>
          </a:p>
        </p:txBody>
      </p:sp>
      <p:sp>
        <p:nvSpPr>
          <p:cNvPr id="4" name="Slide Number Placeholder 3"/>
          <p:cNvSpPr>
            <a:spLocks noGrp="1"/>
          </p:cNvSpPr>
          <p:nvPr>
            <p:ph type="sldNum" sz="quarter" idx="12"/>
          </p:nvPr>
        </p:nvSpPr>
        <p:spPr/>
        <p:txBody>
          <a:bodyPr/>
          <a:lstStyle/>
          <a:p>
            <a:fld id="{5B2033F3-252E-4686-9A1E-97681C6C560C}" type="slidenum">
              <a:rPr lang="en-US" smtClean="0"/>
              <a:t>30</a:t>
            </a:fld>
            <a:endParaRPr lang="en-US"/>
          </a:p>
        </p:txBody>
      </p:sp>
    </p:spTree>
    <p:extLst>
      <p:ext uri="{BB962C8B-B14F-4D97-AF65-F5344CB8AC3E}">
        <p14:creationId xmlns:p14="http://schemas.microsoft.com/office/powerpoint/2010/main" val="319086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3FCE-F630-4C6C-8FE3-A7589E042B51}"/>
              </a:ext>
            </a:extLst>
          </p:cNvPr>
          <p:cNvSpPr>
            <a:spLocks noGrp="1"/>
          </p:cNvSpPr>
          <p:nvPr>
            <p:ph type="title"/>
          </p:nvPr>
        </p:nvSpPr>
        <p:spPr/>
        <p:txBody>
          <a:bodyPr/>
          <a:lstStyle/>
          <a:p>
            <a:r>
              <a:rPr lang="en-US" dirty="0"/>
              <a:t>RStudio Panes</a:t>
            </a:r>
          </a:p>
        </p:txBody>
      </p:sp>
      <p:sp>
        <p:nvSpPr>
          <p:cNvPr id="3" name="Content Placeholder 2">
            <a:extLst>
              <a:ext uri="{FF2B5EF4-FFF2-40B4-BE49-F238E27FC236}">
                <a16:creationId xmlns:a16="http://schemas.microsoft.com/office/drawing/2014/main" id="{68491C8C-000F-49F9-9E63-4ED3C6A0B34F}"/>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070FA498-08E1-4E1C-84CF-669A8F80991C}"/>
              </a:ext>
            </a:extLst>
          </p:cNvPr>
          <p:cNvPicPr>
            <a:picLocks noChangeAspect="1"/>
          </p:cNvPicPr>
          <p:nvPr/>
        </p:nvPicPr>
        <p:blipFill>
          <a:blip r:embed="rId3"/>
          <a:stretch>
            <a:fillRect/>
          </a:stretch>
        </p:blipFill>
        <p:spPr>
          <a:xfrm>
            <a:off x="420619" y="1843453"/>
            <a:ext cx="8302762" cy="4468446"/>
          </a:xfrm>
          <a:prstGeom prst="rect">
            <a:avLst/>
          </a:prstGeom>
        </p:spPr>
      </p:pic>
      <p:sp>
        <p:nvSpPr>
          <p:cNvPr id="7" name="Rectangle 6">
            <a:extLst>
              <a:ext uri="{FF2B5EF4-FFF2-40B4-BE49-F238E27FC236}">
                <a16:creationId xmlns:a16="http://schemas.microsoft.com/office/drawing/2014/main" id="{B2FFB108-28B4-49E8-B818-A093AB4D1F98}"/>
              </a:ext>
            </a:extLst>
          </p:cNvPr>
          <p:cNvSpPr/>
          <p:nvPr/>
        </p:nvSpPr>
        <p:spPr>
          <a:xfrm>
            <a:off x="1593436" y="2505670"/>
            <a:ext cx="2476511" cy="646331"/>
          </a:xfrm>
          <a:prstGeom prst="rect">
            <a:avLst/>
          </a:prstGeom>
          <a:noFill/>
        </p:spPr>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highlight>
                  <a:srgbClr val="C0C0C0"/>
                </a:highlight>
              </a:rPr>
              <a:t>Script Editor</a:t>
            </a:r>
          </a:p>
        </p:txBody>
      </p:sp>
      <p:sp>
        <p:nvSpPr>
          <p:cNvPr id="8" name="Rectangle 7">
            <a:extLst>
              <a:ext uri="{FF2B5EF4-FFF2-40B4-BE49-F238E27FC236}">
                <a16:creationId xmlns:a16="http://schemas.microsoft.com/office/drawing/2014/main" id="{AD22A236-3943-40F0-B691-873FC7399F4C}"/>
              </a:ext>
            </a:extLst>
          </p:cNvPr>
          <p:cNvSpPr/>
          <p:nvPr/>
        </p:nvSpPr>
        <p:spPr>
          <a:xfrm>
            <a:off x="1993162" y="5135799"/>
            <a:ext cx="1677061" cy="646331"/>
          </a:xfrm>
          <a:prstGeom prst="rect">
            <a:avLst/>
          </a:prstGeom>
          <a:noFill/>
        </p:spPr>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highlight>
                  <a:srgbClr val="C0C0C0"/>
                </a:highlight>
              </a:rPr>
              <a:t>Console</a:t>
            </a:r>
          </a:p>
        </p:txBody>
      </p:sp>
      <p:sp>
        <p:nvSpPr>
          <p:cNvPr id="10" name="Rectangle 9">
            <a:extLst>
              <a:ext uri="{FF2B5EF4-FFF2-40B4-BE49-F238E27FC236}">
                <a16:creationId xmlns:a16="http://schemas.microsoft.com/office/drawing/2014/main" id="{F6075D7B-C67F-4B5F-9042-2E44873A77BE}"/>
              </a:ext>
            </a:extLst>
          </p:cNvPr>
          <p:cNvSpPr/>
          <p:nvPr/>
        </p:nvSpPr>
        <p:spPr>
          <a:xfrm>
            <a:off x="5927743" y="2129142"/>
            <a:ext cx="2587375" cy="1200329"/>
          </a:xfrm>
          <a:prstGeom prst="rect">
            <a:avLst/>
          </a:prstGeom>
          <a:noFill/>
        </p:spPr>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highlight>
                  <a:srgbClr val="C0C0C0"/>
                </a:highlight>
              </a:rPr>
              <a:t>Environment</a:t>
            </a:r>
          </a:p>
          <a:p>
            <a:pPr algn="ctr"/>
            <a:r>
              <a:rPr lang="en-US" sz="3600" dirty="0">
                <a:ln w="0"/>
                <a:effectLst>
                  <a:outerShdw blurRad="38100" dist="25400" dir="5400000" algn="ctr" rotWithShape="0">
                    <a:srgbClr val="6E747A">
                      <a:alpha val="43000"/>
                    </a:srgbClr>
                  </a:outerShdw>
                </a:effectLst>
                <a:highlight>
                  <a:srgbClr val="C0C0C0"/>
                </a:highlight>
              </a:rPr>
              <a:t>/ History</a:t>
            </a:r>
            <a:endParaRPr lang="en-US" sz="3600" b="0" cap="none" spc="0" dirty="0">
              <a:ln w="0"/>
              <a:effectLst>
                <a:outerShdw blurRad="38100" dist="25400" dir="5400000" algn="ctr" rotWithShape="0">
                  <a:srgbClr val="6E747A">
                    <a:alpha val="43000"/>
                  </a:srgbClr>
                </a:outerShdw>
              </a:effectLst>
              <a:highlight>
                <a:srgbClr val="C0C0C0"/>
              </a:highlight>
            </a:endParaRPr>
          </a:p>
        </p:txBody>
      </p:sp>
      <p:sp>
        <p:nvSpPr>
          <p:cNvPr id="11" name="Rectangle 10">
            <a:extLst>
              <a:ext uri="{FF2B5EF4-FFF2-40B4-BE49-F238E27FC236}">
                <a16:creationId xmlns:a16="http://schemas.microsoft.com/office/drawing/2014/main" id="{42B8F3D5-DAD8-48B7-8387-4E13E370AD7F}"/>
              </a:ext>
            </a:extLst>
          </p:cNvPr>
          <p:cNvSpPr/>
          <p:nvPr/>
        </p:nvSpPr>
        <p:spPr>
          <a:xfrm>
            <a:off x="5553282" y="4258636"/>
            <a:ext cx="2961836" cy="1200329"/>
          </a:xfrm>
          <a:prstGeom prst="rect">
            <a:avLst/>
          </a:prstGeom>
          <a:noFill/>
        </p:spPr>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highlight>
                  <a:srgbClr val="C0C0C0"/>
                </a:highlight>
              </a:rPr>
              <a:t>Files, Plots, </a:t>
            </a:r>
          </a:p>
          <a:p>
            <a:pPr algn="ctr"/>
            <a:r>
              <a:rPr lang="en-US" sz="3600" b="0" cap="none" spc="0" dirty="0">
                <a:ln w="0"/>
                <a:effectLst>
                  <a:outerShdw blurRad="38100" dist="25400" dir="5400000" algn="ctr" rotWithShape="0">
                    <a:srgbClr val="6E747A">
                      <a:alpha val="43000"/>
                    </a:srgbClr>
                  </a:outerShdw>
                </a:effectLst>
                <a:highlight>
                  <a:srgbClr val="C0C0C0"/>
                </a:highlight>
              </a:rPr>
              <a:t>Packages, Help</a:t>
            </a:r>
          </a:p>
        </p:txBody>
      </p:sp>
      <p:sp>
        <p:nvSpPr>
          <p:cNvPr id="12" name="Rectangle 11">
            <a:extLst>
              <a:ext uri="{FF2B5EF4-FFF2-40B4-BE49-F238E27FC236}">
                <a16:creationId xmlns:a16="http://schemas.microsoft.com/office/drawing/2014/main" id="{FFB6B0A1-8631-46A2-85E5-645AF4D9B794}"/>
              </a:ext>
            </a:extLst>
          </p:cNvPr>
          <p:cNvSpPr/>
          <p:nvPr/>
        </p:nvSpPr>
        <p:spPr>
          <a:xfrm>
            <a:off x="420619" y="1825625"/>
            <a:ext cx="5024643" cy="291534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5EB007D-CBB5-457D-8637-1B9841DD4AEC}"/>
              </a:ext>
            </a:extLst>
          </p:cNvPr>
          <p:cNvSpPr/>
          <p:nvPr/>
        </p:nvSpPr>
        <p:spPr>
          <a:xfrm>
            <a:off x="424623" y="4740966"/>
            <a:ext cx="5024643" cy="153561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B0D23730-FD03-4EEB-BC62-C8016A48332A}"/>
              </a:ext>
            </a:extLst>
          </p:cNvPr>
          <p:cNvSpPr/>
          <p:nvPr/>
        </p:nvSpPr>
        <p:spPr>
          <a:xfrm>
            <a:off x="5445262" y="3598606"/>
            <a:ext cx="3282123" cy="267797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C65BACBB-BE6F-412F-BD0F-AF3BBFE04C60}"/>
              </a:ext>
            </a:extLst>
          </p:cNvPr>
          <p:cNvSpPr/>
          <p:nvPr/>
        </p:nvSpPr>
        <p:spPr>
          <a:xfrm>
            <a:off x="5445262" y="1825625"/>
            <a:ext cx="3282123" cy="177298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468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6471-1560-49F5-9106-B025072CFE89}"/>
              </a:ext>
            </a:extLst>
          </p:cNvPr>
          <p:cNvSpPr>
            <a:spLocks noGrp="1"/>
          </p:cNvSpPr>
          <p:nvPr>
            <p:ph type="title"/>
          </p:nvPr>
        </p:nvSpPr>
        <p:spPr/>
        <p:txBody>
          <a:bodyPr/>
          <a:lstStyle/>
          <a:p>
            <a:r>
              <a:rPr lang="en-US" dirty="0"/>
              <a:t>Our first script: the absolute minimum</a:t>
            </a:r>
          </a:p>
        </p:txBody>
      </p:sp>
      <p:sp>
        <p:nvSpPr>
          <p:cNvPr id="3" name="Content Placeholder 2">
            <a:extLst>
              <a:ext uri="{FF2B5EF4-FFF2-40B4-BE49-F238E27FC236}">
                <a16:creationId xmlns:a16="http://schemas.microsoft.com/office/drawing/2014/main" id="{423B5BEC-D1EE-4606-9DF1-471F2A3C80EC}"/>
              </a:ext>
            </a:extLst>
          </p:cNvPr>
          <p:cNvSpPr>
            <a:spLocks noGrp="1"/>
          </p:cNvSpPr>
          <p:nvPr>
            <p:ph idx="1"/>
          </p:nvPr>
        </p:nvSpPr>
        <p:spPr/>
        <p:txBody>
          <a:bodyPr/>
          <a:lstStyle/>
          <a:p>
            <a:r>
              <a:rPr lang="en-US" dirty="0"/>
              <a:t>Open and save R scripts with icons at top left of Editor</a:t>
            </a:r>
          </a:p>
          <a:p>
            <a:r>
              <a:rPr lang="en-US" dirty="0"/>
              <a:t>No command terminator (farewell, semicolon! Can use if you want.)</a:t>
            </a:r>
          </a:p>
          <a:p>
            <a:r>
              <a:rPr lang="en-US" dirty="0"/>
              <a:t>Use # for comments</a:t>
            </a:r>
          </a:p>
          <a:p>
            <a:r>
              <a:rPr lang="en-US" dirty="0"/>
              <a:t>Use &lt;- or = as assignment operator (reads as “gets”)</a:t>
            </a:r>
          </a:p>
          <a:p>
            <a:pPr marL="0" indent="0">
              <a:buNone/>
            </a:pPr>
            <a:endParaRPr lang="en-US" dirty="0"/>
          </a:p>
          <a:p>
            <a:pPr marL="0" indent="0">
              <a:buNone/>
            </a:pPr>
            <a:r>
              <a:rPr lang="en-US" dirty="0"/>
              <a:t>Example:</a:t>
            </a:r>
          </a:p>
          <a:p>
            <a:pPr marL="0" indent="0">
              <a:buNone/>
            </a:pPr>
            <a:r>
              <a:rPr lang="en-US" sz="2000" dirty="0">
                <a:latin typeface="Consolas" panose="020B0609020204030204" pitchFamily="49" charset="0"/>
              </a:rPr>
              <a:t>x &lt;- </a:t>
            </a:r>
            <a:r>
              <a:rPr lang="en-US" sz="2000" dirty="0" err="1">
                <a:latin typeface="Consolas" panose="020B0609020204030204" pitchFamily="49" charset="0"/>
              </a:rPr>
              <a:t>rnorm</a:t>
            </a:r>
            <a:r>
              <a:rPr lang="en-US" sz="2000" dirty="0">
                <a:latin typeface="Consolas" panose="020B0609020204030204" pitchFamily="49" charset="0"/>
              </a:rPr>
              <a:t>(100, mean=1.2, </a:t>
            </a:r>
            <a:r>
              <a:rPr lang="en-US" sz="2000" dirty="0" err="1">
                <a:latin typeface="Consolas" panose="020B0609020204030204" pitchFamily="49" charset="0"/>
              </a:rPr>
              <a:t>sd</a:t>
            </a:r>
            <a:r>
              <a:rPr lang="en-US" sz="2000" dirty="0">
                <a:latin typeface="Consolas" panose="020B0609020204030204" pitchFamily="49" charset="0"/>
              </a:rPr>
              <a:t>=3) # 100 from normal </a:t>
            </a:r>
            <a:r>
              <a:rPr lang="en-US" sz="2000" dirty="0" err="1">
                <a:latin typeface="Consolas" panose="020B0609020204030204" pitchFamily="49" charset="0"/>
              </a:rPr>
              <a:t>dist</a:t>
            </a:r>
            <a:endParaRPr lang="en-US" sz="2000" dirty="0">
              <a:latin typeface="Consolas" panose="020B0609020204030204" pitchFamily="49" charset="0"/>
            </a:endParaRPr>
          </a:p>
          <a:p>
            <a:pPr marL="0" indent="0">
              <a:buNone/>
            </a:pPr>
            <a:r>
              <a:rPr lang="en-US" sz="2000" dirty="0">
                <a:latin typeface="Consolas" panose="020B0609020204030204" pitchFamily="49" charset="0"/>
              </a:rPr>
              <a:t>summary(x) # get summary stats </a:t>
            </a:r>
          </a:p>
          <a:p>
            <a:pPr marL="0" indent="0">
              <a:buNone/>
            </a:pPr>
            <a:r>
              <a:rPr lang="en-US" sz="2000" dirty="0">
                <a:latin typeface="Consolas" panose="020B0609020204030204" pitchFamily="49" charset="0"/>
              </a:rPr>
              <a:t>plot(x) # plot these 100 values</a:t>
            </a:r>
          </a:p>
        </p:txBody>
      </p:sp>
      <p:pic>
        <p:nvPicPr>
          <p:cNvPr id="4" name="Picture 3">
            <a:extLst>
              <a:ext uri="{FF2B5EF4-FFF2-40B4-BE49-F238E27FC236}">
                <a16:creationId xmlns:a16="http://schemas.microsoft.com/office/drawing/2014/main" id="{ADAF4A54-2A6F-4B92-BECC-EE2F57C2BC48}"/>
              </a:ext>
            </a:extLst>
          </p:cNvPr>
          <p:cNvPicPr>
            <a:picLocks noChangeAspect="1"/>
          </p:cNvPicPr>
          <p:nvPr/>
        </p:nvPicPr>
        <p:blipFill>
          <a:blip r:embed="rId2"/>
          <a:stretch>
            <a:fillRect/>
          </a:stretch>
        </p:blipFill>
        <p:spPr>
          <a:xfrm>
            <a:off x="6902244" y="1825625"/>
            <a:ext cx="2026060" cy="402015"/>
          </a:xfrm>
          <a:prstGeom prst="rect">
            <a:avLst/>
          </a:prstGeom>
        </p:spPr>
      </p:pic>
    </p:spTree>
    <p:extLst>
      <p:ext uri="{BB962C8B-B14F-4D97-AF65-F5344CB8AC3E}">
        <p14:creationId xmlns:p14="http://schemas.microsoft.com/office/powerpoint/2010/main" val="237755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lstStyle/>
          <a:p>
            <a:r>
              <a:rPr lang="en-US" dirty="0"/>
              <a:t>Let’s Code: RStudio</a:t>
            </a:r>
          </a:p>
        </p:txBody>
      </p:sp>
      <p:sp>
        <p:nvSpPr>
          <p:cNvPr id="3" name="Content Placeholder 2"/>
          <p:cNvSpPr>
            <a:spLocks noGrp="1"/>
          </p:cNvSpPr>
          <p:nvPr>
            <p:ph idx="1"/>
          </p:nvPr>
        </p:nvSpPr>
        <p:spPr>
          <a:xfrm>
            <a:off x="628650" y="1825625"/>
            <a:ext cx="7886700" cy="4530726"/>
          </a:xfrm>
        </p:spPr>
        <p:txBody>
          <a:bodyPr>
            <a:normAutofit fontScale="92500" lnSpcReduction="20000"/>
          </a:bodyPr>
          <a:lstStyle/>
          <a:p>
            <a:r>
              <a:rPr lang="en-US" dirty="0"/>
              <a:t>IDE Layout</a:t>
            </a:r>
          </a:p>
          <a:p>
            <a:pPr lvl="1"/>
            <a:r>
              <a:rPr lang="en-US" dirty="0"/>
              <a:t>Panes: use, navigation</a:t>
            </a:r>
          </a:p>
          <a:p>
            <a:pPr lvl="1"/>
            <a:r>
              <a:rPr lang="en-US" dirty="0" err="1"/>
              <a:t>Help</a:t>
            </a:r>
            <a:r>
              <a:rPr lang="en-US" dirty="0" err="1">
                <a:sym typeface="Wingdings" panose="05000000000000000000" pitchFamily="2" charset="2"/>
              </a:rPr>
              <a:t>cheatsheetsRstudio</a:t>
            </a:r>
            <a:endParaRPr lang="en-US" dirty="0">
              <a:sym typeface="Wingdings" panose="05000000000000000000" pitchFamily="2" charset="2"/>
            </a:endParaRPr>
          </a:p>
          <a:p>
            <a:r>
              <a:rPr lang="en-US" dirty="0">
                <a:sym typeface="Wingdings" panose="05000000000000000000" pitchFamily="2" charset="2"/>
              </a:rPr>
              <a:t>Global Options</a:t>
            </a:r>
          </a:p>
          <a:p>
            <a:pPr lvl="1"/>
            <a:r>
              <a:rPr lang="en-US" dirty="0"/>
              <a:t>Themes, environment</a:t>
            </a:r>
          </a:p>
          <a:p>
            <a:r>
              <a:rPr lang="en-US" dirty="0"/>
              <a:t>Running code</a:t>
            </a:r>
          </a:p>
          <a:p>
            <a:pPr lvl="1"/>
            <a:r>
              <a:rPr lang="en-US" dirty="0"/>
              <a:t>Console, script, blocks, comments, inline, (e.g. load() ).</a:t>
            </a:r>
          </a:p>
          <a:p>
            <a:r>
              <a:rPr lang="en-US" dirty="0"/>
              <a:t>Comments</a:t>
            </a:r>
          </a:p>
          <a:p>
            <a:pPr lvl="1"/>
            <a:r>
              <a:rPr lang="en-US" dirty="0"/>
              <a:t>#, post-#, code blocks, comment blocks, links, code outline</a:t>
            </a:r>
          </a:p>
          <a:p>
            <a:r>
              <a:rPr lang="en-US" dirty="0"/>
              <a:t>Key keyboard shortcuts</a:t>
            </a:r>
          </a:p>
          <a:p>
            <a:pPr lvl="1"/>
            <a:r>
              <a:rPr lang="en-US" dirty="0">
                <a:hlinkClick r:id="rId2"/>
              </a:rPr>
              <a:t>https://support.rstudio.com/hc/en-us/articles/200711853-Keyboard-Shortcuts</a:t>
            </a:r>
            <a:r>
              <a:rPr lang="en-US" dirty="0"/>
              <a:t> </a:t>
            </a:r>
          </a:p>
          <a:p>
            <a:pPr lvl="1"/>
            <a:r>
              <a:rPr lang="en-US" dirty="0"/>
              <a:t>Alt-Shift-K</a:t>
            </a:r>
          </a:p>
          <a:p>
            <a:pPr lvl="1"/>
            <a:r>
              <a:rPr lang="en-US" dirty="0"/>
              <a:t>Favs: control, panes, autocomplete, comments, running code, F1… so many.</a:t>
            </a:r>
          </a:p>
          <a:p>
            <a:r>
              <a:rPr lang="en-US" dirty="0"/>
              <a:t>Style</a:t>
            </a:r>
          </a:p>
          <a:p>
            <a:pPr lvl="1"/>
            <a:r>
              <a:rPr lang="en-US" dirty="0"/>
              <a:t>R: </a:t>
            </a:r>
            <a:r>
              <a:rPr lang="en-US" dirty="0">
                <a:hlinkClick r:id="rId3"/>
              </a:rPr>
              <a:t>http://adv-r.had.co.nz/Style.html</a:t>
            </a:r>
            <a:r>
              <a:rPr lang="en-US" dirty="0"/>
              <a:t> </a:t>
            </a:r>
          </a:p>
          <a:p>
            <a:pPr lvl="1"/>
            <a:r>
              <a:rPr lang="en-US" dirty="0"/>
              <a:t>Google: </a:t>
            </a:r>
            <a:r>
              <a:rPr lang="en-US" dirty="0">
                <a:hlinkClick r:id="rId4"/>
              </a:rPr>
              <a:t>https://google.github.io/styleguide/Rguide.xml</a:t>
            </a:r>
            <a:r>
              <a:rPr lang="en-US" dirty="0"/>
              <a:t>  </a:t>
            </a:r>
          </a:p>
          <a:p>
            <a:endParaRPr lang="en-US" dirty="0"/>
          </a:p>
        </p:txBody>
      </p:sp>
      <p:sp>
        <p:nvSpPr>
          <p:cNvPr id="4" name="Slide Number Placeholder 3"/>
          <p:cNvSpPr>
            <a:spLocks noGrp="1"/>
          </p:cNvSpPr>
          <p:nvPr>
            <p:ph type="sldNum" sz="quarter" idx="12"/>
          </p:nvPr>
        </p:nvSpPr>
        <p:spPr/>
        <p:txBody>
          <a:bodyPr/>
          <a:lstStyle/>
          <a:p>
            <a:fld id="{5B2033F3-252E-4686-9A1E-97681C6C560C}" type="slidenum">
              <a:rPr lang="en-US" smtClean="0"/>
              <a:t>33</a:t>
            </a:fld>
            <a:endParaRPr lang="en-US"/>
          </a:p>
        </p:txBody>
      </p:sp>
      <p:pic>
        <p:nvPicPr>
          <p:cNvPr id="5" name="Picture 4" descr="Logo">
            <a:extLst>
              <a:ext uri="{FF2B5EF4-FFF2-40B4-BE49-F238E27FC236}">
                <a16:creationId xmlns:a16="http://schemas.microsoft.com/office/drawing/2014/main" id="{69E0D11E-09BD-42FB-8D81-8A96D570B5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3152"/>
          <a:stretch/>
        </p:blipFill>
        <p:spPr bwMode="auto">
          <a:xfrm>
            <a:off x="6311348" y="202923"/>
            <a:ext cx="2564296" cy="244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493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fontScale="90000"/>
          </a:bodyPr>
          <a:lstStyle/>
          <a:p>
            <a:r>
              <a:rPr lang="en-US" sz="3850" b="1" dirty="0"/>
              <a:t>You try! </a:t>
            </a:r>
            <a:br>
              <a:rPr lang="en-US" sz="3850" b="1" dirty="0"/>
            </a:br>
            <a:r>
              <a:rPr lang="en-US" sz="3850" dirty="0"/>
              <a:t>Open R and…</a:t>
            </a:r>
          </a:p>
        </p:txBody>
      </p:sp>
      <p:sp>
        <p:nvSpPr>
          <p:cNvPr id="3" name="Content Placeholder 2"/>
          <p:cNvSpPr>
            <a:spLocks noGrp="1"/>
          </p:cNvSpPr>
          <p:nvPr>
            <p:ph idx="1"/>
          </p:nvPr>
        </p:nvSpPr>
        <p:spPr>
          <a:xfrm>
            <a:off x="852321" y="1848679"/>
            <a:ext cx="5033221" cy="4167492"/>
          </a:xfrm>
        </p:spPr>
        <p:txBody>
          <a:bodyPr anchor="ctr">
            <a:normAutofit fontScale="70000" lnSpcReduction="20000"/>
          </a:bodyPr>
          <a:lstStyle/>
          <a:p>
            <a:pPr marL="342900" indent="-342900">
              <a:buAutoNum type="arabicParenR"/>
            </a:pPr>
            <a:r>
              <a:rPr lang="en-US" sz="2800" dirty="0"/>
              <a:t>Create a new script window</a:t>
            </a:r>
          </a:p>
          <a:p>
            <a:pPr marL="342900" indent="-342900">
              <a:buAutoNum type="arabicParenR"/>
            </a:pPr>
            <a:r>
              <a:rPr lang="en-US" sz="2800" dirty="0"/>
              <a:t>Save your script as “</a:t>
            </a:r>
            <a:r>
              <a:rPr lang="en-US" sz="2800" u="sng" dirty="0"/>
              <a:t>Births </a:t>
            </a:r>
            <a:r>
              <a:rPr lang="en-US" sz="2800" u="sng" dirty="0" err="1"/>
              <a:t>Analysis.R</a:t>
            </a:r>
            <a:r>
              <a:rPr lang="en-US" sz="2800" dirty="0"/>
              <a:t>” or something similar</a:t>
            </a:r>
          </a:p>
          <a:p>
            <a:pPr marL="342900" indent="-342900">
              <a:buAutoNum type="arabicParenR"/>
            </a:pPr>
            <a:r>
              <a:rPr lang="en-US" sz="2800" dirty="0"/>
              <a:t>Set up a comment header with info like your name</a:t>
            </a:r>
          </a:p>
          <a:p>
            <a:pPr marL="342900" indent="-342900">
              <a:buAutoNum type="arabicParenR"/>
            </a:pPr>
            <a:r>
              <a:rPr lang="en-US" sz="2800" dirty="0"/>
              <a:t>Set up a comment block or two: something like “Reading Files &amp; Loading Libraries”</a:t>
            </a:r>
          </a:p>
          <a:p>
            <a:pPr marL="342900" indent="-342900">
              <a:buAutoNum type="arabicParenR"/>
            </a:pPr>
            <a:r>
              <a:rPr lang="en-US" sz="2800" dirty="0"/>
              <a:t>(For now) load() the data using the </a:t>
            </a:r>
            <a:r>
              <a:rPr lang="en-US" sz="2800" dirty="0" err="1"/>
              <a:t>Rdata</a:t>
            </a:r>
            <a:r>
              <a:rPr lang="en-US" sz="2800" dirty="0"/>
              <a:t> file and run a test expression or two on it.</a:t>
            </a:r>
          </a:p>
          <a:p>
            <a:pPr marL="342900" indent="-342900">
              <a:buAutoNum type="arabicParenR"/>
            </a:pPr>
            <a:r>
              <a:rPr lang="en-US" sz="2800" dirty="0"/>
              <a:t>You’ve just got your first points on Homework 1!</a:t>
            </a:r>
          </a:p>
          <a:p>
            <a:pPr marL="342900" indent="-342900">
              <a:buAutoNum type="arabicParenR"/>
            </a:pPr>
            <a:r>
              <a:rPr lang="en-US" sz="2800" dirty="0"/>
              <a:t>Head to the google doc and type “Done” next to your name when done!</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Logo">
            <a:extLst>
              <a:ext uri="{FF2B5EF4-FFF2-40B4-BE49-F238E27FC236}">
                <a16:creationId xmlns:a16="http://schemas.microsoft.com/office/drawing/2014/main" id="{AEEB584A-E728-45DB-9734-AC5C99B9E3E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3152"/>
          <a:stretch/>
        </p:blipFill>
        <p:spPr bwMode="auto">
          <a:xfrm>
            <a:off x="6097708" y="2369132"/>
            <a:ext cx="2226365" cy="212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780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 Something like below….</a:t>
            </a:r>
          </a:p>
        </p:txBody>
      </p:sp>
      <p:sp>
        <p:nvSpPr>
          <p:cNvPr id="3" name="Content Placeholder 2"/>
          <p:cNvSpPr>
            <a:spLocks noGrp="1"/>
          </p:cNvSpPr>
          <p:nvPr>
            <p:ph idx="1"/>
          </p:nvPr>
        </p:nvSpPr>
        <p:spPr>
          <a:xfrm>
            <a:off x="628650" y="1825625"/>
            <a:ext cx="8299040" cy="4351338"/>
          </a:xfrm>
        </p:spPr>
        <p:txBody>
          <a:bodyPr>
            <a:normAutofit lnSpcReduction="10000"/>
          </a:bodyPr>
          <a:lstStyle/>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r>
              <a:rPr lang="en-US" sz="1200" dirty="0">
                <a:latin typeface="Consolas" panose="020B0609020204030204" pitchFamily="49" charset="0"/>
              </a:rPr>
              <a:t># Births 2012 Analysis for EPID 799C</a:t>
            </a:r>
          </a:p>
          <a:p>
            <a:pPr marL="0" indent="0">
              <a:lnSpc>
                <a:spcPct val="120000"/>
              </a:lnSpc>
              <a:spcBef>
                <a:spcPts val="0"/>
              </a:spcBef>
              <a:buNone/>
            </a:pPr>
            <a:r>
              <a:rPr lang="en-US" sz="1200" dirty="0">
                <a:latin typeface="Consolas" panose="020B0609020204030204" pitchFamily="49" charset="0"/>
              </a:rPr>
              <a:t># Mike Dolan Fliss, Jan 2020</a:t>
            </a:r>
          </a:p>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r>
              <a:rPr lang="en-US" sz="1200" dirty="0">
                <a:latin typeface="Consolas" panose="020B0609020204030204" pitchFamily="49" charset="0"/>
              </a:rPr>
              <a:t># Notes go here.</a:t>
            </a:r>
          </a:p>
          <a:p>
            <a:pPr marL="0" indent="0">
              <a:lnSpc>
                <a:spcPct val="120000"/>
              </a:lnSpc>
              <a:spcBef>
                <a:spcPts val="0"/>
              </a:spcBef>
              <a:buNone/>
            </a:pPr>
            <a:endParaRPr lang="en-US" sz="1200" dirty="0">
              <a:latin typeface="Consolas" panose="020B0609020204030204" pitchFamily="49" charset="0"/>
            </a:endParaRPr>
          </a:p>
          <a:p>
            <a:pPr marL="0" indent="0">
              <a:lnSpc>
                <a:spcPct val="120000"/>
              </a:lnSpc>
              <a:spcBef>
                <a:spcPts val="0"/>
              </a:spcBef>
              <a:buNone/>
            </a:pPr>
            <a:endParaRPr lang="en-US" sz="1200" dirty="0">
              <a:latin typeface="Consolas" panose="020B0609020204030204" pitchFamily="49" charset="0"/>
            </a:endParaRPr>
          </a:p>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r>
              <a:rPr lang="en-US" sz="1200" dirty="0">
                <a:latin typeface="Consolas" panose="020B0609020204030204" pitchFamily="49" charset="0"/>
              </a:rPr>
              <a:t># Libraries and working directories ####</a:t>
            </a:r>
          </a:p>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r>
              <a:rPr lang="en-US" sz="1200" dirty="0" err="1">
                <a:latin typeface="Consolas" panose="020B0609020204030204" pitchFamily="49" charset="0"/>
              </a:rPr>
              <a:t>birth_file</a:t>
            </a:r>
            <a:r>
              <a:rPr lang="en-US" sz="1200" dirty="0">
                <a:latin typeface="Consolas" panose="020B0609020204030204" pitchFamily="49" charset="0"/>
              </a:rPr>
              <a:t> = "D:/User/Dropbox (Personal)/Education/Classes/18Fall_EPID799C_RforEpi/data/R for epi 2018 data pack/</a:t>
            </a:r>
            <a:r>
              <a:rPr lang="en-US" sz="1200" dirty="0" err="1">
                <a:latin typeface="Consolas" panose="020B0609020204030204" pitchFamily="49" charset="0"/>
              </a:rPr>
              <a:t>births_sm.rdata</a:t>
            </a:r>
            <a:r>
              <a:rPr lang="en-US" sz="1200" dirty="0">
                <a:latin typeface="Consolas" panose="020B0609020204030204" pitchFamily="49" charset="0"/>
              </a:rPr>
              <a:t>” # Could use </a:t>
            </a:r>
            <a:r>
              <a:rPr lang="en-US" sz="1200" dirty="0" err="1">
                <a:latin typeface="Consolas" panose="020B0609020204030204" pitchFamily="49" charset="0"/>
              </a:rPr>
              <a:t>setwd</a:t>
            </a:r>
            <a:r>
              <a:rPr lang="en-US" sz="1200" dirty="0">
                <a:latin typeface="Consolas" panose="020B0609020204030204" pitchFamily="49" charset="0"/>
              </a:rPr>
              <a:t>() too.</a:t>
            </a:r>
          </a:p>
          <a:p>
            <a:pPr marL="0" indent="0">
              <a:lnSpc>
                <a:spcPct val="120000"/>
              </a:lnSpc>
              <a:spcBef>
                <a:spcPts val="0"/>
              </a:spcBef>
              <a:buNone/>
            </a:pPr>
            <a:r>
              <a:rPr lang="en-US" sz="1200" dirty="0">
                <a:latin typeface="Consolas" panose="020B0609020204030204" pitchFamily="49" charset="0"/>
              </a:rPr>
              <a:t>#............................</a:t>
            </a:r>
          </a:p>
          <a:p>
            <a:pPr marL="0" indent="0">
              <a:lnSpc>
                <a:spcPct val="120000"/>
              </a:lnSpc>
              <a:spcBef>
                <a:spcPts val="0"/>
              </a:spcBef>
              <a:buNone/>
            </a:pPr>
            <a:endParaRPr lang="en-US" sz="1200" dirty="0">
              <a:latin typeface="Consolas" panose="020B0609020204030204" pitchFamily="49" charset="0"/>
            </a:endParaRPr>
          </a:p>
          <a:p>
            <a:pPr marL="0" indent="0">
              <a:lnSpc>
                <a:spcPct val="120000"/>
              </a:lnSpc>
              <a:spcBef>
                <a:spcPts val="0"/>
              </a:spcBef>
              <a:buNone/>
            </a:pPr>
            <a:endParaRPr lang="en-US" sz="1200" dirty="0">
              <a:latin typeface="Consolas" panose="020B0609020204030204" pitchFamily="49" charset="0"/>
            </a:endParaRPr>
          </a:p>
          <a:p>
            <a:pPr marL="0" indent="0">
              <a:lnSpc>
                <a:spcPct val="120000"/>
              </a:lnSpc>
              <a:spcBef>
                <a:spcPts val="0"/>
              </a:spcBef>
              <a:buNone/>
            </a:pPr>
            <a:r>
              <a:rPr lang="en-US" sz="1200" dirty="0">
                <a:latin typeface="Consolas" panose="020B0609020204030204" pitchFamily="49" charset="0"/>
              </a:rPr>
              <a:t># ............................</a:t>
            </a:r>
          </a:p>
          <a:p>
            <a:pPr marL="0" indent="0">
              <a:lnSpc>
                <a:spcPct val="120000"/>
              </a:lnSpc>
              <a:spcBef>
                <a:spcPts val="0"/>
              </a:spcBef>
              <a:buNone/>
            </a:pPr>
            <a:r>
              <a:rPr lang="en-US" sz="1200" dirty="0">
                <a:latin typeface="Consolas" panose="020B0609020204030204" pitchFamily="49" charset="0"/>
              </a:rPr>
              <a:t># Read 2012 birth data ####</a:t>
            </a:r>
          </a:p>
          <a:p>
            <a:pPr marL="0" indent="0">
              <a:lnSpc>
                <a:spcPct val="120000"/>
              </a:lnSpc>
              <a:spcBef>
                <a:spcPts val="0"/>
              </a:spcBef>
              <a:buNone/>
            </a:pPr>
            <a:r>
              <a:rPr lang="en-US" sz="1200" dirty="0">
                <a:latin typeface="Consolas" panose="020B0609020204030204" pitchFamily="49" charset="0"/>
              </a:rPr>
              <a:t># ............................</a:t>
            </a:r>
          </a:p>
          <a:p>
            <a:pPr marL="0" indent="0">
              <a:lnSpc>
                <a:spcPct val="120000"/>
              </a:lnSpc>
              <a:spcBef>
                <a:spcPts val="0"/>
              </a:spcBef>
              <a:buNone/>
            </a:pPr>
            <a:r>
              <a:rPr lang="en-US" sz="1200" dirty="0">
                <a:latin typeface="Consolas" panose="020B0609020204030204" pitchFamily="49" charset="0"/>
              </a:rPr>
              <a:t>load(</a:t>
            </a:r>
            <a:r>
              <a:rPr lang="en-US" sz="1200" dirty="0" err="1">
                <a:latin typeface="Consolas" panose="020B0609020204030204" pitchFamily="49" charset="0"/>
              </a:rPr>
              <a:t>birth_file</a:t>
            </a:r>
            <a:r>
              <a:rPr lang="en-US" sz="1200" dirty="0">
                <a:latin typeface="Consolas" panose="020B0609020204030204" pitchFamily="49" charset="0"/>
              </a:rPr>
              <a:t>) # &lt;- our first function</a:t>
            </a:r>
          </a:p>
          <a:p>
            <a:pPr marL="0" indent="0">
              <a:lnSpc>
                <a:spcPct val="120000"/>
              </a:lnSpc>
              <a:spcBef>
                <a:spcPts val="0"/>
              </a:spcBef>
              <a:buNone/>
            </a:pPr>
            <a:r>
              <a:rPr lang="en-US" sz="1200" dirty="0">
                <a:latin typeface="Consolas" panose="020B0609020204030204" pitchFamily="49" charset="0"/>
              </a:rPr>
              <a:t>#..................................................</a:t>
            </a:r>
          </a:p>
        </p:txBody>
      </p:sp>
    </p:spTree>
    <p:extLst>
      <p:ext uri="{BB962C8B-B14F-4D97-AF65-F5344CB8AC3E}">
        <p14:creationId xmlns:p14="http://schemas.microsoft.com/office/powerpoint/2010/main" val="786717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6471-1560-49F5-9106-B025072CFE89}"/>
              </a:ext>
            </a:extLst>
          </p:cNvPr>
          <p:cNvSpPr>
            <a:spLocks noGrp="1"/>
          </p:cNvSpPr>
          <p:nvPr>
            <p:ph type="title"/>
          </p:nvPr>
        </p:nvSpPr>
        <p:spPr>
          <a:xfrm>
            <a:off x="5059971" y="1783959"/>
            <a:ext cx="3483937" cy="2889114"/>
          </a:xfrm>
        </p:spPr>
        <p:txBody>
          <a:bodyPr vert="horz" lIns="91440" tIns="45720" rIns="91440" bIns="45720" rtlCol="0" anchor="b">
            <a:normAutofit/>
          </a:bodyPr>
          <a:lstStyle/>
          <a:p>
            <a:pPr defTabSz="914400"/>
            <a:r>
              <a:rPr lang="en-US" sz="5600"/>
              <a:t>Questions?</a:t>
            </a:r>
          </a:p>
        </p:txBody>
      </p:sp>
      <p:pic>
        <p:nvPicPr>
          <p:cNvPr id="4" name="Picture 3">
            <a:extLst>
              <a:ext uri="{FF2B5EF4-FFF2-40B4-BE49-F238E27FC236}">
                <a16:creationId xmlns:a16="http://schemas.microsoft.com/office/drawing/2014/main" id="{0A01E233-8957-4DF7-9E9D-F044EDF8AE6D}"/>
              </a:ext>
            </a:extLst>
          </p:cNvPr>
          <p:cNvPicPr>
            <a:picLocks noChangeAspect="1"/>
          </p:cNvPicPr>
          <p:nvPr/>
        </p:nvPicPr>
        <p:blipFill rotWithShape="1">
          <a:blip r:embed="rId3"/>
          <a:srcRect l="59812" r="2" b="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22755980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u="sng" dirty="0"/>
              <a:t>Class</a:t>
            </a:r>
            <a:r>
              <a:rPr lang="en-US" sz="3850" dirty="0"/>
              <a:t> Introductions</a:t>
            </a:r>
          </a:p>
        </p:txBody>
      </p:sp>
      <p:sp>
        <p:nvSpPr>
          <p:cNvPr id="3" name="Content Placeholder 2"/>
          <p:cNvSpPr>
            <a:spLocks noGrp="1"/>
          </p:cNvSpPr>
          <p:nvPr>
            <p:ph idx="1"/>
          </p:nvPr>
        </p:nvSpPr>
        <p:spPr>
          <a:xfrm>
            <a:off x="852321" y="1848679"/>
            <a:ext cx="5033221" cy="4167492"/>
          </a:xfrm>
        </p:spPr>
        <p:txBody>
          <a:bodyPr anchor="ctr">
            <a:normAutofit lnSpcReduction="10000"/>
          </a:bodyPr>
          <a:lstStyle/>
          <a:p>
            <a:pPr marL="0" indent="0">
              <a:buNone/>
            </a:pPr>
            <a:r>
              <a:rPr lang="en-US" sz="2800" b="1" dirty="0"/>
              <a:t>Same thing but for everyone!</a:t>
            </a:r>
          </a:p>
          <a:p>
            <a:endParaRPr lang="en-US" sz="2800" dirty="0"/>
          </a:p>
          <a:p>
            <a:r>
              <a:rPr lang="en-US" sz="2800" dirty="0"/>
              <a:t>Your Name</a:t>
            </a:r>
          </a:p>
          <a:p>
            <a:r>
              <a:rPr lang="en-US" sz="2800" dirty="0"/>
              <a:t>What program / year you’re in</a:t>
            </a:r>
          </a:p>
          <a:p>
            <a:r>
              <a:rPr lang="en-US" sz="2800" dirty="0"/>
              <a:t>Why you’re in the class / what you’re hoping to use R for</a:t>
            </a:r>
          </a:p>
          <a:p>
            <a:endParaRPr lang="en-US" sz="2800" dirty="0"/>
          </a:p>
          <a:p>
            <a:r>
              <a:rPr lang="en-US" sz="2800" dirty="0"/>
              <a:t>Listen, but please fill out the ROSTER on the website at the same time.</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close up of a logo&#10;&#10;Description automatically generated">
            <a:extLst>
              <a:ext uri="{FF2B5EF4-FFF2-40B4-BE49-F238E27FC236}">
                <a16:creationId xmlns:a16="http://schemas.microsoft.com/office/drawing/2014/main" id="{75804653-C723-4EC2-882A-A7FA5DA0FDA3}"/>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82281" y="2543108"/>
            <a:ext cx="1614307" cy="1614307"/>
          </a:xfrm>
          <a:prstGeom prst="rect">
            <a:avLst/>
          </a:prstGeom>
        </p:spPr>
      </p:pic>
    </p:spTree>
    <p:extLst>
      <p:ext uri="{BB962C8B-B14F-4D97-AF65-F5344CB8AC3E}">
        <p14:creationId xmlns:p14="http://schemas.microsoft.com/office/powerpoint/2010/main" val="37656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dirty="0"/>
              <a:t>What are you bringing?</a:t>
            </a:r>
          </a:p>
        </p:txBody>
      </p:sp>
      <p:sp>
        <p:nvSpPr>
          <p:cNvPr id="3" name="Content Placeholder 2"/>
          <p:cNvSpPr>
            <a:spLocks noGrp="1"/>
          </p:cNvSpPr>
          <p:nvPr>
            <p:ph idx="1"/>
          </p:nvPr>
        </p:nvSpPr>
        <p:spPr>
          <a:xfrm>
            <a:off x="852321" y="1848679"/>
            <a:ext cx="5033221" cy="4167492"/>
          </a:xfrm>
        </p:spPr>
        <p:txBody>
          <a:bodyPr anchor="ctr">
            <a:normAutofit fontScale="92500" lnSpcReduction="20000"/>
          </a:bodyPr>
          <a:lstStyle/>
          <a:p>
            <a:pPr marL="0" indent="0">
              <a:buNone/>
            </a:pPr>
            <a:endParaRPr lang="en-US" sz="2800" b="1" dirty="0"/>
          </a:p>
          <a:p>
            <a:pPr marL="514350" indent="-514350">
              <a:buAutoNum type="arabicParenR"/>
            </a:pPr>
            <a:r>
              <a:rPr lang="en-US" sz="2800" dirty="0"/>
              <a:t>Add your name at the top!</a:t>
            </a:r>
          </a:p>
          <a:p>
            <a:pPr marL="514350" indent="-514350">
              <a:buAutoNum type="arabicParenR"/>
            </a:pPr>
            <a:endParaRPr lang="en-US" sz="2800" dirty="0"/>
          </a:p>
          <a:p>
            <a:pPr marL="514350" indent="-514350">
              <a:buAutoNum type="arabicParenR"/>
            </a:pPr>
            <a:r>
              <a:rPr lang="en-US" sz="2800" dirty="0"/>
              <a:t>By your name, share </a:t>
            </a:r>
            <a:r>
              <a:rPr lang="en-US" sz="2800" b="1" dirty="0"/>
              <a:t>what you’re bringing to the class</a:t>
            </a:r>
            <a:r>
              <a:rPr lang="en-US" sz="2800" dirty="0"/>
              <a:t>. Experiences, background, other language experience, content area interest, specific focus / preferences, etc. Your background is your contribution.</a:t>
            </a:r>
          </a:p>
          <a:p>
            <a:pPr marL="514350" indent="-514350">
              <a:buAutoNum type="arabicParenR"/>
            </a:pPr>
            <a:r>
              <a:rPr lang="en-US" sz="2800" dirty="0"/>
              <a:t>When done, fill out the </a:t>
            </a:r>
            <a:r>
              <a:rPr lang="en-US" sz="2800" b="1" dirty="0"/>
              <a:t>ROSTER </a:t>
            </a:r>
            <a:r>
              <a:rPr lang="en-US" sz="2800" dirty="0"/>
              <a:t>(linked on the website)</a:t>
            </a:r>
          </a:p>
          <a:p>
            <a:pPr marL="0" indent="0">
              <a:buNone/>
            </a:pPr>
            <a:endParaRPr lang="en-US" sz="28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2" descr="Image result for google doc icon">
            <a:extLst>
              <a:ext uri="{FF2B5EF4-FFF2-40B4-BE49-F238E27FC236}">
                <a16:creationId xmlns:a16="http://schemas.microsoft.com/office/drawing/2014/main" id="{8E3632B6-DF69-4ECB-B87E-888A5137FA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3900" y="2597725"/>
            <a:ext cx="1251069" cy="1662550"/>
          </a:xfrm>
          <a:custGeom>
            <a:avLst/>
            <a:gdLst>
              <a:gd name="connsiteX0" fmla="*/ 126986 w 4221597"/>
              <a:gd name="connsiteY0" fmla="*/ 0 h 4303912"/>
              <a:gd name="connsiteX1" fmla="*/ 4094611 w 4221597"/>
              <a:gd name="connsiteY1" fmla="*/ 0 h 4303912"/>
              <a:gd name="connsiteX2" fmla="*/ 4221597 w 4221597"/>
              <a:gd name="connsiteY2" fmla="*/ 126986 h 4303912"/>
              <a:gd name="connsiteX3" fmla="*/ 4221597 w 4221597"/>
              <a:gd name="connsiteY3" fmla="*/ 4176926 h 4303912"/>
              <a:gd name="connsiteX4" fmla="*/ 4094611 w 4221597"/>
              <a:gd name="connsiteY4" fmla="*/ 4303912 h 4303912"/>
              <a:gd name="connsiteX5" fmla="*/ 126986 w 4221597"/>
              <a:gd name="connsiteY5" fmla="*/ 4303912 h 4303912"/>
              <a:gd name="connsiteX6" fmla="*/ 0 w 4221597"/>
              <a:gd name="connsiteY6" fmla="*/ 4176926 h 4303912"/>
              <a:gd name="connsiteX7" fmla="*/ 0 w 4221597"/>
              <a:gd name="connsiteY7" fmla="*/ 126986 h 4303912"/>
              <a:gd name="connsiteX8" fmla="*/ 126986 w 4221597"/>
              <a:gd name="connsiteY8" fmla="*/ 0 h 430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75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AE7D-1153-4ACC-BC27-87E6D35725E5}"/>
              </a:ext>
            </a:extLst>
          </p:cNvPr>
          <p:cNvSpPr>
            <a:spLocks noGrp="1"/>
          </p:cNvSpPr>
          <p:nvPr>
            <p:ph type="title"/>
          </p:nvPr>
        </p:nvSpPr>
        <p:spPr/>
        <p:txBody>
          <a:bodyPr/>
          <a:lstStyle/>
          <a:p>
            <a:r>
              <a:rPr lang="en-US" dirty="0"/>
              <a:t>Who is this course for? </a:t>
            </a:r>
            <a:br>
              <a:rPr lang="en-US" dirty="0"/>
            </a:br>
            <a:r>
              <a:rPr lang="en-US" b="1" dirty="0"/>
              <a:t>Example Learning Personas</a:t>
            </a:r>
          </a:p>
        </p:txBody>
      </p:sp>
      <p:sp>
        <p:nvSpPr>
          <p:cNvPr id="3" name="Content Placeholder 2">
            <a:extLst>
              <a:ext uri="{FF2B5EF4-FFF2-40B4-BE49-F238E27FC236}">
                <a16:creationId xmlns:a16="http://schemas.microsoft.com/office/drawing/2014/main" id="{E7EAEA59-F8F7-48EC-93C8-D63FFAE5A221}"/>
              </a:ext>
            </a:extLst>
          </p:cNvPr>
          <p:cNvSpPr>
            <a:spLocks noGrp="1"/>
          </p:cNvSpPr>
          <p:nvPr>
            <p:ph idx="1"/>
          </p:nvPr>
        </p:nvSpPr>
        <p:spPr>
          <a:xfrm>
            <a:off x="628650" y="1825625"/>
            <a:ext cx="7886700" cy="4799598"/>
          </a:xfrm>
        </p:spPr>
        <p:txBody>
          <a:bodyPr>
            <a:normAutofit fontScale="85000" lnSpcReduction="20000"/>
          </a:bodyPr>
          <a:lstStyle/>
          <a:p>
            <a:r>
              <a:rPr lang="en-US" b="1" dirty="0"/>
              <a:t>Li Na Newcomer</a:t>
            </a:r>
            <a:r>
              <a:rPr lang="en-US" dirty="0"/>
              <a:t> is a 2</a:t>
            </a:r>
            <a:r>
              <a:rPr lang="en-US" baseline="30000" dirty="0"/>
              <a:t>nd</a:t>
            </a:r>
            <a:r>
              <a:rPr lang="en-US" dirty="0"/>
              <a:t> year PhD student brand new to R, apart from her introduction in EPID 700. She’s not sure about her dissertation or project yet. She’s heard R is good for epidemiologists to know and is considering repeating her 718 SAS project in R. Public speaking isn’t her favorite, but she likes small group work. She has a heavy course load.</a:t>
            </a:r>
          </a:p>
          <a:p>
            <a:r>
              <a:rPr lang="en-US" b="1" dirty="0"/>
              <a:t>Magda Masters </a:t>
            </a:r>
            <a:r>
              <a:rPr lang="en-US" dirty="0"/>
              <a:t>is a 2</a:t>
            </a:r>
            <a:r>
              <a:rPr lang="en-US" baseline="30000" dirty="0"/>
              <a:t>nd</a:t>
            </a:r>
            <a:r>
              <a:rPr lang="en-US" dirty="0"/>
              <a:t> year Masters student drawn to improving their quantitative skills in a tool that is increasingly popular and will be free / usable in many practice situations. Magda has never used R before, is strong in Excel, and has some stats background. Magda has historically been intimidated by programming. They have a light course load.</a:t>
            </a:r>
          </a:p>
          <a:p>
            <a:r>
              <a:rPr lang="en-US" b="1" dirty="0"/>
              <a:t>Denise Defense </a:t>
            </a:r>
            <a:r>
              <a:rPr lang="en-US" dirty="0"/>
              <a:t>is a 4</a:t>
            </a:r>
            <a:r>
              <a:rPr lang="en-US" baseline="30000" dirty="0"/>
              <a:t>th</a:t>
            </a:r>
            <a:r>
              <a:rPr lang="en-US" dirty="0"/>
              <a:t> year PhD student, preparing their dissertation proposal / has just proposed. Has been using R for years, but looking for clean up and best practices of managing a larger project and improving their foundational understanding. Denise hopes to work on her dissertation as her project, and have finished classes.</a:t>
            </a:r>
          </a:p>
          <a:p>
            <a:r>
              <a:rPr lang="en-US" b="1" dirty="0"/>
              <a:t>Pablo Practitioner </a:t>
            </a:r>
            <a:r>
              <a:rPr lang="en-US" dirty="0"/>
              <a:t>is a practicing epidemiologist at the county or state level. They work in a mostly SAS / STATA environment but have heard good things about R’s ability to save themselves time and expand their capacities. Pablo prefers small groups and is red/green color blind. They’re listening in* to lectures from afar. </a:t>
            </a:r>
          </a:p>
          <a:p>
            <a:endParaRPr lang="en-US" dirty="0"/>
          </a:p>
          <a:p>
            <a:pPr marL="0" indent="0">
              <a:buNone/>
            </a:pPr>
            <a:r>
              <a:rPr lang="en-US" dirty="0"/>
              <a:t>Examples: </a:t>
            </a:r>
            <a:r>
              <a:rPr lang="en-US" dirty="0">
                <a:hlinkClick r:id="rId2"/>
              </a:rPr>
              <a:t>https://rstudio-education.github.io/learner-personas/</a:t>
            </a:r>
            <a:endParaRPr lang="en-US" dirty="0"/>
          </a:p>
          <a:p>
            <a:endParaRPr lang="en-US" dirty="0"/>
          </a:p>
        </p:txBody>
      </p:sp>
      <p:pic>
        <p:nvPicPr>
          <p:cNvPr id="5" name="Graphic 4" descr="School girl">
            <a:extLst>
              <a:ext uri="{FF2B5EF4-FFF2-40B4-BE49-F238E27FC236}">
                <a16:creationId xmlns:a16="http://schemas.microsoft.com/office/drawing/2014/main" id="{8594A914-0F66-4DFD-A151-F73683DFE1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9826" y="232777"/>
            <a:ext cx="1590260" cy="1590260"/>
          </a:xfrm>
          <a:prstGeom prst="rect">
            <a:avLst/>
          </a:prstGeom>
        </p:spPr>
      </p:pic>
    </p:spTree>
    <p:extLst>
      <p:ext uri="{BB962C8B-B14F-4D97-AF65-F5344CB8AC3E}">
        <p14:creationId xmlns:p14="http://schemas.microsoft.com/office/powerpoint/2010/main" val="622879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dirty="0"/>
              <a:t>What’s missing?</a:t>
            </a:r>
          </a:p>
        </p:txBody>
      </p:sp>
      <p:sp>
        <p:nvSpPr>
          <p:cNvPr id="3" name="Content Placeholder 2"/>
          <p:cNvSpPr>
            <a:spLocks noGrp="1"/>
          </p:cNvSpPr>
          <p:nvPr>
            <p:ph idx="1"/>
          </p:nvPr>
        </p:nvSpPr>
        <p:spPr>
          <a:xfrm>
            <a:off x="852321" y="1848679"/>
            <a:ext cx="5033221" cy="4167492"/>
          </a:xfrm>
        </p:spPr>
        <p:txBody>
          <a:bodyPr anchor="ctr">
            <a:normAutofit fontScale="92500" lnSpcReduction="20000"/>
          </a:bodyPr>
          <a:lstStyle/>
          <a:p>
            <a:pPr marL="0" indent="0">
              <a:buNone/>
            </a:pPr>
            <a:r>
              <a:rPr lang="en-US" sz="2800" b="1" dirty="0"/>
              <a:t>While I review course format, </a:t>
            </a:r>
            <a:r>
              <a:rPr lang="en-US" sz="2800" b="1" u="sng" dirty="0"/>
              <a:t>Anonymously</a:t>
            </a:r>
            <a:r>
              <a:rPr lang="en-US" sz="2800" b="1" dirty="0"/>
              <a:t> add to google doc, for yourself or on behalf of others, questions about the learning personas / who this class is for. </a:t>
            </a:r>
          </a:p>
          <a:p>
            <a:pPr marL="0" indent="0">
              <a:buNone/>
            </a:pPr>
            <a:endParaRPr lang="en-US" sz="2800" b="1" dirty="0"/>
          </a:p>
          <a:p>
            <a:pPr marL="0" indent="0">
              <a:buNone/>
            </a:pPr>
            <a:r>
              <a:rPr lang="en-US" sz="2800" b="1" dirty="0"/>
              <a:t>For example:</a:t>
            </a:r>
            <a:endParaRPr lang="en-US" sz="2800" dirty="0"/>
          </a:p>
          <a:p>
            <a:r>
              <a:rPr lang="en-US" sz="2800" dirty="0"/>
              <a:t>Backgrounds that the previous learning personas don’t cover</a:t>
            </a:r>
          </a:p>
          <a:p>
            <a:r>
              <a:rPr lang="en-US" sz="2800" dirty="0"/>
              <a:t>Preferences, abilities, or priorities</a:t>
            </a:r>
          </a:p>
          <a:p>
            <a:r>
              <a:rPr lang="en-US" sz="2800" dirty="0"/>
              <a:t>Is this class for me IF….</a:t>
            </a:r>
          </a:p>
          <a:p>
            <a:r>
              <a:rPr lang="en-US" sz="2800" dirty="0"/>
              <a:t>Will we cover X?</a:t>
            </a:r>
          </a:p>
          <a:p>
            <a:endParaRPr lang="en-US" sz="2800" dirty="0"/>
          </a:p>
          <a:p>
            <a:endParaRPr lang="en-US" sz="28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2" descr="Image result for google doc icon">
            <a:extLst>
              <a:ext uri="{FF2B5EF4-FFF2-40B4-BE49-F238E27FC236}">
                <a16:creationId xmlns:a16="http://schemas.microsoft.com/office/drawing/2014/main" id="{8E3632B6-DF69-4ECB-B87E-888A5137FA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63900" y="2597725"/>
            <a:ext cx="1251069" cy="1662550"/>
          </a:xfrm>
          <a:custGeom>
            <a:avLst/>
            <a:gdLst>
              <a:gd name="connsiteX0" fmla="*/ 126986 w 4221597"/>
              <a:gd name="connsiteY0" fmla="*/ 0 h 4303912"/>
              <a:gd name="connsiteX1" fmla="*/ 4094611 w 4221597"/>
              <a:gd name="connsiteY1" fmla="*/ 0 h 4303912"/>
              <a:gd name="connsiteX2" fmla="*/ 4221597 w 4221597"/>
              <a:gd name="connsiteY2" fmla="*/ 126986 h 4303912"/>
              <a:gd name="connsiteX3" fmla="*/ 4221597 w 4221597"/>
              <a:gd name="connsiteY3" fmla="*/ 4176926 h 4303912"/>
              <a:gd name="connsiteX4" fmla="*/ 4094611 w 4221597"/>
              <a:gd name="connsiteY4" fmla="*/ 4303912 h 4303912"/>
              <a:gd name="connsiteX5" fmla="*/ 126986 w 4221597"/>
              <a:gd name="connsiteY5" fmla="*/ 4303912 h 4303912"/>
              <a:gd name="connsiteX6" fmla="*/ 0 w 4221597"/>
              <a:gd name="connsiteY6" fmla="*/ 4176926 h 4303912"/>
              <a:gd name="connsiteX7" fmla="*/ 0 w 4221597"/>
              <a:gd name="connsiteY7" fmla="*/ 126986 h 4303912"/>
              <a:gd name="connsiteX8" fmla="*/ 126986 w 4221597"/>
              <a:gd name="connsiteY8" fmla="*/ 0 h 430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1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Approach and Format		</a:t>
            </a:r>
          </a:p>
        </p:txBody>
      </p:sp>
      <p:sp>
        <p:nvSpPr>
          <p:cNvPr id="3" name="Content Placeholder 2"/>
          <p:cNvSpPr>
            <a:spLocks noGrp="1"/>
          </p:cNvSpPr>
          <p:nvPr>
            <p:ph idx="1"/>
          </p:nvPr>
        </p:nvSpPr>
        <p:spPr>
          <a:xfrm>
            <a:off x="477078" y="1560443"/>
            <a:ext cx="8527774" cy="5193442"/>
          </a:xfrm>
        </p:spPr>
        <p:txBody>
          <a:bodyPr>
            <a:noAutofit/>
          </a:bodyPr>
          <a:lstStyle/>
          <a:p>
            <a:r>
              <a:rPr lang="en-US" sz="2400" b="1" dirty="0"/>
              <a:t>Course progression:</a:t>
            </a:r>
          </a:p>
          <a:p>
            <a:pPr lvl="1"/>
            <a:r>
              <a:rPr lang="en-US" sz="2400" dirty="0"/>
              <a:t>Part one: Language basics &amp; Base R foundations (less!)</a:t>
            </a:r>
          </a:p>
          <a:p>
            <a:pPr lvl="1"/>
            <a:r>
              <a:rPr lang="en-US" sz="2400" dirty="0"/>
              <a:t>Part two: R packages &amp; homework (more! Especially </a:t>
            </a:r>
            <a:r>
              <a:rPr lang="en-US" sz="2400" dirty="0" err="1"/>
              <a:t>Tidyverse</a:t>
            </a:r>
            <a:r>
              <a:rPr lang="en-US" sz="2400" dirty="0"/>
              <a:t>)</a:t>
            </a:r>
          </a:p>
          <a:p>
            <a:pPr lvl="1"/>
            <a:r>
              <a:rPr lang="en-US" sz="2400" dirty="0"/>
              <a:t>Part three: special topics lectures &amp; project work (suggestions welcome! Got one? </a:t>
            </a:r>
            <a:r>
              <a:rPr lang="en-US" sz="2400" dirty="0">
                <a:sym typeface="Wingdings" panose="05000000000000000000" pitchFamily="2" charset="2"/>
              </a:rPr>
              <a:t> Parking lot.</a:t>
            </a:r>
            <a:r>
              <a:rPr lang="en-US" sz="2400" dirty="0"/>
              <a:t>)</a:t>
            </a:r>
          </a:p>
          <a:p>
            <a:pPr lvl="1"/>
            <a:endParaRPr lang="en-US" sz="2400" dirty="0"/>
          </a:p>
          <a:p>
            <a:r>
              <a:rPr lang="en-US" sz="2400" b="1" dirty="0"/>
              <a:t>Course resources (everything is allowed): </a:t>
            </a:r>
          </a:p>
          <a:p>
            <a:pPr lvl="1"/>
            <a:r>
              <a:rPr lang="en-US" sz="2400" dirty="0"/>
              <a:t>Internet searches, forums, books, other open courses</a:t>
            </a:r>
          </a:p>
          <a:p>
            <a:pPr lvl="1"/>
            <a:r>
              <a:rPr lang="en-US" sz="2400" dirty="0"/>
              <a:t>Group work on exercises is encouraged but not required (don’t just copy…)</a:t>
            </a:r>
          </a:p>
          <a:p>
            <a:pPr lvl="1"/>
            <a:r>
              <a:rPr lang="en-US" sz="2400" dirty="0"/>
              <a:t>Turn in broken/incomplete code you kind of understand (so we can help) instead of working code you don’t understand.</a:t>
            </a:r>
          </a:p>
          <a:p>
            <a:pPr lvl="1"/>
            <a:r>
              <a:rPr lang="en-US" sz="2400" dirty="0"/>
              <a:t>R is open and collaborative! Practice that here!</a:t>
            </a:r>
          </a:p>
        </p:txBody>
      </p:sp>
    </p:spTree>
    <p:extLst>
      <p:ext uri="{BB962C8B-B14F-4D97-AF65-F5344CB8AC3E}">
        <p14:creationId xmlns:p14="http://schemas.microsoft.com/office/powerpoint/2010/main" val="369331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Approach and Format</a:t>
            </a:r>
          </a:p>
        </p:txBody>
      </p:sp>
      <p:sp>
        <p:nvSpPr>
          <p:cNvPr id="3" name="Content Placeholder 2"/>
          <p:cNvSpPr>
            <a:spLocks noGrp="1"/>
          </p:cNvSpPr>
          <p:nvPr>
            <p:ph idx="1"/>
          </p:nvPr>
        </p:nvSpPr>
        <p:spPr>
          <a:xfrm>
            <a:off x="628649" y="1825625"/>
            <a:ext cx="8137663" cy="4928260"/>
          </a:xfrm>
        </p:spPr>
        <p:txBody>
          <a:bodyPr>
            <a:normAutofit/>
          </a:bodyPr>
          <a:lstStyle/>
          <a:p>
            <a:r>
              <a:rPr lang="en-US" sz="2800" b="1" dirty="0"/>
              <a:t>Course theory:</a:t>
            </a:r>
          </a:p>
          <a:p>
            <a:pPr lvl="1"/>
            <a:r>
              <a:rPr lang="en-US" sz="2400" dirty="0"/>
              <a:t>Designed for those familiar with SAS statistical programming language.</a:t>
            </a:r>
          </a:p>
          <a:p>
            <a:pPr lvl="1"/>
            <a:r>
              <a:rPr lang="en-US" sz="2400" dirty="0"/>
              <a:t>Using dataset and questions from EPID core curricula (births, disparities)</a:t>
            </a:r>
          </a:p>
          <a:p>
            <a:pPr lvl="1"/>
            <a:r>
              <a:rPr lang="en-US" sz="2400" dirty="0"/>
              <a:t>Practical. See, try, modify, why, apply. </a:t>
            </a:r>
          </a:p>
          <a:p>
            <a:pPr lvl="1"/>
            <a:endParaRPr lang="en-US" sz="2400" dirty="0"/>
          </a:p>
          <a:p>
            <a:r>
              <a:rPr lang="en-US" sz="2800" b="1" dirty="0"/>
              <a:t>Course goals:</a:t>
            </a:r>
          </a:p>
          <a:p>
            <a:pPr lvl="1"/>
            <a:r>
              <a:rPr lang="en-US" sz="2400" dirty="0"/>
              <a:t>Project: Direct relevance to your existing work.</a:t>
            </a:r>
          </a:p>
          <a:p>
            <a:pPr lvl="1"/>
            <a:r>
              <a:rPr lang="en-US" sz="2400" dirty="0"/>
              <a:t>Minimal out-of-class responsibilities irrelevant to your work. </a:t>
            </a:r>
          </a:p>
          <a:p>
            <a:pPr lvl="1"/>
            <a:r>
              <a:rPr lang="en-US" sz="2400" dirty="0"/>
              <a:t>Wind down assignments before the end-of-semester rush and push on final project. </a:t>
            </a:r>
          </a:p>
        </p:txBody>
      </p:sp>
    </p:spTree>
    <p:extLst>
      <p:ext uri="{BB962C8B-B14F-4D97-AF65-F5344CB8AC3E}">
        <p14:creationId xmlns:p14="http://schemas.microsoft.com/office/powerpoint/2010/main" val="579084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3161</Words>
  <Application>Microsoft Office PowerPoint</Application>
  <PresentationFormat>On-screen Show (4:3)</PresentationFormat>
  <Paragraphs>323</Paragraphs>
  <Slides>36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Consolas</vt:lpstr>
      <vt:lpstr>Office Theme</vt:lpstr>
      <vt:lpstr>EPID 701 R for Epidemiologists</vt:lpstr>
      <vt:lpstr>Welcome &amp; Overview</vt:lpstr>
      <vt:lpstr>Neighbor Introductions</vt:lpstr>
      <vt:lpstr>Class Introductions</vt:lpstr>
      <vt:lpstr>What are you bringing?</vt:lpstr>
      <vt:lpstr>Who is this course for?  Example Learning Personas</vt:lpstr>
      <vt:lpstr>What’s missing?</vt:lpstr>
      <vt:lpstr>Course Approach and Format  </vt:lpstr>
      <vt:lpstr>Course Approach and Format</vt:lpstr>
      <vt:lpstr>Feedback welcome!</vt:lpstr>
      <vt:lpstr>Student Responsibilities and Expectations: During Class</vt:lpstr>
      <vt:lpstr>Student Responsibilities and Expectations Homework &amp; Project</vt:lpstr>
      <vt:lpstr>Student Responsibilities and Expectations Outside Learning</vt:lpstr>
      <vt:lpstr>What’s missing?</vt:lpstr>
      <vt:lpstr>Let’s Talk R!</vt:lpstr>
      <vt:lpstr>R Popularity Scholarly Articles</vt:lpstr>
      <vt:lpstr>R Popularity Data Science Jobs</vt:lpstr>
      <vt:lpstr>R Popularity Data Science Jobs</vt:lpstr>
      <vt:lpstr>R Popularity Thriving Community</vt:lpstr>
      <vt:lpstr>Important features: </vt:lpstr>
      <vt:lpstr>Challenges</vt:lpstr>
      <vt:lpstr>            vs.</vt:lpstr>
      <vt:lpstr>PowerPoint Presentation</vt:lpstr>
      <vt:lpstr>What have you heard?</vt:lpstr>
      <vt:lpstr>Next Up: RStudio Tour!</vt:lpstr>
      <vt:lpstr>Let’s take a break!</vt:lpstr>
      <vt:lpstr>RStudio IDE :  A Guided Tour!</vt:lpstr>
      <vt:lpstr>Check In!</vt:lpstr>
      <vt:lpstr>RStudio…</vt:lpstr>
      <vt:lpstr>RStudio…</vt:lpstr>
      <vt:lpstr>RStudio Panes</vt:lpstr>
      <vt:lpstr>Our first script: the absolute minimum</vt:lpstr>
      <vt:lpstr>Let’s Code: RStudio</vt:lpstr>
      <vt:lpstr>You try!  Open R and…</vt:lpstr>
      <vt:lpstr>Answers – Something like below….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 701 R for Epidemiologists</dc:title>
  <dc:creator>Mike D Fliss</dc:creator>
  <cp:lastModifiedBy>Mike D Fliss</cp:lastModifiedBy>
  <cp:revision>4</cp:revision>
  <dcterms:created xsi:type="dcterms:W3CDTF">2020-01-09T07:59:40Z</dcterms:created>
  <dcterms:modified xsi:type="dcterms:W3CDTF">2020-01-09T08:02:14Z</dcterms:modified>
</cp:coreProperties>
</file>