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7" r:id="rId3"/>
    <p:sldId id="314" r:id="rId4"/>
    <p:sldId id="433" r:id="rId5"/>
    <p:sldId id="348" r:id="rId6"/>
    <p:sldId id="365" r:id="rId7"/>
    <p:sldId id="367" r:id="rId8"/>
    <p:sldId id="290" r:id="rId9"/>
    <p:sldId id="423" r:id="rId10"/>
    <p:sldId id="421" r:id="rId11"/>
    <p:sldId id="422" r:id="rId12"/>
    <p:sldId id="426" r:id="rId13"/>
    <p:sldId id="445" r:id="rId14"/>
    <p:sldId id="441" r:id="rId15"/>
    <p:sldId id="427" r:id="rId16"/>
    <p:sldId id="429" r:id="rId17"/>
    <p:sldId id="431" r:id="rId18"/>
    <p:sldId id="442" r:id="rId19"/>
    <p:sldId id="432" r:id="rId20"/>
    <p:sldId id="363" r:id="rId21"/>
    <p:sldId id="368" r:id="rId22"/>
    <p:sldId id="369" r:id="rId23"/>
    <p:sldId id="335" r:id="rId24"/>
    <p:sldId id="270" r:id="rId25"/>
    <p:sldId id="438" r:id="rId26"/>
    <p:sldId id="443" r:id="rId27"/>
    <p:sldId id="434" r:id="rId28"/>
    <p:sldId id="448" r:id="rId29"/>
    <p:sldId id="424" r:id="rId30"/>
    <p:sldId id="444" r:id="rId31"/>
    <p:sldId id="446" r:id="rId32"/>
    <p:sldId id="447" r:id="rId33"/>
    <p:sldId id="435" r:id="rId34"/>
    <p:sldId id="436" r:id="rId35"/>
    <p:sldId id="437" r:id="rId36"/>
    <p:sldId id="439" r:id="rId37"/>
    <p:sldId id="356" r:id="rId38"/>
    <p:sldId id="358" r:id="rId39"/>
    <p:sldId id="361" r:id="rId40"/>
    <p:sldId id="357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4" autoAdjust="0"/>
    <p:restoredTop sz="87602" autoAdjust="0"/>
  </p:normalViewPr>
  <p:slideViewPr>
    <p:cSldViewPr snapToGrid="0">
      <p:cViewPr varScale="1">
        <p:scale>
          <a:sx n="96" d="100"/>
          <a:sy n="96" d="100"/>
        </p:scale>
        <p:origin x="4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C86BF-20D1-4B13-B61C-038BB8B251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6BBBA126-BD6C-4241-9DE5-9CCA35538A20}">
      <dgm:prSet/>
      <dgm:spPr/>
      <dgm:t>
        <a:bodyPr/>
        <a:lstStyle/>
        <a:p>
          <a:r>
            <a:rPr lang="en-US"/>
            <a:t>Date-</a:t>
          </a:r>
          <a:r>
            <a:rPr lang="en-US" err="1"/>
            <a:t>ify</a:t>
          </a:r>
          <a:r>
            <a:rPr lang="en-US"/>
            <a:t> the Date of Birth variable </a:t>
          </a:r>
          <a:r>
            <a:rPr lang="en-US" b="1" err="1"/>
            <a:t>dob_d</a:t>
          </a:r>
          <a:r>
            <a:rPr lang="en-US"/>
            <a:t> and calculate week of year variable </a:t>
          </a:r>
          <a:r>
            <a:rPr lang="en-US" b="1" err="1"/>
            <a:t>weeknum</a:t>
          </a:r>
          <a:endParaRPr lang="en-US" b="1"/>
        </a:p>
      </dgm:t>
    </dgm:pt>
    <dgm:pt modelId="{6822441A-E10F-4FFD-BC55-A36318D97F70}" type="parTrans" cxnId="{68432F04-23E7-435D-A1E3-9C6DB4C09E8B}">
      <dgm:prSet/>
      <dgm:spPr/>
      <dgm:t>
        <a:bodyPr/>
        <a:lstStyle/>
        <a:p>
          <a:endParaRPr lang="en-US"/>
        </a:p>
      </dgm:t>
    </dgm:pt>
    <dgm:pt modelId="{21316C9D-7D80-434C-B384-3D818184537A}" type="sibTrans" cxnId="{68432F04-23E7-435D-A1E3-9C6DB4C09E8B}">
      <dgm:prSet/>
      <dgm:spPr/>
      <dgm:t>
        <a:bodyPr/>
        <a:lstStyle/>
        <a:p>
          <a:endParaRPr lang="en-US"/>
        </a:p>
      </dgm:t>
    </dgm:pt>
    <dgm:pt modelId="{25F04F2E-63EE-47F6-8421-86D4890BB1CA}">
      <dgm:prSet/>
      <dgm:spPr/>
      <dgm:t>
        <a:bodyPr/>
        <a:lstStyle/>
        <a:p>
          <a:r>
            <a:rPr lang="en-US"/>
            <a:t>Combine Race &amp; Ethnicity into </a:t>
          </a:r>
          <a:r>
            <a:rPr lang="en-US" b="1" err="1"/>
            <a:t>raceeth_f</a:t>
          </a:r>
          <a:r>
            <a:rPr lang="en-US"/>
            <a:t> variable</a:t>
          </a:r>
        </a:p>
      </dgm:t>
    </dgm:pt>
    <dgm:pt modelId="{13B96831-96B1-44EA-9BE2-9BFA9F7CF57C}" type="parTrans" cxnId="{E4ED62F2-C807-4244-A042-BECE524395DB}">
      <dgm:prSet/>
      <dgm:spPr/>
      <dgm:t>
        <a:bodyPr/>
        <a:lstStyle/>
        <a:p>
          <a:endParaRPr lang="en-US"/>
        </a:p>
      </dgm:t>
    </dgm:pt>
    <dgm:pt modelId="{C5A85E98-D9F1-41E8-B493-D7212D946792}" type="sibTrans" cxnId="{E4ED62F2-C807-4244-A042-BECE524395DB}">
      <dgm:prSet/>
      <dgm:spPr/>
      <dgm:t>
        <a:bodyPr/>
        <a:lstStyle/>
        <a:p>
          <a:endParaRPr lang="en-US"/>
        </a:p>
      </dgm:t>
    </dgm:pt>
    <dgm:pt modelId="{615FC89C-5BE3-482F-A6AA-D1CCF5978CDD}" type="pres">
      <dgm:prSet presAssocID="{FA9C86BF-20D1-4B13-B61C-038BB8B25196}" presName="root" presStyleCnt="0">
        <dgm:presLayoutVars>
          <dgm:dir/>
          <dgm:resizeHandles val="exact"/>
        </dgm:presLayoutVars>
      </dgm:prSet>
      <dgm:spPr/>
    </dgm:pt>
    <dgm:pt modelId="{69B77618-62E1-44D3-9780-DFA5F7DE34AD}" type="pres">
      <dgm:prSet presAssocID="{6BBBA126-BD6C-4241-9DE5-9CCA35538A20}" presName="compNode" presStyleCnt="0"/>
      <dgm:spPr/>
    </dgm:pt>
    <dgm:pt modelId="{F636AB5D-BD5F-475C-86F7-6F8C0FAB411E}" type="pres">
      <dgm:prSet presAssocID="{6BBBA126-BD6C-4241-9DE5-9CCA35538A20}" presName="bgRect" presStyleLbl="bgShp" presStyleIdx="0" presStyleCnt="2"/>
      <dgm:spPr/>
    </dgm:pt>
    <dgm:pt modelId="{CB8D620A-EA20-40C7-B2C3-74C624B131E2}" type="pres">
      <dgm:prSet presAssocID="{6BBBA126-BD6C-4241-9DE5-9CCA35538A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C90512C0-7345-4223-948E-9FB6300C030F}" type="pres">
      <dgm:prSet presAssocID="{6BBBA126-BD6C-4241-9DE5-9CCA35538A20}" presName="spaceRect" presStyleCnt="0"/>
      <dgm:spPr/>
    </dgm:pt>
    <dgm:pt modelId="{E844EABB-6E89-489A-895D-207ABB429818}" type="pres">
      <dgm:prSet presAssocID="{6BBBA126-BD6C-4241-9DE5-9CCA35538A20}" presName="parTx" presStyleLbl="revTx" presStyleIdx="0" presStyleCnt="2">
        <dgm:presLayoutVars>
          <dgm:chMax val="0"/>
          <dgm:chPref val="0"/>
        </dgm:presLayoutVars>
      </dgm:prSet>
      <dgm:spPr/>
    </dgm:pt>
    <dgm:pt modelId="{ECFF3200-BDC3-42D9-8309-E430685955EB}" type="pres">
      <dgm:prSet presAssocID="{21316C9D-7D80-434C-B384-3D818184537A}" presName="sibTrans" presStyleCnt="0"/>
      <dgm:spPr/>
    </dgm:pt>
    <dgm:pt modelId="{969FC869-DB99-497F-861A-8449DAE77BA5}" type="pres">
      <dgm:prSet presAssocID="{25F04F2E-63EE-47F6-8421-86D4890BB1CA}" presName="compNode" presStyleCnt="0"/>
      <dgm:spPr/>
    </dgm:pt>
    <dgm:pt modelId="{C6082834-ABFA-4BC9-B2B5-57C23E6AFDEA}" type="pres">
      <dgm:prSet presAssocID="{25F04F2E-63EE-47F6-8421-86D4890BB1CA}" presName="bgRect" presStyleLbl="bgShp" presStyleIdx="1" presStyleCnt="2"/>
      <dgm:spPr/>
    </dgm:pt>
    <dgm:pt modelId="{6625BF49-9ACA-443A-B452-D5B25B81836D}" type="pres">
      <dgm:prSet presAssocID="{25F04F2E-63EE-47F6-8421-86D4890BB1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3E41D03-047C-4761-BBD8-AA1AB5AE3EA7}" type="pres">
      <dgm:prSet presAssocID="{25F04F2E-63EE-47F6-8421-86D4890BB1CA}" presName="spaceRect" presStyleCnt="0"/>
      <dgm:spPr/>
    </dgm:pt>
    <dgm:pt modelId="{5611D655-90B0-48E0-81AF-ADA5D929965D}" type="pres">
      <dgm:prSet presAssocID="{25F04F2E-63EE-47F6-8421-86D4890BB1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8432F04-23E7-435D-A1E3-9C6DB4C09E8B}" srcId="{FA9C86BF-20D1-4B13-B61C-038BB8B25196}" destId="{6BBBA126-BD6C-4241-9DE5-9CCA35538A20}" srcOrd="0" destOrd="0" parTransId="{6822441A-E10F-4FFD-BC55-A36318D97F70}" sibTransId="{21316C9D-7D80-434C-B384-3D818184537A}"/>
    <dgm:cxn modelId="{CB8DE433-E512-452A-A067-CCAF2D2F74F5}" type="presOf" srcId="{25F04F2E-63EE-47F6-8421-86D4890BB1CA}" destId="{5611D655-90B0-48E0-81AF-ADA5D929965D}" srcOrd="0" destOrd="0" presId="urn:microsoft.com/office/officeart/2018/2/layout/IconVerticalSolidList"/>
    <dgm:cxn modelId="{393BDC9D-1A3A-4930-82F7-2CFE041562A4}" type="presOf" srcId="{FA9C86BF-20D1-4B13-B61C-038BB8B25196}" destId="{615FC89C-5BE3-482F-A6AA-D1CCF5978CDD}" srcOrd="0" destOrd="0" presId="urn:microsoft.com/office/officeart/2018/2/layout/IconVerticalSolidList"/>
    <dgm:cxn modelId="{29551EE1-012A-45A5-9DE9-4EC13C7ACD72}" type="presOf" srcId="{6BBBA126-BD6C-4241-9DE5-9CCA35538A20}" destId="{E844EABB-6E89-489A-895D-207ABB429818}" srcOrd="0" destOrd="0" presId="urn:microsoft.com/office/officeart/2018/2/layout/IconVerticalSolidList"/>
    <dgm:cxn modelId="{E4ED62F2-C807-4244-A042-BECE524395DB}" srcId="{FA9C86BF-20D1-4B13-B61C-038BB8B25196}" destId="{25F04F2E-63EE-47F6-8421-86D4890BB1CA}" srcOrd="1" destOrd="0" parTransId="{13B96831-96B1-44EA-9BE2-9BFA9F7CF57C}" sibTransId="{C5A85E98-D9F1-41E8-B493-D7212D946792}"/>
    <dgm:cxn modelId="{AD6E7B48-2718-47D3-89E1-62CDADEC3D3F}" type="presParOf" srcId="{615FC89C-5BE3-482F-A6AA-D1CCF5978CDD}" destId="{69B77618-62E1-44D3-9780-DFA5F7DE34AD}" srcOrd="0" destOrd="0" presId="urn:microsoft.com/office/officeart/2018/2/layout/IconVerticalSolidList"/>
    <dgm:cxn modelId="{9D322CF5-4E6F-4FE9-BA47-1C409D8279CD}" type="presParOf" srcId="{69B77618-62E1-44D3-9780-DFA5F7DE34AD}" destId="{F636AB5D-BD5F-475C-86F7-6F8C0FAB411E}" srcOrd="0" destOrd="0" presId="urn:microsoft.com/office/officeart/2018/2/layout/IconVerticalSolidList"/>
    <dgm:cxn modelId="{5861D6FD-9B53-4359-A8E4-F481BB57553D}" type="presParOf" srcId="{69B77618-62E1-44D3-9780-DFA5F7DE34AD}" destId="{CB8D620A-EA20-40C7-B2C3-74C624B131E2}" srcOrd="1" destOrd="0" presId="urn:microsoft.com/office/officeart/2018/2/layout/IconVerticalSolidList"/>
    <dgm:cxn modelId="{D319424D-6BC0-4F28-B942-EFFD662C2197}" type="presParOf" srcId="{69B77618-62E1-44D3-9780-DFA5F7DE34AD}" destId="{C90512C0-7345-4223-948E-9FB6300C030F}" srcOrd="2" destOrd="0" presId="urn:microsoft.com/office/officeart/2018/2/layout/IconVerticalSolidList"/>
    <dgm:cxn modelId="{48A29FB7-CBBF-44CA-B174-93B0B5A6935D}" type="presParOf" srcId="{69B77618-62E1-44D3-9780-DFA5F7DE34AD}" destId="{E844EABB-6E89-489A-895D-207ABB429818}" srcOrd="3" destOrd="0" presId="urn:microsoft.com/office/officeart/2018/2/layout/IconVerticalSolidList"/>
    <dgm:cxn modelId="{6B8B3F82-67ED-4C93-B6A4-595F24AF8FC3}" type="presParOf" srcId="{615FC89C-5BE3-482F-A6AA-D1CCF5978CDD}" destId="{ECFF3200-BDC3-42D9-8309-E430685955EB}" srcOrd="1" destOrd="0" presId="urn:microsoft.com/office/officeart/2018/2/layout/IconVerticalSolidList"/>
    <dgm:cxn modelId="{74A6B2B8-A9A1-46DA-BB61-59E8CE5C416E}" type="presParOf" srcId="{615FC89C-5BE3-482F-A6AA-D1CCF5978CDD}" destId="{969FC869-DB99-497F-861A-8449DAE77BA5}" srcOrd="2" destOrd="0" presId="urn:microsoft.com/office/officeart/2018/2/layout/IconVerticalSolidList"/>
    <dgm:cxn modelId="{E35F256F-706D-44F5-AB6E-2AEE957AB8D4}" type="presParOf" srcId="{969FC869-DB99-497F-861A-8449DAE77BA5}" destId="{C6082834-ABFA-4BC9-B2B5-57C23E6AFDEA}" srcOrd="0" destOrd="0" presId="urn:microsoft.com/office/officeart/2018/2/layout/IconVerticalSolidList"/>
    <dgm:cxn modelId="{8EAF2BE6-ADA4-41B5-AAEF-92DA88FA0F6A}" type="presParOf" srcId="{969FC869-DB99-497F-861A-8449DAE77BA5}" destId="{6625BF49-9ACA-443A-B452-D5B25B81836D}" srcOrd="1" destOrd="0" presId="urn:microsoft.com/office/officeart/2018/2/layout/IconVerticalSolidList"/>
    <dgm:cxn modelId="{176C91C0-AB37-448E-8B2A-95B5C740A7B2}" type="presParOf" srcId="{969FC869-DB99-497F-861A-8449DAE77BA5}" destId="{53E41D03-047C-4761-BBD8-AA1AB5AE3EA7}" srcOrd="2" destOrd="0" presId="urn:microsoft.com/office/officeart/2018/2/layout/IconVerticalSolidList"/>
    <dgm:cxn modelId="{71145795-1BBA-44CC-9A1F-A51D5976103C}" type="presParOf" srcId="{969FC869-DB99-497F-861A-8449DAE77BA5}" destId="{5611D655-90B0-48E0-81AF-ADA5D92996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C86BF-20D1-4B13-B61C-038BB8B251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6BBBA126-BD6C-4241-9DE5-9CCA35538A20}">
      <dgm:prSet/>
      <dgm:spPr/>
      <dgm:t>
        <a:bodyPr/>
        <a:lstStyle/>
        <a:p>
          <a:r>
            <a:rPr lang="en-US" dirty="0"/>
            <a:t>Look at all the </a:t>
          </a:r>
          <a:r>
            <a:rPr lang="en-US" b="1" dirty="0"/>
            <a:t>congenital anomaly </a:t>
          </a:r>
          <a:r>
            <a:rPr lang="en-US" dirty="0"/>
            <a:t>variables </a:t>
          </a:r>
          <a:br>
            <a:rPr lang="en-US" dirty="0"/>
          </a:br>
          <a:r>
            <a:rPr lang="en-US" dirty="0"/>
            <a:t>at once to create </a:t>
          </a:r>
          <a:r>
            <a:rPr lang="en-US" b="1" dirty="0" err="1"/>
            <a:t>incl_noanomolies</a:t>
          </a:r>
          <a:r>
            <a:rPr lang="en-US" b="1" dirty="0"/>
            <a:t>.</a:t>
          </a:r>
          <a:endParaRPr lang="en-US" dirty="0"/>
        </a:p>
      </dgm:t>
    </dgm:pt>
    <dgm:pt modelId="{6822441A-E10F-4FFD-BC55-A36318D97F70}" type="parTrans" cxnId="{68432F04-23E7-435D-A1E3-9C6DB4C09E8B}">
      <dgm:prSet/>
      <dgm:spPr/>
      <dgm:t>
        <a:bodyPr/>
        <a:lstStyle/>
        <a:p>
          <a:endParaRPr lang="en-US"/>
        </a:p>
      </dgm:t>
    </dgm:pt>
    <dgm:pt modelId="{21316C9D-7D80-434C-B384-3D818184537A}" type="sibTrans" cxnId="{68432F04-23E7-435D-A1E3-9C6DB4C09E8B}">
      <dgm:prSet/>
      <dgm:spPr/>
      <dgm:t>
        <a:bodyPr/>
        <a:lstStyle/>
        <a:p>
          <a:endParaRPr lang="en-US"/>
        </a:p>
      </dgm:t>
    </dgm:pt>
    <dgm:pt modelId="{25F04F2E-63EE-47F6-8421-86D4890BB1CA}">
      <dgm:prSet/>
      <dgm:spPr/>
      <dgm:t>
        <a:bodyPr/>
        <a:lstStyle/>
        <a:p>
          <a:r>
            <a:rPr lang="en-US"/>
            <a:t>Look at all the </a:t>
          </a:r>
          <a:r>
            <a:rPr lang="en-US" b="1"/>
            <a:t>inclusion </a:t>
          </a:r>
          <a:r>
            <a:rPr lang="en-US"/>
            <a:t>variables at once to create </a:t>
          </a:r>
          <a:r>
            <a:rPr lang="en-US" b="1"/>
            <a:t>incl_allpass </a:t>
          </a:r>
          <a:r>
            <a:rPr lang="en-US"/>
            <a:t>so we can filter on it.</a:t>
          </a:r>
        </a:p>
      </dgm:t>
    </dgm:pt>
    <dgm:pt modelId="{13B96831-96B1-44EA-9BE2-9BFA9F7CF57C}" type="parTrans" cxnId="{E4ED62F2-C807-4244-A042-BECE524395DB}">
      <dgm:prSet/>
      <dgm:spPr/>
      <dgm:t>
        <a:bodyPr/>
        <a:lstStyle/>
        <a:p>
          <a:endParaRPr lang="en-US"/>
        </a:p>
      </dgm:t>
    </dgm:pt>
    <dgm:pt modelId="{C5A85E98-D9F1-41E8-B493-D7212D946792}" type="sibTrans" cxnId="{E4ED62F2-C807-4244-A042-BECE524395DB}">
      <dgm:prSet/>
      <dgm:spPr/>
      <dgm:t>
        <a:bodyPr/>
        <a:lstStyle/>
        <a:p>
          <a:endParaRPr lang="en-US"/>
        </a:p>
      </dgm:t>
    </dgm:pt>
    <dgm:pt modelId="{615FC89C-5BE3-482F-A6AA-D1CCF5978CDD}" type="pres">
      <dgm:prSet presAssocID="{FA9C86BF-20D1-4B13-B61C-038BB8B25196}" presName="root" presStyleCnt="0">
        <dgm:presLayoutVars>
          <dgm:dir/>
          <dgm:resizeHandles val="exact"/>
        </dgm:presLayoutVars>
      </dgm:prSet>
      <dgm:spPr/>
    </dgm:pt>
    <dgm:pt modelId="{69B77618-62E1-44D3-9780-DFA5F7DE34AD}" type="pres">
      <dgm:prSet presAssocID="{6BBBA126-BD6C-4241-9DE5-9CCA35538A20}" presName="compNode" presStyleCnt="0"/>
      <dgm:spPr/>
    </dgm:pt>
    <dgm:pt modelId="{F636AB5D-BD5F-475C-86F7-6F8C0FAB411E}" type="pres">
      <dgm:prSet presAssocID="{6BBBA126-BD6C-4241-9DE5-9CCA35538A20}" presName="bgRect" presStyleLbl="bgShp" presStyleIdx="0" presStyleCnt="2"/>
      <dgm:spPr/>
    </dgm:pt>
    <dgm:pt modelId="{CB8D620A-EA20-40C7-B2C3-74C624B131E2}" type="pres">
      <dgm:prSet presAssocID="{6BBBA126-BD6C-4241-9DE5-9CCA35538A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90512C0-7345-4223-948E-9FB6300C030F}" type="pres">
      <dgm:prSet presAssocID="{6BBBA126-BD6C-4241-9DE5-9CCA35538A20}" presName="spaceRect" presStyleCnt="0"/>
      <dgm:spPr/>
    </dgm:pt>
    <dgm:pt modelId="{E844EABB-6E89-489A-895D-207ABB429818}" type="pres">
      <dgm:prSet presAssocID="{6BBBA126-BD6C-4241-9DE5-9CCA35538A20}" presName="parTx" presStyleLbl="revTx" presStyleIdx="0" presStyleCnt="2">
        <dgm:presLayoutVars>
          <dgm:chMax val="0"/>
          <dgm:chPref val="0"/>
        </dgm:presLayoutVars>
      </dgm:prSet>
      <dgm:spPr/>
    </dgm:pt>
    <dgm:pt modelId="{ECFF3200-BDC3-42D9-8309-E430685955EB}" type="pres">
      <dgm:prSet presAssocID="{21316C9D-7D80-434C-B384-3D818184537A}" presName="sibTrans" presStyleCnt="0"/>
      <dgm:spPr/>
    </dgm:pt>
    <dgm:pt modelId="{969FC869-DB99-497F-861A-8449DAE77BA5}" type="pres">
      <dgm:prSet presAssocID="{25F04F2E-63EE-47F6-8421-86D4890BB1CA}" presName="compNode" presStyleCnt="0"/>
      <dgm:spPr/>
    </dgm:pt>
    <dgm:pt modelId="{C6082834-ABFA-4BC9-B2B5-57C23E6AFDEA}" type="pres">
      <dgm:prSet presAssocID="{25F04F2E-63EE-47F6-8421-86D4890BB1CA}" presName="bgRect" presStyleLbl="bgShp" presStyleIdx="1" presStyleCnt="2"/>
      <dgm:spPr/>
    </dgm:pt>
    <dgm:pt modelId="{6625BF49-9ACA-443A-B452-D5B25B81836D}" type="pres">
      <dgm:prSet presAssocID="{25F04F2E-63EE-47F6-8421-86D4890BB1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53E41D03-047C-4761-BBD8-AA1AB5AE3EA7}" type="pres">
      <dgm:prSet presAssocID="{25F04F2E-63EE-47F6-8421-86D4890BB1CA}" presName="spaceRect" presStyleCnt="0"/>
      <dgm:spPr/>
    </dgm:pt>
    <dgm:pt modelId="{5611D655-90B0-48E0-81AF-ADA5D929965D}" type="pres">
      <dgm:prSet presAssocID="{25F04F2E-63EE-47F6-8421-86D4890BB1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8432F04-23E7-435D-A1E3-9C6DB4C09E8B}" srcId="{FA9C86BF-20D1-4B13-B61C-038BB8B25196}" destId="{6BBBA126-BD6C-4241-9DE5-9CCA35538A20}" srcOrd="0" destOrd="0" parTransId="{6822441A-E10F-4FFD-BC55-A36318D97F70}" sibTransId="{21316C9D-7D80-434C-B384-3D818184537A}"/>
    <dgm:cxn modelId="{CB8DE433-E512-452A-A067-CCAF2D2F74F5}" type="presOf" srcId="{25F04F2E-63EE-47F6-8421-86D4890BB1CA}" destId="{5611D655-90B0-48E0-81AF-ADA5D929965D}" srcOrd="0" destOrd="0" presId="urn:microsoft.com/office/officeart/2018/2/layout/IconVerticalSolidList"/>
    <dgm:cxn modelId="{393BDC9D-1A3A-4930-82F7-2CFE041562A4}" type="presOf" srcId="{FA9C86BF-20D1-4B13-B61C-038BB8B25196}" destId="{615FC89C-5BE3-482F-A6AA-D1CCF5978CDD}" srcOrd="0" destOrd="0" presId="urn:microsoft.com/office/officeart/2018/2/layout/IconVerticalSolidList"/>
    <dgm:cxn modelId="{29551EE1-012A-45A5-9DE9-4EC13C7ACD72}" type="presOf" srcId="{6BBBA126-BD6C-4241-9DE5-9CCA35538A20}" destId="{E844EABB-6E89-489A-895D-207ABB429818}" srcOrd="0" destOrd="0" presId="urn:microsoft.com/office/officeart/2018/2/layout/IconVerticalSolidList"/>
    <dgm:cxn modelId="{E4ED62F2-C807-4244-A042-BECE524395DB}" srcId="{FA9C86BF-20D1-4B13-B61C-038BB8B25196}" destId="{25F04F2E-63EE-47F6-8421-86D4890BB1CA}" srcOrd="1" destOrd="0" parTransId="{13B96831-96B1-44EA-9BE2-9BFA9F7CF57C}" sibTransId="{C5A85E98-D9F1-41E8-B493-D7212D946792}"/>
    <dgm:cxn modelId="{AD6E7B48-2718-47D3-89E1-62CDADEC3D3F}" type="presParOf" srcId="{615FC89C-5BE3-482F-A6AA-D1CCF5978CDD}" destId="{69B77618-62E1-44D3-9780-DFA5F7DE34AD}" srcOrd="0" destOrd="0" presId="urn:microsoft.com/office/officeart/2018/2/layout/IconVerticalSolidList"/>
    <dgm:cxn modelId="{9D322CF5-4E6F-4FE9-BA47-1C409D8279CD}" type="presParOf" srcId="{69B77618-62E1-44D3-9780-DFA5F7DE34AD}" destId="{F636AB5D-BD5F-475C-86F7-6F8C0FAB411E}" srcOrd="0" destOrd="0" presId="urn:microsoft.com/office/officeart/2018/2/layout/IconVerticalSolidList"/>
    <dgm:cxn modelId="{5861D6FD-9B53-4359-A8E4-F481BB57553D}" type="presParOf" srcId="{69B77618-62E1-44D3-9780-DFA5F7DE34AD}" destId="{CB8D620A-EA20-40C7-B2C3-74C624B131E2}" srcOrd="1" destOrd="0" presId="urn:microsoft.com/office/officeart/2018/2/layout/IconVerticalSolidList"/>
    <dgm:cxn modelId="{D319424D-6BC0-4F28-B942-EFFD662C2197}" type="presParOf" srcId="{69B77618-62E1-44D3-9780-DFA5F7DE34AD}" destId="{C90512C0-7345-4223-948E-9FB6300C030F}" srcOrd="2" destOrd="0" presId="urn:microsoft.com/office/officeart/2018/2/layout/IconVerticalSolidList"/>
    <dgm:cxn modelId="{48A29FB7-CBBF-44CA-B174-93B0B5A6935D}" type="presParOf" srcId="{69B77618-62E1-44D3-9780-DFA5F7DE34AD}" destId="{E844EABB-6E89-489A-895D-207ABB429818}" srcOrd="3" destOrd="0" presId="urn:microsoft.com/office/officeart/2018/2/layout/IconVerticalSolidList"/>
    <dgm:cxn modelId="{6B8B3F82-67ED-4C93-B6A4-595F24AF8FC3}" type="presParOf" srcId="{615FC89C-5BE3-482F-A6AA-D1CCF5978CDD}" destId="{ECFF3200-BDC3-42D9-8309-E430685955EB}" srcOrd="1" destOrd="0" presId="urn:microsoft.com/office/officeart/2018/2/layout/IconVerticalSolidList"/>
    <dgm:cxn modelId="{74A6B2B8-A9A1-46DA-BB61-59E8CE5C416E}" type="presParOf" srcId="{615FC89C-5BE3-482F-A6AA-D1CCF5978CDD}" destId="{969FC869-DB99-497F-861A-8449DAE77BA5}" srcOrd="2" destOrd="0" presId="urn:microsoft.com/office/officeart/2018/2/layout/IconVerticalSolidList"/>
    <dgm:cxn modelId="{E35F256F-706D-44F5-AB6E-2AEE957AB8D4}" type="presParOf" srcId="{969FC869-DB99-497F-861A-8449DAE77BA5}" destId="{C6082834-ABFA-4BC9-B2B5-57C23E6AFDEA}" srcOrd="0" destOrd="0" presId="urn:microsoft.com/office/officeart/2018/2/layout/IconVerticalSolidList"/>
    <dgm:cxn modelId="{8EAF2BE6-ADA4-41B5-AAEF-92DA88FA0F6A}" type="presParOf" srcId="{969FC869-DB99-497F-861A-8449DAE77BA5}" destId="{6625BF49-9ACA-443A-B452-D5B25B81836D}" srcOrd="1" destOrd="0" presId="urn:microsoft.com/office/officeart/2018/2/layout/IconVerticalSolidList"/>
    <dgm:cxn modelId="{176C91C0-AB37-448E-8B2A-95B5C740A7B2}" type="presParOf" srcId="{969FC869-DB99-497F-861A-8449DAE77BA5}" destId="{53E41D03-047C-4761-BBD8-AA1AB5AE3EA7}" srcOrd="2" destOrd="0" presId="urn:microsoft.com/office/officeart/2018/2/layout/IconVerticalSolidList"/>
    <dgm:cxn modelId="{71145795-1BBA-44CC-9A1F-A51D5976103C}" type="presParOf" srcId="{969FC869-DB99-497F-861A-8449DAE77BA5}" destId="{5611D655-90B0-48E0-81AF-ADA5D92996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C86BF-20D1-4B13-B61C-038BB8B251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6BBBA126-BD6C-4241-9DE5-9CCA35538A20}">
      <dgm:prSet/>
      <dgm:spPr/>
      <dgm:t>
        <a:bodyPr/>
        <a:lstStyle/>
        <a:p>
          <a:r>
            <a:rPr lang="en-US" dirty="0"/>
            <a:t>Look at all the </a:t>
          </a:r>
          <a:r>
            <a:rPr lang="en-US" b="1" dirty="0"/>
            <a:t>congenital anomaly </a:t>
          </a:r>
          <a:r>
            <a:rPr lang="en-US" dirty="0"/>
            <a:t>variables </a:t>
          </a:r>
          <a:br>
            <a:rPr lang="en-US" dirty="0"/>
          </a:br>
          <a:r>
            <a:rPr lang="en-US" dirty="0"/>
            <a:t>at once to create </a:t>
          </a:r>
          <a:r>
            <a:rPr lang="en-US" b="1" dirty="0" err="1"/>
            <a:t>incl_noanomolies</a:t>
          </a:r>
          <a:r>
            <a:rPr lang="en-US" b="1" dirty="0"/>
            <a:t>.</a:t>
          </a:r>
          <a:endParaRPr lang="en-US" dirty="0"/>
        </a:p>
      </dgm:t>
    </dgm:pt>
    <dgm:pt modelId="{6822441A-E10F-4FFD-BC55-A36318D97F70}" type="parTrans" cxnId="{68432F04-23E7-435D-A1E3-9C6DB4C09E8B}">
      <dgm:prSet/>
      <dgm:spPr/>
      <dgm:t>
        <a:bodyPr/>
        <a:lstStyle/>
        <a:p>
          <a:endParaRPr lang="en-US"/>
        </a:p>
      </dgm:t>
    </dgm:pt>
    <dgm:pt modelId="{21316C9D-7D80-434C-B384-3D818184537A}" type="sibTrans" cxnId="{68432F04-23E7-435D-A1E3-9C6DB4C09E8B}">
      <dgm:prSet/>
      <dgm:spPr/>
      <dgm:t>
        <a:bodyPr/>
        <a:lstStyle/>
        <a:p>
          <a:endParaRPr lang="en-US"/>
        </a:p>
      </dgm:t>
    </dgm:pt>
    <dgm:pt modelId="{25F04F2E-63EE-47F6-8421-86D4890BB1CA}">
      <dgm:prSet/>
      <dgm:spPr/>
      <dgm:t>
        <a:bodyPr/>
        <a:lstStyle/>
        <a:p>
          <a:r>
            <a:rPr lang="en-US"/>
            <a:t>Look at all the </a:t>
          </a:r>
          <a:r>
            <a:rPr lang="en-US" b="1"/>
            <a:t>inclusion </a:t>
          </a:r>
          <a:r>
            <a:rPr lang="en-US"/>
            <a:t>variables at once to create </a:t>
          </a:r>
          <a:r>
            <a:rPr lang="en-US" b="1"/>
            <a:t>incl_allpass </a:t>
          </a:r>
          <a:r>
            <a:rPr lang="en-US"/>
            <a:t>so we can filter on it.</a:t>
          </a:r>
        </a:p>
      </dgm:t>
    </dgm:pt>
    <dgm:pt modelId="{13B96831-96B1-44EA-9BE2-9BFA9F7CF57C}" type="parTrans" cxnId="{E4ED62F2-C807-4244-A042-BECE524395DB}">
      <dgm:prSet/>
      <dgm:spPr/>
      <dgm:t>
        <a:bodyPr/>
        <a:lstStyle/>
        <a:p>
          <a:endParaRPr lang="en-US"/>
        </a:p>
      </dgm:t>
    </dgm:pt>
    <dgm:pt modelId="{C5A85E98-D9F1-41E8-B493-D7212D946792}" type="sibTrans" cxnId="{E4ED62F2-C807-4244-A042-BECE524395DB}">
      <dgm:prSet/>
      <dgm:spPr/>
      <dgm:t>
        <a:bodyPr/>
        <a:lstStyle/>
        <a:p>
          <a:endParaRPr lang="en-US"/>
        </a:p>
      </dgm:t>
    </dgm:pt>
    <dgm:pt modelId="{615FC89C-5BE3-482F-A6AA-D1CCF5978CDD}" type="pres">
      <dgm:prSet presAssocID="{FA9C86BF-20D1-4B13-B61C-038BB8B25196}" presName="root" presStyleCnt="0">
        <dgm:presLayoutVars>
          <dgm:dir/>
          <dgm:resizeHandles val="exact"/>
        </dgm:presLayoutVars>
      </dgm:prSet>
      <dgm:spPr/>
    </dgm:pt>
    <dgm:pt modelId="{69B77618-62E1-44D3-9780-DFA5F7DE34AD}" type="pres">
      <dgm:prSet presAssocID="{6BBBA126-BD6C-4241-9DE5-9CCA35538A20}" presName="compNode" presStyleCnt="0"/>
      <dgm:spPr/>
    </dgm:pt>
    <dgm:pt modelId="{F636AB5D-BD5F-475C-86F7-6F8C0FAB411E}" type="pres">
      <dgm:prSet presAssocID="{6BBBA126-BD6C-4241-9DE5-9CCA35538A20}" presName="bgRect" presStyleLbl="bgShp" presStyleIdx="0" presStyleCnt="2"/>
      <dgm:spPr/>
    </dgm:pt>
    <dgm:pt modelId="{CB8D620A-EA20-40C7-B2C3-74C624B131E2}" type="pres">
      <dgm:prSet presAssocID="{6BBBA126-BD6C-4241-9DE5-9CCA35538A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90512C0-7345-4223-948E-9FB6300C030F}" type="pres">
      <dgm:prSet presAssocID="{6BBBA126-BD6C-4241-9DE5-9CCA35538A20}" presName="spaceRect" presStyleCnt="0"/>
      <dgm:spPr/>
    </dgm:pt>
    <dgm:pt modelId="{E844EABB-6E89-489A-895D-207ABB429818}" type="pres">
      <dgm:prSet presAssocID="{6BBBA126-BD6C-4241-9DE5-9CCA35538A20}" presName="parTx" presStyleLbl="revTx" presStyleIdx="0" presStyleCnt="2">
        <dgm:presLayoutVars>
          <dgm:chMax val="0"/>
          <dgm:chPref val="0"/>
        </dgm:presLayoutVars>
      </dgm:prSet>
      <dgm:spPr/>
    </dgm:pt>
    <dgm:pt modelId="{ECFF3200-BDC3-42D9-8309-E430685955EB}" type="pres">
      <dgm:prSet presAssocID="{21316C9D-7D80-434C-B384-3D818184537A}" presName="sibTrans" presStyleCnt="0"/>
      <dgm:spPr/>
    </dgm:pt>
    <dgm:pt modelId="{969FC869-DB99-497F-861A-8449DAE77BA5}" type="pres">
      <dgm:prSet presAssocID="{25F04F2E-63EE-47F6-8421-86D4890BB1CA}" presName="compNode" presStyleCnt="0"/>
      <dgm:spPr/>
    </dgm:pt>
    <dgm:pt modelId="{C6082834-ABFA-4BC9-B2B5-57C23E6AFDEA}" type="pres">
      <dgm:prSet presAssocID="{25F04F2E-63EE-47F6-8421-86D4890BB1CA}" presName="bgRect" presStyleLbl="bgShp" presStyleIdx="1" presStyleCnt="2"/>
      <dgm:spPr/>
    </dgm:pt>
    <dgm:pt modelId="{6625BF49-9ACA-443A-B452-D5B25B81836D}" type="pres">
      <dgm:prSet presAssocID="{25F04F2E-63EE-47F6-8421-86D4890BB1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53E41D03-047C-4761-BBD8-AA1AB5AE3EA7}" type="pres">
      <dgm:prSet presAssocID="{25F04F2E-63EE-47F6-8421-86D4890BB1CA}" presName="spaceRect" presStyleCnt="0"/>
      <dgm:spPr/>
    </dgm:pt>
    <dgm:pt modelId="{5611D655-90B0-48E0-81AF-ADA5D929965D}" type="pres">
      <dgm:prSet presAssocID="{25F04F2E-63EE-47F6-8421-86D4890BB1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8432F04-23E7-435D-A1E3-9C6DB4C09E8B}" srcId="{FA9C86BF-20D1-4B13-B61C-038BB8B25196}" destId="{6BBBA126-BD6C-4241-9DE5-9CCA35538A20}" srcOrd="0" destOrd="0" parTransId="{6822441A-E10F-4FFD-BC55-A36318D97F70}" sibTransId="{21316C9D-7D80-434C-B384-3D818184537A}"/>
    <dgm:cxn modelId="{CB8DE433-E512-452A-A067-CCAF2D2F74F5}" type="presOf" srcId="{25F04F2E-63EE-47F6-8421-86D4890BB1CA}" destId="{5611D655-90B0-48E0-81AF-ADA5D929965D}" srcOrd="0" destOrd="0" presId="urn:microsoft.com/office/officeart/2018/2/layout/IconVerticalSolidList"/>
    <dgm:cxn modelId="{393BDC9D-1A3A-4930-82F7-2CFE041562A4}" type="presOf" srcId="{FA9C86BF-20D1-4B13-B61C-038BB8B25196}" destId="{615FC89C-5BE3-482F-A6AA-D1CCF5978CDD}" srcOrd="0" destOrd="0" presId="urn:microsoft.com/office/officeart/2018/2/layout/IconVerticalSolidList"/>
    <dgm:cxn modelId="{29551EE1-012A-45A5-9DE9-4EC13C7ACD72}" type="presOf" srcId="{6BBBA126-BD6C-4241-9DE5-9CCA35538A20}" destId="{E844EABB-6E89-489A-895D-207ABB429818}" srcOrd="0" destOrd="0" presId="urn:microsoft.com/office/officeart/2018/2/layout/IconVerticalSolidList"/>
    <dgm:cxn modelId="{E4ED62F2-C807-4244-A042-BECE524395DB}" srcId="{FA9C86BF-20D1-4B13-B61C-038BB8B25196}" destId="{25F04F2E-63EE-47F6-8421-86D4890BB1CA}" srcOrd="1" destOrd="0" parTransId="{13B96831-96B1-44EA-9BE2-9BFA9F7CF57C}" sibTransId="{C5A85E98-D9F1-41E8-B493-D7212D946792}"/>
    <dgm:cxn modelId="{AD6E7B48-2718-47D3-89E1-62CDADEC3D3F}" type="presParOf" srcId="{615FC89C-5BE3-482F-A6AA-D1CCF5978CDD}" destId="{69B77618-62E1-44D3-9780-DFA5F7DE34AD}" srcOrd="0" destOrd="0" presId="urn:microsoft.com/office/officeart/2018/2/layout/IconVerticalSolidList"/>
    <dgm:cxn modelId="{9D322CF5-4E6F-4FE9-BA47-1C409D8279CD}" type="presParOf" srcId="{69B77618-62E1-44D3-9780-DFA5F7DE34AD}" destId="{F636AB5D-BD5F-475C-86F7-6F8C0FAB411E}" srcOrd="0" destOrd="0" presId="urn:microsoft.com/office/officeart/2018/2/layout/IconVerticalSolidList"/>
    <dgm:cxn modelId="{5861D6FD-9B53-4359-A8E4-F481BB57553D}" type="presParOf" srcId="{69B77618-62E1-44D3-9780-DFA5F7DE34AD}" destId="{CB8D620A-EA20-40C7-B2C3-74C624B131E2}" srcOrd="1" destOrd="0" presId="urn:microsoft.com/office/officeart/2018/2/layout/IconVerticalSolidList"/>
    <dgm:cxn modelId="{D319424D-6BC0-4F28-B942-EFFD662C2197}" type="presParOf" srcId="{69B77618-62E1-44D3-9780-DFA5F7DE34AD}" destId="{C90512C0-7345-4223-948E-9FB6300C030F}" srcOrd="2" destOrd="0" presId="urn:microsoft.com/office/officeart/2018/2/layout/IconVerticalSolidList"/>
    <dgm:cxn modelId="{48A29FB7-CBBF-44CA-B174-93B0B5A6935D}" type="presParOf" srcId="{69B77618-62E1-44D3-9780-DFA5F7DE34AD}" destId="{E844EABB-6E89-489A-895D-207ABB429818}" srcOrd="3" destOrd="0" presId="urn:microsoft.com/office/officeart/2018/2/layout/IconVerticalSolidList"/>
    <dgm:cxn modelId="{6B8B3F82-67ED-4C93-B6A4-595F24AF8FC3}" type="presParOf" srcId="{615FC89C-5BE3-482F-A6AA-D1CCF5978CDD}" destId="{ECFF3200-BDC3-42D9-8309-E430685955EB}" srcOrd="1" destOrd="0" presId="urn:microsoft.com/office/officeart/2018/2/layout/IconVerticalSolidList"/>
    <dgm:cxn modelId="{74A6B2B8-A9A1-46DA-BB61-59E8CE5C416E}" type="presParOf" srcId="{615FC89C-5BE3-482F-A6AA-D1CCF5978CDD}" destId="{969FC869-DB99-497F-861A-8449DAE77BA5}" srcOrd="2" destOrd="0" presId="urn:microsoft.com/office/officeart/2018/2/layout/IconVerticalSolidList"/>
    <dgm:cxn modelId="{E35F256F-706D-44F5-AB6E-2AEE957AB8D4}" type="presParOf" srcId="{969FC869-DB99-497F-861A-8449DAE77BA5}" destId="{C6082834-ABFA-4BC9-B2B5-57C23E6AFDEA}" srcOrd="0" destOrd="0" presId="urn:microsoft.com/office/officeart/2018/2/layout/IconVerticalSolidList"/>
    <dgm:cxn modelId="{8EAF2BE6-ADA4-41B5-AAEF-92DA88FA0F6A}" type="presParOf" srcId="{969FC869-DB99-497F-861A-8449DAE77BA5}" destId="{6625BF49-9ACA-443A-B452-D5B25B81836D}" srcOrd="1" destOrd="0" presId="urn:microsoft.com/office/officeart/2018/2/layout/IconVerticalSolidList"/>
    <dgm:cxn modelId="{176C91C0-AB37-448E-8B2A-95B5C740A7B2}" type="presParOf" srcId="{969FC869-DB99-497F-861A-8449DAE77BA5}" destId="{53E41D03-047C-4761-BBD8-AA1AB5AE3EA7}" srcOrd="2" destOrd="0" presId="urn:microsoft.com/office/officeart/2018/2/layout/IconVerticalSolidList"/>
    <dgm:cxn modelId="{71145795-1BBA-44CC-9A1F-A51D5976103C}" type="presParOf" srcId="{969FC869-DB99-497F-861A-8449DAE77BA5}" destId="{5611D655-90B0-48E0-81AF-ADA5D92996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6AB5D-BD5F-475C-86F7-6F8C0FAB411E}">
      <dsp:nvSpPr>
        <dsp:cNvPr id="0" name=""/>
        <dsp:cNvSpPr/>
      </dsp:nvSpPr>
      <dsp:spPr>
        <a:xfrm>
          <a:off x="0" y="707288"/>
          <a:ext cx="78867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D620A-EA20-40C7-B2C3-74C624B131E2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4EABB-6E89-489A-895D-207ABB429818}">
      <dsp:nvSpPr>
        <dsp:cNvPr id="0" name=""/>
        <dsp:cNvSpPr/>
      </dsp:nvSpPr>
      <dsp:spPr>
        <a:xfrm>
          <a:off x="1508156" y="707288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Date-</a:t>
          </a:r>
          <a:r>
            <a:rPr lang="en-US" sz="2500" kern="1200" err="1"/>
            <a:t>ify</a:t>
          </a:r>
          <a:r>
            <a:rPr lang="en-US" sz="2500" kern="1200"/>
            <a:t> the Date of Birth variable </a:t>
          </a:r>
          <a:r>
            <a:rPr lang="en-US" sz="2500" b="1" kern="1200" err="1"/>
            <a:t>dob_d</a:t>
          </a:r>
          <a:r>
            <a:rPr lang="en-US" sz="2500" kern="1200"/>
            <a:t> and calculate week of year variable </a:t>
          </a:r>
          <a:r>
            <a:rPr lang="en-US" sz="2500" b="1" kern="1200" err="1"/>
            <a:t>weeknum</a:t>
          </a:r>
          <a:endParaRPr lang="en-US" sz="2500" b="1" kern="1200"/>
        </a:p>
      </dsp:txBody>
      <dsp:txXfrm>
        <a:off x="1508156" y="707288"/>
        <a:ext cx="6378543" cy="1305763"/>
      </dsp:txXfrm>
    </dsp:sp>
    <dsp:sp modelId="{C6082834-ABFA-4BC9-B2B5-57C23E6AFDEA}">
      <dsp:nvSpPr>
        <dsp:cNvPr id="0" name=""/>
        <dsp:cNvSpPr/>
      </dsp:nvSpPr>
      <dsp:spPr>
        <a:xfrm>
          <a:off x="0" y="2339492"/>
          <a:ext cx="78867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5BF49-9ACA-443A-B452-D5B25B81836D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1D655-90B0-48E0-81AF-ADA5D929965D}">
      <dsp:nvSpPr>
        <dsp:cNvPr id="0" name=""/>
        <dsp:cNvSpPr/>
      </dsp:nvSpPr>
      <dsp:spPr>
        <a:xfrm>
          <a:off x="1508156" y="2339492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Combine Race &amp; Ethnicity into </a:t>
          </a:r>
          <a:r>
            <a:rPr lang="en-US" sz="2500" b="1" kern="1200" err="1"/>
            <a:t>raceeth_f</a:t>
          </a:r>
          <a:r>
            <a:rPr lang="en-US" sz="2500" kern="1200"/>
            <a:t> variable</a:t>
          </a:r>
        </a:p>
      </dsp:txBody>
      <dsp:txXfrm>
        <a:off x="1508156" y="2339492"/>
        <a:ext cx="6378543" cy="130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6AB5D-BD5F-475C-86F7-6F8C0FAB411E}">
      <dsp:nvSpPr>
        <dsp:cNvPr id="0" name=""/>
        <dsp:cNvSpPr/>
      </dsp:nvSpPr>
      <dsp:spPr>
        <a:xfrm>
          <a:off x="0" y="707288"/>
          <a:ext cx="78867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D620A-EA20-40C7-B2C3-74C624B131E2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4EABB-6E89-489A-895D-207ABB429818}">
      <dsp:nvSpPr>
        <dsp:cNvPr id="0" name=""/>
        <dsp:cNvSpPr/>
      </dsp:nvSpPr>
      <dsp:spPr>
        <a:xfrm>
          <a:off x="1508156" y="707288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Look at all the </a:t>
          </a:r>
          <a:r>
            <a:rPr lang="en-US" sz="2500" b="1" kern="1200" dirty="0"/>
            <a:t>congenital anomaly </a:t>
          </a:r>
          <a:r>
            <a:rPr lang="en-US" sz="2500" kern="1200" dirty="0"/>
            <a:t>variables </a:t>
          </a:r>
          <a:br>
            <a:rPr lang="en-US" sz="2500" kern="1200" dirty="0"/>
          </a:br>
          <a:r>
            <a:rPr lang="en-US" sz="2500" kern="1200" dirty="0"/>
            <a:t>at once to create </a:t>
          </a:r>
          <a:r>
            <a:rPr lang="en-US" sz="2500" b="1" kern="1200" dirty="0" err="1"/>
            <a:t>incl_noanomolies</a:t>
          </a:r>
          <a:r>
            <a:rPr lang="en-US" sz="2500" b="1" kern="1200" dirty="0"/>
            <a:t>.</a:t>
          </a:r>
          <a:endParaRPr lang="en-US" sz="2500" kern="1200" dirty="0"/>
        </a:p>
      </dsp:txBody>
      <dsp:txXfrm>
        <a:off x="1508156" y="707288"/>
        <a:ext cx="6378543" cy="1305763"/>
      </dsp:txXfrm>
    </dsp:sp>
    <dsp:sp modelId="{C6082834-ABFA-4BC9-B2B5-57C23E6AFDEA}">
      <dsp:nvSpPr>
        <dsp:cNvPr id="0" name=""/>
        <dsp:cNvSpPr/>
      </dsp:nvSpPr>
      <dsp:spPr>
        <a:xfrm>
          <a:off x="0" y="2339492"/>
          <a:ext cx="78867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5BF49-9ACA-443A-B452-D5B25B81836D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1D655-90B0-48E0-81AF-ADA5D929965D}">
      <dsp:nvSpPr>
        <dsp:cNvPr id="0" name=""/>
        <dsp:cNvSpPr/>
      </dsp:nvSpPr>
      <dsp:spPr>
        <a:xfrm>
          <a:off x="1508156" y="2339492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Look at all the </a:t>
          </a:r>
          <a:r>
            <a:rPr lang="en-US" sz="2500" b="1" kern="1200"/>
            <a:t>inclusion </a:t>
          </a:r>
          <a:r>
            <a:rPr lang="en-US" sz="2500" kern="1200"/>
            <a:t>variables at once to create </a:t>
          </a:r>
          <a:r>
            <a:rPr lang="en-US" sz="2500" b="1" kern="1200"/>
            <a:t>incl_allpass </a:t>
          </a:r>
          <a:r>
            <a:rPr lang="en-US" sz="2500" kern="1200"/>
            <a:t>so we can filter on it.</a:t>
          </a:r>
        </a:p>
      </dsp:txBody>
      <dsp:txXfrm>
        <a:off x="1508156" y="2339492"/>
        <a:ext cx="6378543" cy="1305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6AB5D-BD5F-475C-86F7-6F8C0FAB411E}">
      <dsp:nvSpPr>
        <dsp:cNvPr id="0" name=""/>
        <dsp:cNvSpPr/>
      </dsp:nvSpPr>
      <dsp:spPr>
        <a:xfrm>
          <a:off x="0" y="707288"/>
          <a:ext cx="78867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D620A-EA20-40C7-B2C3-74C624B131E2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4EABB-6E89-489A-895D-207ABB429818}">
      <dsp:nvSpPr>
        <dsp:cNvPr id="0" name=""/>
        <dsp:cNvSpPr/>
      </dsp:nvSpPr>
      <dsp:spPr>
        <a:xfrm>
          <a:off x="1508156" y="707288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Look at all the </a:t>
          </a:r>
          <a:r>
            <a:rPr lang="en-US" sz="2500" b="1" kern="1200" dirty="0"/>
            <a:t>congenital anomaly </a:t>
          </a:r>
          <a:r>
            <a:rPr lang="en-US" sz="2500" kern="1200" dirty="0"/>
            <a:t>variables </a:t>
          </a:r>
          <a:br>
            <a:rPr lang="en-US" sz="2500" kern="1200" dirty="0"/>
          </a:br>
          <a:r>
            <a:rPr lang="en-US" sz="2500" kern="1200" dirty="0"/>
            <a:t>at once to create </a:t>
          </a:r>
          <a:r>
            <a:rPr lang="en-US" sz="2500" b="1" kern="1200" dirty="0" err="1"/>
            <a:t>incl_noanomolies</a:t>
          </a:r>
          <a:r>
            <a:rPr lang="en-US" sz="2500" b="1" kern="1200" dirty="0"/>
            <a:t>.</a:t>
          </a:r>
          <a:endParaRPr lang="en-US" sz="2500" kern="1200" dirty="0"/>
        </a:p>
      </dsp:txBody>
      <dsp:txXfrm>
        <a:off x="1508156" y="707288"/>
        <a:ext cx="6378543" cy="1305763"/>
      </dsp:txXfrm>
    </dsp:sp>
    <dsp:sp modelId="{C6082834-ABFA-4BC9-B2B5-57C23E6AFDEA}">
      <dsp:nvSpPr>
        <dsp:cNvPr id="0" name=""/>
        <dsp:cNvSpPr/>
      </dsp:nvSpPr>
      <dsp:spPr>
        <a:xfrm>
          <a:off x="0" y="2339492"/>
          <a:ext cx="78867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5BF49-9ACA-443A-B452-D5B25B81836D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1D655-90B0-48E0-81AF-ADA5D929965D}">
      <dsp:nvSpPr>
        <dsp:cNvPr id="0" name=""/>
        <dsp:cNvSpPr/>
      </dsp:nvSpPr>
      <dsp:spPr>
        <a:xfrm>
          <a:off x="1508156" y="2339492"/>
          <a:ext cx="63785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Look at all the </a:t>
          </a:r>
          <a:r>
            <a:rPr lang="en-US" sz="2500" b="1" kern="1200"/>
            <a:t>inclusion </a:t>
          </a:r>
          <a:r>
            <a:rPr lang="en-US" sz="2500" kern="1200"/>
            <a:t>variables at once to create </a:t>
          </a:r>
          <a:r>
            <a:rPr lang="en-US" sz="2500" b="1" kern="1200"/>
            <a:t>incl_allpass </a:t>
          </a:r>
          <a:r>
            <a:rPr lang="en-US" sz="2500" kern="1200"/>
            <a:t>so we can filter on it.</a:t>
          </a:r>
        </a:p>
      </dsp:txBody>
      <dsp:txXfrm>
        <a:off x="1508156" y="2339492"/>
        <a:ext cx="6378543" cy="130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DD2B-76C3-452C-A076-76064068B0D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A5A8-71E5-4ABF-99CA-20D7A7AE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R</a:t>
            </a:r>
            <a:r>
              <a:rPr lang="en-US" baseline="0" dirty="0"/>
              <a:t> class! Today I will talk about course logistics and give you some background on R. I’ll also demo how to install R and your homework for today will be to install R for next week. I’ll also have you fill out a short survey online so that I and the other teachers can get to know you and the level of R experience you are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D1E9-2532-4467-8ACE-126D901D0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2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0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0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9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5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48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9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Suggest: get two scripts open. Class scratchpad, and HW1. Load births into the scratchpad at the 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fill out the sign-in sheet so we can get a head count and figure out how to handle</a:t>
            </a:r>
            <a:r>
              <a:rPr lang="en-US" baseline="0" dirty="0"/>
              <a:t> auditors. </a:t>
            </a:r>
            <a:r>
              <a:rPr lang="en-US" dirty="0"/>
              <a:t>I’ll start, then go to Hillary!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6D1E9-2532-4467-8ACE-126D901D0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6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6D1E9-2532-4467-8ACE-126D901D0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29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6D1E9-2532-4467-8ACE-126D901D0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4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where the power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Suggest: get two scripts open. Class scratchpad, and HW1. Load births into the scratchpad at the 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Suggest: get two scripts open. Class scratchpad, and HW1. Load births into the scratchpad at the 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FA5A8-71E5-4ABF-99CA-20D7A7AE7D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2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62E-9071-49F8-B9C5-F45A4FF9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921F1-889B-4A2B-8D70-6BB7C9759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A38B3-EFA7-426E-A41A-0C7DCCA4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5975D-DA6F-4AB4-B70F-752E6C74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0F55-3123-48BB-A18F-9EC11F9B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A41C-5E64-42DD-9666-6A8339AB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EB30-0B8A-45BA-9B1B-CE7D5F56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DA45-1556-4441-8AA2-AF967F16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3F45A-2245-4AAD-A255-ABA2D538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0333B-0043-47A1-A056-6BA7D4FD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DB35-0992-4BB7-81E3-AE243251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9A2A0-5961-4F33-8A07-5609F1305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2B60-B291-415D-B916-21DE3A4C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44F3-0AEE-493E-8E35-D9FECBA5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9673F-7CA8-4343-8C72-172A554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BF02-BE16-407E-8BB1-3CF589E1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9989-0ADD-4181-81EE-23E239EB7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E2979-5DF8-440D-A5AC-297D9D8DC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8A164-2C68-4989-808B-86ABFE60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AAF6E-1472-406B-B8D5-69488E75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8298D-4C19-4041-8A3A-8E928EB0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CCA8-A0FC-4DB7-A473-CB5F2313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5963-FBE8-4B16-83BC-5FBA52E8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30DB-A507-4B65-A24F-1453B8D5B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73370-0719-4D1A-B680-FFD9AAE38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31881-8E7E-48BA-9477-15F2D9E26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00BFD-7A21-45D5-92C5-2C813B9A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DB8CF-B7E9-48D7-98D2-191104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A701F-14FA-45B3-AA24-0C008682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667C-C7BF-4500-9715-49C0FACB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FCD9B-BD5D-4516-9160-7B9D444F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956D5-DA18-430E-B70C-FDACEF78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8ED6-624D-4D7B-BC13-220AB60D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4C2CB-53AD-455A-A92C-B8E723C6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BCC2D-24ED-48F3-AE0B-6BE7BB7A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3612E-1CA2-4DD6-8CB7-7644170C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51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BF50-BAFC-447E-8F3B-0B8A44E0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4F74-3C22-45FC-862D-A22C317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21933-3B89-4463-81CC-5099DE470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E546-60A0-4A96-97C0-8C8F56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ECD5B-743F-498E-B022-11A59F7D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BA808-32C8-4652-A307-5E421BCD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4F6C-6B90-48C7-B91E-95721FE6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0B594-FB6D-48D4-B7C3-E9772736F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E57F7-C270-4DB0-B119-4F7674BB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E34D0-550A-4F9E-B102-7F6EFA13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E9350-39E1-4F97-B9F0-DD857BF3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21AC0-ECD5-46DD-8D5F-F446E5EA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0927-40D2-40A3-B5B6-CE32E287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30E8-7C7F-4BA5-B844-F57125A95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DE39-3C60-41BC-B3E6-9B70924B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F832F-91FD-4ECA-A147-0BE46EE3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75CC-93ED-4CE3-A831-77128771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7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160F3-54ED-44E9-A3A7-A7502F3F8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B9E2D-1536-47CA-830E-6BD9F06B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927EA-38E2-4046-A416-6B3EA9C7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73562-0688-42A1-BD7A-ACEC4BBC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4ABA-EBCB-4F73-A453-394C1D88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5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9CAC-AD3B-4FD8-A60A-B523E8BA186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AA14C-5AAA-4547-9978-E4B38725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6176E-9218-4A15-8F80-21B3A88D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FF2D-BF65-49DC-8597-17E7ACE37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BBD3-AB49-4C23-A68E-CB55BF2100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12D5-9BB4-4407-B637-60EF20BD2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1DFC-3292-4B14-844F-331AC7AD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C24E-2B8C-46BB-B8A0-3208C20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r.web.unc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wresearch.org/fact-tank/2019/11/11/who-is-hispanic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r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studio.com/conference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bloggers.com/5-ways-to-measure-running-time-of-r-co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r.web.unc.ed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r.web.unc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3107966" cy="437197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Suggestions for Class Arrival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0" y="804672"/>
            <a:ext cx="4395904" cy="5230368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Open the </a:t>
            </a:r>
            <a:r>
              <a:rPr lang="en-US" sz="2400" b="1" dirty="0">
                <a:solidFill>
                  <a:srgbClr val="000000"/>
                </a:solidFill>
              </a:rPr>
              <a:t>notes doc </a:t>
            </a:r>
            <a:r>
              <a:rPr lang="en-US" sz="2400" dirty="0">
                <a:solidFill>
                  <a:srgbClr val="000000"/>
                </a:solidFill>
              </a:rPr>
              <a:t>for today and add your name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Open lecture-specific </a:t>
            </a:r>
            <a:r>
              <a:rPr lang="en-US" sz="2400" b="1" dirty="0">
                <a:solidFill>
                  <a:srgbClr val="000000"/>
                </a:solidFill>
              </a:rPr>
              <a:t>scratchpad </a:t>
            </a:r>
            <a:r>
              <a:rPr lang="en-US" sz="2400" dirty="0">
                <a:solidFill>
                  <a:srgbClr val="000000"/>
                </a:solidFill>
              </a:rPr>
              <a:t>R script to “take notes”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Open your </a:t>
            </a:r>
            <a:r>
              <a:rPr lang="en-US" sz="2400" b="1" dirty="0">
                <a:solidFill>
                  <a:srgbClr val="000000"/>
                </a:solidFill>
              </a:rPr>
              <a:t>HW1 script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Suggestion: Start a </a:t>
            </a:r>
            <a:r>
              <a:rPr lang="en-US" sz="2400" b="1" u="sng" dirty="0">
                <a:solidFill>
                  <a:srgbClr val="000000"/>
                </a:solidFill>
              </a:rPr>
              <a:t>HW2</a:t>
            </a:r>
            <a:r>
              <a:rPr lang="en-US" sz="2400" b="1" dirty="0">
                <a:solidFill>
                  <a:srgbClr val="000000"/>
                </a:solidFill>
              </a:rPr>
              <a:t> Script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152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dob_d</a:t>
            </a:r>
            <a:r>
              <a:rPr lang="en-US" dirty="0"/>
              <a:t>, </a:t>
            </a:r>
            <a:r>
              <a:rPr lang="en-US" dirty="0" err="1"/>
              <a:t>weeknum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0258C-1423-43DA-9545-858DC3AD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dob_d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&lt;-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lubridate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ymd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dob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Note 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read_csv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 will try to help!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Also: know when to </a:t>
            </a:r>
            <a:r>
              <a:rPr lang="en-US" sz="2400" u="sng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lubridate</a:t>
            </a:r>
            <a:r>
              <a:rPr lang="en-US" sz="2400" u="sng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?</a:t>
            </a:r>
            <a:endParaRPr lang="en-US" sz="2400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sz="24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weeknum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dob_d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week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Done! Thanks, 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lubridate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FF68B80-8DFA-4135-A31A-F5C5EF01A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7484165" y="162645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oogle doc icon">
            <a:extLst>
              <a:ext uri="{FF2B5EF4-FFF2-40B4-BE49-F238E27FC236}">
                <a16:creationId xmlns:a16="http://schemas.microsoft.com/office/drawing/2014/main" id="{0F4632A4-855A-43A0-A44E-7AC83970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165" y="4840263"/>
            <a:ext cx="1251069" cy="1662550"/>
          </a:xfrm>
          <a:custGeom>
            <a:avLst/>
            <a:gdLst>
              <a:gd name="connsiteX0" fmla="*/ 126986 w 4221597"/>
              <a:gd name="connsiteY0" fmla="*/ 0 h 4303912"/>
              <a:gd name="connsiteX1" fmla="*/ 4094611 w 4221597"/>
              <a:gd name="connsiteY1" fmla="*/ 0 h 4303912"/>
              <a:gd name="connsiteX2" fmla="*/ 4221597 w 4221597"/>
              <a:gd name="connsiteY2" fmla="*/ 126986 h 4303912"/>
              <a:gd name="connsiteX3" fmla="*/ 4221597 w 4221597"/>
              <a:gd name="connsiteY3" fmla="*/ 4176926 h 4303912"/>
              <a:gd name="connsiteX4" fmla="*/ 4094611 w 4221597"/>
              <a:gd name="connsiteY4" fmla="*/ 4303912 h 4303912"/>
              <a:gd name="connsiteX5" fmla="*/ 126986 w 4221597"/>
              <a:gd name="connsiteY5" fmla="*/ 4303912 h 4303912"/>
              <a:gd name="connsiteX6" fmla="*/ 0 w 4221597"/>
              <a:gd name="connsiteY6" fmla="*/ 4176926 h 4303912"/>
              <a:gd name="connsiteX7" fmla="*/ 0 w 4221597"/>
              <a:gd name="connsiteY7" fmla="*/ 126986 h 4303912"/>
              <a:gd name="connsiteX8" fmla="*/ 126986 w 4221597"/>
              <a:gd name="connsiteY8" fmla="*/ 0 h 43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AD841C-9A9E-45B3-BFDE-D65134B4C0A5}"/>
              </a:ext>
            </a:extLst>
          </p:cNvPr>
          <p:cNvSpPr txBox="1">
            <a:spLocks/>
          </p:cNvSpPr>
          <p:nvPr/>
        </p:nvSpPr>
        <p:spPr>
          <a:xfrm>
            <a:off x="5059018" y="4838130"/>
            <a:ext cx="2295940" cy="1662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1" i="1" dirty="0"/>
              <a:t>Post-Check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i="1" dirty="0"/>
              <a:t>What's the </a:t>
            </a:r>
            <a:r>
              <a:rPr lang="en-US" sz="2400" b="1" i="1" dirty="0"/>
              <a:t>mean birth date </a:t>
            </a:r>
            <a:br>
              <a:rPr lang="en-US" sz="2400" b="1" i="1" dirty="0"/>
            </a:br>
            <a:r>
              <a:rPr lang="en-US" sz="2400" i="1" dirty="0"/>
              <a:t>and </a:t>
            </a:r>
            <a:r>
              <a:rPr lang="en-US" sz="2400" b="1" i="1" dirty="0"/>
              <a:t>mean</a:t>
            </a:r>
            <a:br>
              <a:rPr lang="en-US" sz="2400" i="1" dirty="0"/>
            </a:br>
            <a:r>
              <a:rPr lang="en-US" sz="2400" b="1" i="1" dirty="0"/>
              <a:t>week number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42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243013"/>
            <a:ext cx="3342793" cy="43719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6600" dirty="0"/>
              <a:t>Race / Ethnicity</a:t>
            </a:r>
            <a:endParaRPr lang="en-US" sz="6000" dirty="0">
              <a:hlinkClick r:id="rId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Pause for a meaning check</a:t>
            </a: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Coding the factor</a:t>
            </a:r>
          </a:p>
        </p:txBody>
      </p:sp>
    </p:spTree>
    <p:extLst>
      <p:ext uri="{BB962C8B-B14F-4D97-AF65-F5344CB8AC3E}">
        <p14:creationId xmlns:p14="http://schemas.microsoft.com/office/powerpoint/2010/main" val="518404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we're (crudely) going: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2AD5FE-229E-432F-8B14-4E0C08AA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120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mrace</a:t>
            </a:r>
            <a:r>
              <a:rPr lang="en-US" sz="16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methnic</a:t>
            </a:r>
            <a:r>
              <a:rPr lang="en-US" sz="16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               </a:t>
            </a:r>
            <a:r>
              <a:rPr lang="en-US" sz="16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raceeth_f</a:t>
            </a:r>
            <a:endParaRPr lang="en-US" sz="1600" b="1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Y                   White Hispanic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N               White non</a:t>
            </a:r>
            <a:r>
              <a:rPr lang="en-US" sz="16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Hispanic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U                            Other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4</a:t>
            </a:r>
            <a:r>
              <a:rPr lang="es-E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s-E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Y                 </a:t>
            </a:r>
            <a:r>
              <a:rPr lang="es-E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African</a:t>
            </a:r>
            <a:r>
              <a:rPr lang="es-E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American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N                 African American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6</a:t>
            </a:r>
            <a:r>
              <a:rPr lang="es-E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s-E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U                 </a:t>
            </a:r>
            <a:r>
              <a:rPr lang="es-ES" sz="16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African</a:t>
            </a:r>
            <a:r>
              <a:rPr lang="es-E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American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Y American Indian or Alaska Native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N American Indian or Alaska Native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U American Indian or Alaska Native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Y                            Other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N                            Other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</a:t>
            </a:r>
            <a:r>
              <a:rPr lang="en-US" sz="1600" dirty="0">
                <a:solidFill>
                  <a:srgbClr val="FF8000"/>
                </a:solidFill>
                <a:latin typeface="Lucida Console" panose="020B060904050402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U                            Other</a:t>
            </a:r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9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(At least a little) 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56324" cy="40980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Social construct. </a:t>
            </a:r>
          </a:p>
          <a:p>
            <a:pPr lvl="1"/>
            <a:r>
              <a:rPr lang="en-US" dirty="0"/>
              <a:t>Constructed, often, to intentionally exclude.</a:t>
            </a:r>
          </a:p>
          <a:p>
            <a:r>
              <a:rPr lang="en-US" dirty="0"/>
              <a:t>Consequences for coding </a:t>
            </a:r>
          </a:p>
          <a:p>
            <a:pPr lvl="1"/>
            <a:r>
              <a:rPr lang="en-US" dirty="0"/>
              <a:t>Size dynamics, literal (genocide) &amp; statistical erasure &amp; suppression</a:t>
            </a:r>
          </a:p>
          <a:p>
            <a:pPr lvl="1"/>
            <a:r>
              <a:rPr lang="en-US" dirty="0"/>
              <a:t>Groups that no one identifies with (gender example), etc.</a:t>
            </a:r>
          </a:p>
          <a:p>
            <a:pPr lvl="1"/>
            <a:r>
              <a:rPr lang="en-US" dirty="0"/>
              <a:t>Proxy for measure of structural Racism </a:t>
            </a:r>
          </a:p>
          <a:p>
            <a:pPr lvl="1"/>
            <a:r>
              <a:rPr lang="en-US" dirty="0"/>
              <a:t>Treatment by others? Passing dynamics.</a:t>
            </a:r>
          </a:p>
          <a:p>
            <a:r>
              <a:rPr lang="en-US" dirty="0"/>
              <a:t>Language &amp; framing is problematic… </a:t>
            </a:r>
            <a:br>
              <a:rPr lang="en-US" dirty="0"/>
            </a:br>
            <a:r>
              <a:rPr lang="en-US" dirty="0"/>
              <a:t>but conventional</a:t>
            </a:r>
          </a:p>
          <a:p>
            <a:pPr lvl="1"/>
            <a:r>
              <a:rPr lang="en-US" dirty="0"/>
              <a:t>Not everyone "Hispanic" has ever spoken Spanish, etc. Latinx…</a:t>
            </a:r>
          </a:p>
          <a:p>
            <a:pPr lvl="1"/>
            <a:r>
              <a:rPr lang="en-US" dirty="0"/>
              <a:t>"</a:t>
            </a:r>
            <a:r>
              <a:rPr lang="en-US" dirty="0">
                <a:hlinkClick r:id="rId2"/>
              </a:rPr>
              <a:t>Who is Hispanic</a:t>
            </a:r>
            <a:r>
              <a:rPr lang="en-US" dirty="0"/>
              <a:t>? Anyone who says they are. And nobody who says they aren’t. " (Pew: Lopez et al., 2019)</a:t>
            </a:r>
          </a:p>
          <a:p>
            <a:pPr lvl="1"/>
            <a:r>
              <a:rPr lang="en-US" dirty="0"/>
              <a:t>Except… traffic stop examples. </a:t>
            </a:r>
          </a:p>
          <a:p>
            <a:pPr lvl="1"/>
            <a:r>
              <a:rPr lang="en-US" dirty="0"/>
              <a:t>And what about this birth dataset? See documentation for oddities.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17941-9B2F-448A-92F5-D418A8E2397B}"/>
              </a:ext>
            </a:extLst>
          </p:cNvPr>
          <p:cNvSpPr/>
          <p:nvPr/>
        </p:nvSpPr>
        <p:spPr>
          <a:xfrm>
            <a:off x="1679713" y="5923723"/>
            <a:ext cx="57845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 the extent possible, you may and, if you wish, are encouraged to code race-ethnicity differently! </a:t>
            </a:r>
            <a:br>
              <a:rPr lang="en-US" b="1" dirty="0"/>
            </a:br>
            <a:r>
              <a:rPr lang="en-US" b="1" dirty="0"/>
              <a:t>Trying to get more detailed data, will report out.</a:t>
            </a:r>
          </a:p>
        </p:txBody>
      </p:sp>
    </p:spTree>
    <p:extLst>
      <p:ext uri="{BB962C8B-B14F-4D97-AF65-F5344CB8AC3E}">
        <p14:creationId xmlns:p14="http://schemas.microsoft.com/office/powerpoint/2010/main" val="89526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Race-Ethnicity</a:t>
            </a:r>
            <a:br>
              <a:rPr lang="en-US" b="1" dirty="0"/>
            </a:br>
            <a:r>
              <a:rPr lang="en-US" dirty="0"/>
              <a:t>v1 Line by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D99F6-C28C-4263-AC11-4D8E7206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Good places to start, but… eventually, avoid this!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Eeek</a:t>
            </a:r>
            <a:r>
              <a:rPr lang="en-US" dirty="0"/>
              <a:t>!</a:t>
            </a: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FF68B80-8DFA-4135-A31A-F5C5EF01A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7484165" y="162645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8A96BD-4C0D-4119-A4B5-D55A4985B1E2}"/>
              </a:ext>
            </a:extLst>
          </p:cNvPr>
          <p:cNvSpPr/>
          <p:nvPr/>
        </p:nvSpPr>
        <p:spPr>
          <a:xfrm>
            <a:off x="99392" y="2713383"/>
            <a:ext cx="9044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Subsettting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only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raceeth_f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Create a new variable. Doesn't have to be NA ("Other?")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Start replacing parts of it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raceeth_f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mrace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methnic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"White non-Hispanic"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etc. So much etc.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4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Race-Ethnicity</a:t>
            </a:r>
            <a:br>
              <a:rPr lang="en-US" b="1" dirty="0"/>
            </a:br>
            <a:r>
              <a:rPr lang="en-US" dirty="0"/>
              <a:t>v2: Nested </a:t>
            </a:r>
            <a:r>
              <a:rPr lang="en-US" dirty="0" err="1"/>
              <a:t>if_else</a:t>
            </a:r>
            <a:r>
              <a:rPr lang="en-US" dirty="0"/>
              <a:t>()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8994-08B1-4DCB-BA70-0FB2DCC58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So many nests!!</a:t>
            </a: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FF68B80-8DFA-4135-A31A-F5C5EF01A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7484165" y="162645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est in nest">
            <a:extLst>
              <a:ext uri="{FF2B5EF4-FFF2-40B4-BE49-F238E27FC236}">
                <a16:creationId xmlns:a16="http://schemas.microsoft.com/office/drawing/2014/main" id="{C8414EDF-9EA0-4BC4-92AF-034473EA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9" y="3676650"/>
            <a:ext cx="349694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est in nest">
            <a:extLst>
              <a:ext uri="{FF2B5EF4-FFF2-40B4-BE49-F238E27FC236}">
                <a16:creationId xmlns:a16="http://schemas.microsoft.com/office/drawing/2014/main" id="{7036FB7A-F46C-4921-8FE0-CA8B4A50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9" y="2974609"/>
            <a:ext cx="2226941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est in nest">
            <a:extLst>
              <a:ext uri="{FF2B5EF4-FFF2-40B4-BE49-F238E27FC236}">
                <a16:creationId xmlns:a16="http://schemas.microsoft.com/office/drawing/2014/main" id="{EBDB9A24-102A-4F3D-9F9F-F4665A43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78" y="2411122"/>
            <a:ext cx="1712843" cy="12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nest in nest">
            <a:extLst>
              <a:ext uri="{FF2B5EF4-FFF2-40B4-BE49-F238E27FC236}">
                <a16:creationId xmlns:a16="http://schemas.microsoft.com/office/drawing/2014/main" id="{206E2838-B715-4B44-8536-FACDAF15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65" y="2067183"/>
            <a:ext cx="1337454" cy="9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nest in nest">
            <a:extLst>
              <a:ext uri="{FF2B5EF4-FFF2-40B4-BE49-F238E27FC236}">
                <a16:creationId xmlns:a16="http://schemas.microsoft.com/office/drawing/2014/main" id="{92646BAB-0174-4396-B257-81F97C91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92" y="1743936"/>
            <a:ext cx="1091752" cy="7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67C5F-034F-4218-85EC-E3F931E0D0D2}"/>
              </a:ext>
            </a:extLst>
          </p:cNvPr>
          <p:cNvSpPr/>
          <p:nvPr/>
        </p:nvSpPr>
        <p:spPr>
          <a:xfrm>
            <a:off x="5685117" y="4361081"/>
            <a:ext cx="31862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you're doing more than 1 extra </a:t>
            </a:r>
            <a:r>
              <a:rPr lang="en-US" sz="2800" dirty="0" err="1"/>
              <a:t>nestin</a:t>
            </a:r>
            <a:r>
              <a:rPr lang="en-US" sz="2800" dirty="0"/>
              <a:t> </a:t>
            </a:r>
            <a:r>
              <a:rPr lang="en-US" sz="2800" dirty="0" err="1"/>
              <a:t>if_else</a:t>
            </a:r>
            <a:r>
              <a:rPr lang="en-US" sz="2800" dirty="0"/>
              <a:t>() , it's time to try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240739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Race-Ethnicity</a:t>
            </a:r>
            <a:br>
              <a:rPr lang="en-US" b="1" dirty="0"/>
            </a:br>
            <a:r>
              <a:rPr lang="en-US" dirty="0"/>
              <a:t>v3 </a:t>
            </a:r>
            <a:r>
              <a:rPr lang="en-US" dirty="0" err="1"/>
              <a:t>case_when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8994-08B1-4DCB-BA70-0FB2DCC5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8614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dplyr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knows we're in births, otherwise need births$ every time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raceeth_f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case_when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methnic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"White non-Hispanic"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methnic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"Y"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"White Hispanic"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methnic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"U"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"Other"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"African American"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"American Indian or Alaska Native"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"Other"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if TRUE ~ "Other", NA-&gt;Other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NA_character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_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as_factor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If the first formula isn't applicable, keep moving down.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Order matters, but no nesting!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FF68B80-8DFA-4135-A31A-F5C5EF01A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7484165" y="162645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6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Race-Ethnicity</a:t>
            </a:r>
            <a:br>
              <a:rPr lang="en-US" b="1" dirty="0"/>
            </a:br>
            <a:r>
              <a:rPr lang="en-US" dirty="0"/>
              <a:t>v3 </a:t>
            </a:r>
            <a:r>
              <a:rPr lang="en-US" dirty="0" err="1"/>
              <a:t>case_when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8994-08B1-4DCB-BA70-0FB2DCC5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86141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dplyr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pipe to mutate knows we're in births (next week)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births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births </a:t>
            </a:r>
            <a:r>
              <a:rPr lang="en-US" dirty="0">
                <a:solidFill>
                  <a:srgbClr val="804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%&gt;%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mutate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raceeth_f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case_when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methnic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"White non-Hispanic"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methnic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"Y"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"White Hispanic"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methnic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"U"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"Other"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"African American"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"American Indian or Alaska Native"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"Other"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,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if TRUE ~ "Other", NA-&gt;Other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~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NA_character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_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4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%&gt;%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as_factor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Lucida Console" panose="020B0609040504020204" pitchFamily="49" charset="0"/>
              </a:rPr>
              <a:t># How I'd probably code this… if I wasn't using a table.</a:t>
            </a:r>
            <a:endParaRPr lang="en-US" dirty="0">
              <a:latin typeface="Lucida Console" panose="020B0609040504020204" pitchFamily="49" charset="0"/>
            </a:endParaRP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FF68B80-8DFA-4135-A31A-F5C5EF01A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7484165" y="162645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Race-Ethnicity</a:t>
            </a:r>
            <a:br>
              <a:rPr lang="en-US" b="1" dirty="0"/>
            </a:br>
            <a:r>
              <a:rPr lang="en-US" dirty="0"/>
              <a:t>v4 Join!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8994-08B1-4DCB-BA70-0FB2DCC58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mergedf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data.frame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mrace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seq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methnic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as.character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"Y"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raceeth_f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factor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"White Hispanic"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"White non-Hispanic"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"Other"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"African American"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"American Indian or Alaska Native"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"Other"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or just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read_csv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()! See the format helper table in data pack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merge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births, 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mergedf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by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mrace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methnic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or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dplyr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left_join</a:t>
            </a:r>
            <a:endParaRPr lang="en-US" dirty="0"/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FF68B80-8DFA-4135-A31A-F5C5EF01A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7484165" y="162645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1B17DA-587F-45DA-B19A-3C46CB6657E3}"/>
              </a:ext>
            </a:extLst>
          </p:cNvPr>
          <p:cNvSpPr/>
          <p:nvPr/>
        </p:nvSpPr>
        <p:spPr>
          <a:xfrm>
            <a:off x="3095855" y="1321357"/>
            <a:ext cx="4160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Best practice is minimal constants in code!</a:t>
            </a:r>
          </a:p>
        </p:txBody>
      </p:sp>
    </p:spTree>
    <p:extLst>
      <p:ext uri="{BB962C8B-B14F-4D97-AF65-F5344CB8AC3E}">
        <p14:creationId xmlns:p14="http://schemas.microsoft.com/office/powerpoint/2010/main" val="178288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A3CBD-9D51-4D7C-BB7E-539C4AE4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Filtering with recoded variables and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purrr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4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4"/>
            <a:ext cx="4080510" cy="787815"/>
          </a:xfrm>
        </p:spPr>
        <p:txBody>
          <a:bodyPr>
            <a:normAutofit/>
          </a:bodyPr>
          <a:lstStyle/>
          <a:p>
            <a:r>
              <a:rPr lang="en-US" sz="2400" b="1" dirty="0"/>
              <a:t>EPID 701 Spring 2020</a:t>
            </a:r>
            <a:br>
              <a:rPr lang="en-US" sz="2400" b="1" dirty="0"/>
            </a:br>
            <a:r>
              <a:rPr lang="en-US" sz="2000" dirty="0"/>
              <a:t>R for Epidemiologists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518054"/>
            <a:ext cx="4080510" cy="3540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b="1" dirty="0"/>
              <a:t>R Recoding II: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000" dirty="0"/>
              <a:t>Finishing recoding &amp; inclusion criteria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/>
          </a:p>
          <a:p>
            <a:pPr marL="0" indent="0">
              <a:buNone/>
            </a:pPr>
            <a:endParaRPr lang="en-US" sz="3600" dirty="0">
              <a:hlinkClick r:id="rId3"/>
            </a:endParaRP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AE8F62F0-3E3A-4B88-99B7-6D8C6E917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69494" b="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18AA6-AA07-447D-947D-AE311050A5E8}"/>
              </a:ext>
            </a:extLst>
          </p:cNvPr>
          <p:cNvSpPr/>
          <p:nvPr/>
        </p:nvSpPr>
        <p:spPr>
          <a:xfrm>
            <a:off x="491490" y="5784990"/>
            <a:ext cx="4186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3"/>
              </a:rPr>
              <a:t>learnr.web.unc.edu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3E6F6-EB95-43B6-8ADD-B98F5FF1D114}"/>
              </a:ext>
            </a:extLst>
          </p:cNvPr>
          <p:cNvSpPr/>
          <p:nvPr/>
        </p:nvSpPr>
        <p:spPr>
          <a:xfrm>
            <a:off x="491490" y="5059018"/>
            <a:ext cx="408051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2020.01.30 – L7 – Mike</a:t>
            </a:r>
          </a:p>
        </p:txBody>
      </p:sp>
    </p:spTree>
    <p:extLst>
      <p:ext uri="{BB962C8B-B14F-4D97-AF65-F5344CB8AC3E}">
        <p14:creationId xmlns:p14="http://schemas.microsoft.com/office/powerpoint/2010/main" val="148589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3F3-252E-4686-9A1E-97681C6C560C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 descr="Puzzle pieces">
            <a:extLst>
              <a:ext uri="{FF2B5EF4-FFF2-40B4-BE49-F238E27FC236}">
                <a16:creationId xmlns:a16="http://schemas.microsoft.com/office/drawing/2014/main" id="{7AE3C063-0876-4E1D-982B-127AD1786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939" y="0"/>
            <a:ext cx="2176669" cy="2176669"/>
          </a:xfr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D2EA120-77C0-43D6-BBD7-BD010EEA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144000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34E00-5A9D-46EF-9979-DE543713DC7A}"/>
              </a:ext>
            </a:extLst>
          </p:cNvPr>
          <p:cNvSpPr/>
          <p:nvPr/>
        </p:nvSpPr>
        <p:spPr>
          <a:xfrm>
            <a:off x="4572000" y="4433751"/>
            <a:ext cx="4572000" cy="2424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1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3F3-252E-4686-9A1E-97681C6C560C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 descr="Puzzle pieces">
            <a:extLst>
              <a:ext uri="{FF2B5EF4-FFF2-40B4-BE49-F238E27FC236}">
                <a16:creationId xmlns:a16="http://schemas.microsoft.com/office/drawing/2014/main" id="{7AE3C063-0876-4E1D-982B-127AD1786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939" y="0"/>
            <a:ext cx="2176669" cy="2176669"/>
          </a:xfr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D2EA120-77C0-43D6-BBD7-BD010EEA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144000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0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Relevant Variables*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57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Exposure/Outcome</a:t>
            </a:r>
          </a:p>
          <a:p>
            <a:pPr marL="0" indent="0">
              <a:buNone/>
            </a:pPr>
            <a:r>
              <a:rPr lang="en-US" sz="2000" b="1" dirty="0"/>
              <a:t>pnc5_f</a:t>
            </a:r>
            <a:r>
              <a:rPr lang="en-US" sz="2000" dirty="0"/>
              <a:t>: Mo. Prenatal Care Began</a:t>
            </a:r>
          </a:p>
          <a:p>
            <a:pPr marL="0" indent="0">
              <a:buNone/>
            </a:pPr>
            <a:r>
              <a:rPr lang="en-US" sz="2000" b="1" dirty="0" err="1"/>
              <a:t>preterm_f</a:t>
            </a:r>
            <a:r>
              <a:rPr lang="en-US" sz="2000" dirty="0"/>
              <a:t>: Preterm birth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u="sng" dirty="0"/>
              <a:t>Covariates</a:t>
            </a:r>
          </a:p>
          <a:p>
            <a:pPr marL="0" indent="0">
              <a:buNone/>
            </a:pPr>
            <a:r>
              <a:rPr lang="en-US" sz="2000" b="1" dirty="0"/>
              <a:t>mage</a:t>
            </a:r>
            <a:r>
              <a:rPr lang="en-US" sz="2000" dirty="0"/>
              <a:t>: Maternal age</a:t>
            </a:r>
          </a:p>
          <a:p>
            <a:pPr marL="0" indent="0">
              <a:buNone/>
            </a:pPr>
            <a:r>
              <a:rPr lang="en-US" sz="2000" b="1" dirty="0" err="1"/>
              <a:t>smoke_f</a:t>
            </a:r>
            <a:r>
              <a:rPr lang="en-US" sz="2000" dirty="0"/>
              <a:t>: </a:t>
            </a:r>
            <a:r>
              <a:rPr lang="en-US" sz="2000" dirty="0" err="1"/>
              <a:t>Cigarrette</a:t>
            </a:r>
            <a:r>
              <a:rPr lang="en-US" sz="2000" dirty="0"/>
              <a:t> Smoking During Pregnancy</a:t>
            </a:r>
          </a:p>
          <a:p>
            <a:pPr marL="0" indent="0">
              <a:buNone/>
            </a:pPr>
            <a:r>
              <a:rPr lang="en-US" sz="2000" b="1" dirty="0" err="1"/>
              <a:t>sex_f</a:t>
            </a:r>
            <a:r>
              <a:rPr lang="en-US" sz="2000" dirty="0"/>
              <a:t>: Child's birth sex</a:t>
            </a:r>
          </a:p>
          <a:p>
            <a:pPr marL="0" indent="0">
              <a:buNone/>
            </a:pPr>
            <a:r>
              <a:rPr lang="en-US" sz="2000" b="1" dirty="0" err="1"/>
              <a:t>raceeth_f</a:t>
            </a:r>
            <a:r>
              <a:rPr lang="en-US" sz="2000" dirty="0"/>
              <a:t>: Maternal Race/Ethnicity</a:t>
            </a:r>
          </a:p>
          <a:p>
            <a:pPr marL="0" indent="0">
              <a:buNone/>
            </a:pPr>
            <a:r>
              <a:rPr lang="en-US" sz="2000" b="1" dirty="0"/>
              <a:t>cores</a:t>
            </a:r>
            <a:r>
              <a:rPr lang="en-US" sz="2000" dirty="0"/>
              <a:t>: Residence of Mother -- County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2CFC3-C388-4AA5-AC93-B798BC915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6775" y="1825625"/>
            <a:ext cx="3978137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/>
              <a:t>Selection Criteria</a:t>
            </a:r>
          </a:p>
          <a:p>
            <a:pPr marL="0" indent="0">
              <a:buNone/>
            </a:pPr>
            <a:r>
              <a:rPr lang="en-US" sz="2100" b="1" dirty="0" err="1"/>
              <a:t>plur</a:t>
            </a:r>
            <a:r>
              <a:rPr lang="en-US" sz="2100" b="1" dirty="0"/>
              <a:t>: </a:t>
            </a:r>
            <a:r>
              <a:rPr lang="en-US" sz="2100" dirty="0"/>
              <a:t>Plurality of birth (twins, triplets, etc.)</a:t>
            </a:r>
          </a:p>
          <a:p>
            <a:pPr marL="0" indent="0">
              <a:buNone/>
            </a:pPr>
            <a:r>
              <a:rPr lang="en-US" sz="2100" b="1" dirty="0" err="1"/>
              <a:t>wksgest</a:t>
            </a:r>
            <a:r>
              <a:rPr lang="en-US" sz="2100" dirty="0"/>
              <a:t>: Calculated Estimate of Gestation (</a:t>
            </a:r>
            <a:r>
              <a:rPr lang="en-US" sz="2100" b="1" dirty="0" err="1"/>
              <a:t>weeknum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r>
              <a:rPr lang="en-US" sz="2100" b="1" dirty="0" err="1"/>
              <a:t>dob_d</a:t>
            </a:r>
            <a:r>
              <a:rPr lang="en-US" sz="2100" dirty="0"/>
              <a:t>: Date of birth of baby</a:t>
            </a:r>
          </a:p>
          <a:p>
            <a:pPr marL="0" indent="0">
              <a:buNone/>
            </a:pPr>
            <a:r>
              <a:rPr lang="en-US" sz="2100" b="1" dirty="0"/>
              <a:t>Congenital Anomalies: </a:t>
            </a:r>
            <a:r>
              <a:rPr lang="en-US" sz="2100" dirty="0"/>
              <a:t>multiple variables with congenital anomaly status (future: </a:t>
            </a:r>
            <a:r>
              <a:rPr lang="en-US" sz="2100" dirty="0" err="1"/>
              <a:t>purrr</a:t>
            </a:r>
            <a:r>
              <a:rPr lang="en-US" sz="2100" dirty="0"/>
              <a:t>/apply)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A50D1-A43B-4562-86A7-8EE95501222F}"/>
              </a:ext>
            </a:extLst>
          </p:cNvPr>
          <p:cNvSpPr/>
          <p:nvPr/>
        </p:nvSpPr>
        <p:spPr>
          <a:xfrm>
            <a:off x="628650" y="16906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3B022-F3FF-4511-B7C3-E4B608202694}"/>
              </a:ext>
            </a:extLst>
          </p:cNvPr>
          <p:cNvSpPr/>
          <p:nvPr/>
        </p:nvSpPr>
        <p:spPr>
          <a:xfrm>
            <a:off x="6618217" y="5807631"/>
            <a:ext cx="16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*After Recoding</a:t>
            </a:r>
          </a:p>
        </p:txBody>
      </p:sp>
    </p:spTree>
    <p:extLst>
      <p:ext uri="{BB962C8B-B14F-4D97-AF65-F5344CB8AC3E}">
        <p14:creationId xmlns:p14="http://schemas.microsoft.com/office/powerpoint/2010/main" val="311553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</a:t>
            </a:r>
            <a:r>
              <a:rPr lang="en-US" dirty="0" err="1"/>
              <a:t>purrr</a:t>
            </a:r>
            <a:r>
              <a:rPr lang="en-US" dirty="0"/>
              <a:t>::map*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way to do many things at once…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	…without explicit iteration and "bookkeeping"</a:t>
            </a:r>
          </a:p>
        </p:txBody>
      </p:sp>
      <p:pic>
        <p:nvPicPr>
          <p:cNvPr id="8194" name="Picture 2" descr="Image result for r4ds purrr">
            <a:extLst>
              <a:ext uri="{FF2B5EF4-FFF2-40B4-BE49-F238E27FC236}">
                <a16:creationId xmlns:a16="http://schemas.microsoft.com/office/drawing/2014/main" id="{2F785702-2B5C-45C7-AD79-2850028CC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729706"/>
            <a:ext cx="85248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8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Two Specific Tasks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3E5B7-20AF-4FB8-B139-C16750D41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696538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18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DE67-FACC-4561-BEBA-D0C4F904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*apply() functions from Base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B0A6-F8DD-43D4-B555-6CAAC1B9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453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Roboto"/>
              </a:rPr>
              <a:t>apply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() is a </a:t>
            </a:r>
            <a:r>
              <a:rPr lang="en-US" sz="2400" b="1" dirty="0">
                <a:solidFill>
                  <a:srgbClr val="222222"/>
                </a:solidFill>
                <a:latin typeface="Roboto"/>
              </a:rPr>
              <a:t>R function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 which enables to make quick operations on matrix, vector or array (or a </a:t>
            </a:r>
            <a:r>
              <a:rPr lang="en-US" sz="2400" dirty="0" err="1">
                <a:solidFill>
                  <a:srgbClr val="222222"/>
                </a:solidFill>
                <a:latin typeface="Roboto"/>
              </a:rPr>
              <a:t>data.frame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 coerced into one!). The operations can be done on the rows (MARGIN=1) or columns (MARGIN=2) [or more…].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26E70-1714-4EDE-A65B-9B7075064803}"/>
              </a:ext>
            </a:extLst>
          </p:cNvPr>
          <p:cNvSpPr/>
          <p:nvPr/>
        </p:nvSpPr>
        <p:spPr>
          <a:xfrm>
            <a:off x="526774" y="35237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m1 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matrix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fr-FR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nrow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;m1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17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14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18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19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m1, MARGIN =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60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m1, MARGIN =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26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58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74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AFA206B-55E7-4CC6-956F-9CC42715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37" y="3414713"/>
            <a:ext cx="41338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02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Congenital Anomalies (apply)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6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anen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mnsb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cchd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cdh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omph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gast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"limb"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"cl"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"cp"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dowt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cdit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"hypo"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#(HW2)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Following so far?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tibble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b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"Y"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Still with it?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incl_noanomalies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as.numeric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]==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FUN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#All not present #(HW2)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9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Congenital Anomalies (apply)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6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anen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mnsb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cchd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cdh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omph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gast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"limb"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"cl"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"cp"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dowt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cdit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"hypo"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#(HW2)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Following so far?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tibble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b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"Y"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Still with it?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incl_noanomalies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as.numeric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]==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FUN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#All not present #(HW2)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0E155-AB06-4971-8699-C55DD6AB1DF9}"/>
              </a:ext>
            </a:extLst>
          </p:cNvPr>
          <p:cNvSpPr/>
          <p:nvPr/>
        </p:nvSpPr>
        <p:spPr>
          <a:xfrm>
            <a:off x="4303642" y="1574586"/>
            <a:ext cx="457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births</a:t>
            </a:r>
            <a:r>
              <a:rPr lang="en-US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congen_anom</a:t>
            </a:r>
            <a:r>
              <a:rPr lang="en-US" sz="10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>
                <a:solidFill>
                  <a:srgbClr val="804000"/>
                </a:solidFill>
                <a:latin typeface="Courier New" panose="02070309020205020404" pitchFamily="49" charset="0"/>
              </a:rPr>
              <a:t>%&gt;%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>
                <a:solidFill>
                  <a:srgbClr val="8000FF"/>
                </a:solidFill>
                <a:latin typeface="Courier New" panose="02070309020205020404" pitchFamily="49" charset="0"/>
              </a:rPr>
              <a:t>head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anen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mnsb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cchd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cdh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omph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gast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limb cl cp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dowt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cdit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hypo</a:t>
            </a:r>
          </a:p>
          <a:p>
            <a:r>
              <a:rPr lang="pt-BR" sz="1000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N    N    N   N    N    N    N  N  N    N    N    N</a:t>
            </a:r>
          </a:p>
          <a:p>
            <a:r>
              <a:rPr lang="pt-BR" sz="1000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N    N    N   N    N    N    N  N  N    N    N    N</a:t>
            </a:r>
          </a:p>
          <a:p>
            <a:r>
              <a:rPr lang="pt-BR" sz="1000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N    N    N   N    N    N    N  N  N    N    N    N</a:t>
            </a:r>
          </a:p>
          <a:p>
            <a:r>
              <a:rPr lang="pt-BR" sz="1000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N    N    N   N    N    N    N  N  N    N    N    N</a:t>
            </a:r>
          </a:p>
          <a:p>
            <a:r>
              <a:rPr lang="pt-BR" sz="1000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N    N    N   N    N    N    N  N  N    N    N    N</a:t>
            </a:r>
          </a:p>
          <a:p>
            <a:r>
              <a:rPr lang="pt-BR" sz="1000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N    N    N   N    N    N    N  N  N    N    N    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460DF-DF82-4088-8B94-4A07A90ED6FA}"/>
              </a:ext>
            </a:extLst>
          </p:cNvPr>
          <p:cNvSpPr/>
          <p:nvPr/>
        </p:nvSpPr>
        <p:spPr>
          <a:xfrm>
            <a:off x="6321284" y="2899551"/>
            <a:ext cx="255435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test_df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a     b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</a:t>
            </a:r>
            <a:r>
              <a:rPr lang="en-US" dirty="0" err="1"/>
              <a:t>purrr</a:t>
            </a:r>
            <a:r>
              <a:rPr lang="en-US" dirty="0"/>
              <a:t>::map*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way to do many things at once…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	…without explicit iteration and "bookkeeping"</a:t>
            </a:r>
          </a:p>
        </p:txBody>
      </p:sp>
      <p:pic>
        <p:nvPicPr>
          <p:cNvPr id="10242" name="Picture 2" descr="Image result for r4ds purrr">
            <a:extLst>
              <a:ext uri="{FF2B5EF4-FFF2-40B4-BE49-F238E27FC236}">
                <a16:creationId xmlns:a16="http://schemas.microsoft.com/office/drawing/2014/main" id="{138B2CC9-E55D-4F05-8E0D-77BAD96B8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9338"/>
            <a:ext cx="84963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57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Congenital Anomalies (</a:t>
            </a:r>
            <a:r>
              <a:rPr lang="en-US" dirty="0" err="1"/>
              <a:t>pmap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6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"Y"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Test an idea…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…write a function! Give 1 row of df / list, is all N?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check_for_anomalies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function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...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){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...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tibble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b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"Y"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pmap_lgl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test_df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check_for_anomalies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test on df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incl_noanomalies2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#All not present #(HW2)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pmap_lgl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congen_anom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check_for_anomalies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as.numeric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435C-5FB4-404F-8323-2C7DB08C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BB9-B9F2-4745-89AA-2F17DC63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5696"/>
            <a:ext cx="7886700" cy="41571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From Keynote Address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" RStudio has changed its corporate structure to become a certified “Delaware Benefit Corporation,” a move that </a:t>
            </a:r>
            <a:r>
              <a:rPr lang="en-US" b="1" dirty="0"/>
              <a:t>legally allows it to consider the needs of the R community when making decisions instead of focusing solely on what’s financially best for its stockholders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“Our directors and officers now have a </a:t>
            </a:r>
            <a:r>
              <a:rPr lang="en-US" b="1" dirty="0"/>
              <a:t>fiduciary duty to pursue public benefits </a:t>
            </a:r>
            <a:r>
              <a:rPr lang="en-US" dirty="0"/>
              <a:t>along with balancing the needs of all our stakeholders,” not just its corporate owners, founder and CEO J.J. Allaire said in his keynote speech at </a:t>
            </a:r>
            <a:r>
              <a:rPr lang="en-US" dirty="0">
                <a:hlinkClick r:id="rId2"/>
              </a:rPr>
              <a:t>RStudio Conference</a:t>
            </a:r>
            <a:r>
              <a:rPr lang="en-US" dirty="0"/>
              <a:t> this morning in San Francisco.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Those benefits include the creation of </a:t>
            </a:r>
            <a:r>
              <a:rPr lang="en-US" b="1" dirty="0"/>
              <a:t>free open source software for data work, and helping people spread knowledge “regardless of economic means</a:t>
            </a:r>
            <a:r>
              <a:rPr lang="en-US" dirty="0"/>
              <a:t>,” Allaire said.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B6C20-469D-44F5-A3AF-24346765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8100"/>
            <a:ext cx="9215635" cy="21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0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Two Specific Tasks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3E5B7-20AF-4FB8-B139-C16750D41D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25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Congenital Anomalies (apply)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6C953-17FA-4516-BF93-659EE205B6E8}"/>
              </a:ext>
            </a:extLst>
          </p:cNvPr>
          <p:cNvSpPr/>
          <p:nvPr/>
        </p:nvSpPr>
        <p:spPr>
          <a:xfrm>
            <a:off x="628648" y="1690689"/>
            <a:ext cx="83364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grepl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"banana"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"peach"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ornge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Look for a sub string</a:t>
            </a: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str_detect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"banana"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"peach"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ornge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Look for a sub string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Look by column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eligibility_drops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nrow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–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grepl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(____________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))]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FUN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MARGIN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na.rm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eligibility_drops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Look by row again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include_allpass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grepl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(____________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))]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			FUN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MARGIN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#(HW2 indicator for the inclusion criteria yes/no)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5" name="Picture 2" descr="Image result for google doc icon">
            <a:extLst>
              <a:ext uri="{FF2B5EF4-FFF2-40B4-BE49-F238E27FC236}">
                <a16:creationId xmlns:a16="http://schemas.microsoft.com/office/drawing/2014/main" id="{5A76552A-287B-44B7-BAE9-1144BCF3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165" y="4840263"/>
            <a:ext cx="1251069" cy="1662550"/>
          </a:xfrm>
          <a:custGeom>
            <a:avLst/>
            <a:gdLst>
              <a:gd name="connsiteX0" fmla="*/ 126986 w 4221597"/>
              <a:gd name="connsiteY0" fmla="*/ 0 h 4303912"/>
              <a:gd name="connsiteX1" fmla="*/ 4094611 w 4221597"/>
              <a:gd name="connsiteY1" fmla="*/ 0 h 4303912"/>
              <a:gd name="connsiteX2" fmla="*/ 4221597 w 4221597"/>
              <a:gd name="connsiteY2" fmla="*/ 126986 h 4303912"/>
              <a:gd name="connsiteX3" fmla="*/ 4221597 w 4221597"/>
              <a:gd name="connsiteY3" fmla="*/ 4176926 h 4303912"/>
              <a:gd name="connsiteX4" fmla="*/ 4094611 w 4221597"/>
              <a:gd name="connsiteY4" fmla="*/ 4303912 h 4303912"/>
              <a:gd name="connsiteX5" fmla="*/ 126986 w 4221597"/>
              <a:gd name="connsiteY5" fmla="*/ 4303912 h 4303912"/>
              <a:gd name="connsiteX6" fmla="*/ 0 w 4221597"/>
              <a:gd name="connsiteY6" fmla="*/ 4176926 h 4303912"/>
              <a:gd name="connsiteX7" fmla="*/ 0 w 4221597"/>
              <a:gd name="connsiteY7" fmla="*/ 126986 h 4303912"/>
              <a:gd name="connsiteX8" fmla="*/ 126986 w 4221597"/>
              <a:gd name="connsiteY8" fmla="*/ 0 h 43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BAA6CC-259B-43D5-B2AB-5D860713DCB8}"/>
              </a:ext>
            </a:extLst>
          </p:cNvPr>
          <p:cNvSpPr txBox="1">
            <a:spLocks/>
          </p:cNvSpPr>
          <p:nvPr/>
        </p:nvSpPr>
        <p:spPr>
          <a:xfrm>
            <a:off x="5059018" y="4838130"/>
            <a:ext cx="2295940" cy="1662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400" b="1" i="1" dirty="0"/>
              <a:t>Post-Check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i="1" dirty="0"/>
              <a:t>What sub string goes in the blank, if I'm interested in the inclusion variables at right?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8A086-19E6-407D-9F42-B3D6F536FD94}"/>
              </a:ext>
            </a:extLst>
          </p:cNvPr>
          <p:cNvSpPr/>
          <p:nvPr/>
        </p:nvSpPr>
        <p:spPr>
          <a:xfrm>
            <a:off x="628648" y="4738548"/>
            <a:ext cx="376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Has Gestation Data (</a:t>
            </a:r>
            <a:r>
              <a:rPr lang="en-US" dirty="0" err="1"/>
              <a:t>incl_hasgest</a:t>
            </a:r>
            <a:r>
              <a:rPr lang="en-US" dirty="0"/>
              <a:t>)</a:t>
            </a:r>
          </a:p>
          <a:p>
            <a:r>
              <a:rPr lang="en-US" dirty="0"/>
              <a:t>Enough Gestation (</a:t>
            </a:r>
            <a:r>
              <a:rPr lang="en-US" dirty="0" err="1"/>
              <a:t>incl_enoughgest</a:t>
            </a:r>
            <a:r>
              <a:rPr lang="en-US" dirty="0"/>
              <a:t>)</a:t>
            </a:r>
          </a:p>
          <a:p>
            <a:r>
              <a:rPr lang="en-US" dirty="0"/>
              <a:t>Late Enough (</a:t>
            </a:r>
            <a:r>
              <a:rPr lang="en-US" dirty="0" err="1"/>
              <a:t>incl_lateenough</a:t>
            </a:r>
            <a:r>
              <a:rPr lang="en-US" dirty="0"/>
              <a:t>)</a:t>
            </a:r>
          </a:p>
          <a:p>
            <a:r>
              <a:rPr lang="en-US" dirty="0"/>
              <a:t>Early Enough (</a:t>
            </a:r>
            <a:r>
              <a:rPr lang="en-US" dirty="0" err="1"/>
              <a:t>incl_earlyenough</a:t>
            </a:r>
            <a:r>
              <a:rPr lang="en-US" dirty="0"/>
              <a:t>)</a:t>
            </a:r>
          </a:p>
          <a:p>
            <a:r>
              <a:rPr lang="en-US" dirty="0"/>
              <a:t>Singletons (</a:t>
            </a:r>
            <a:r>
              <a:rPr lang="en-US" dirty="0" err="1"/>
              <a:t>incl_singleton</a:t>
            </a:r>
            <a:r>
              <a:rPr lang="en-US" dirty="0"/>
              <a:t>) </a:t>
            </a:r>
          </a:p>
          <a:p>
            <a:r>
              <a:rPr lang="en-US" dirty="0"/>
              <a:t>No </a:t>
            </a:r>
            <a:r>
              <a:rPr lang="en-US" dirty="0" err="1"/>
              <a:t>anomolies</a:t>
            </a:r>
            <a:r>
              <a:rPr lang="en-US" dirty="0"/>
              <a:t> (</a:t>
            </a:r>
            <a:r>
              <a:rPr lang="en-US" dirty="0" err="1"/>
              <a:t>incl_noanomalies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338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Saving, Loading, &amp; Sourcing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A3CBD-9D51-4D7C-BB7E-539C4AE4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Patterns to splitting up </a:t>
            </a:r>
            <a:b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your (bigger, slower) work </a:t>
            </a:r>
          </a:p>
        </p:txBody>
      </p:sp>
    </p:spTree>
    <p:extLst>
      <p:ext uri="{BB962C8B-B14F-4D97-AF65-F5344CB8AC3E}">
        <p14:creationId xmlns:p14="http://schemas.microsoft.com/office/powerpoint/2010/main" val="3205257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2E2CBA69-C315-49D4-A0AE-7C2FDDE99520}"/>
              </a:ext>
            </a:extLst>
          </p:cNvPr>
          <p:cNvSpPr/>
          <p:nvPr/>
        </p:nvSpPr>
        <p:spPr>
          <a:xfrm>
            <a:off x="556590" y="4168154"/>
            <a:ext cx="7305261" cy="2324720"/>
          </a:xfrm>
          <a:prstGeom prst="flowChartDocument">
            <a:avLst/>
          </a:prstGeom>
          <a:solidFill>
            <a:srgbClr val="DEEBF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Saving, Loading, &amp; 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6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......................................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save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births,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"births_cleaned_hw1.rda"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......................................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__End Homework 1 /  Start Homework 2 ####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......................................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......................................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Eligibility criteria &amp; more recoding  (HW2 part 1) ####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......................................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"births_cleaned_hw1.rda"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or source("my_hw1_file.R")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6CDA780E-FFA6-4EBF-96A4-858492316310}"/>
              </a:ext>
            </a:extLst>
          </p:cNvPr>
          <p:cNvSpPr/>
          <p:nvPr/>
        </p:nvSpPr>
        <p:spPr>
          <a:xfrm rot="10800000">
            <a:off x="556590" y="1348755"/>
            <a:ext cx="7305261" cy="2324720"/>
          </a:xfrm>
          <a:prstGeom prst="flowChartDocument">
            <a:avLst/>
          </a:prstGeom>
          <a:solidFill>
            <a:srgbClr val="DEEBF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Saving, Loading, &amp; 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6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source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"00_libraries_and_constants.R"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source("01_load_and_recode.R") # uncomment to rerun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load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"01_births_cleaned_hw1.rda"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See Jenny Bryan naming conventions...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8BA1AFC6-EBE1-42E9-8ECF-8B2FE0091F39}"/>
              </a:ext>
            </a:extLst>
          </p:cNvPr>
          <p:cNvSpPr/>
          <p:nvPr/>
        </p:nvSpPr>
        <p:spPr>
          <a:xfrm>
            <a:off x="628649" y="1690689"/>
            <a:ext cx="7561194" cy="2324720"/>
          </a:xfrm>
          <a:prstGeom prst="flowChartDocument">
            <a:avLst/>
          </a:prstGeom>
          <a:solidFill>
            <a:srgbClr val="DEEBF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0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Bonus: Waiting efficiently!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699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tictoc</a:t>
            </a:r>
            <a:endParaRPr lang="en-US" sz="3200" b="1" u="sng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tic(); 			# or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Sys.time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Do slow stuff	# or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rbenchmark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toc() 			# or microbenchmark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https://www.r-bloggers.com/5-ways-to-measure-running-time-of-r-code/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b="1" u="sng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beepr</a:t>
            </a:r>
            <a:endParaRPr lang="en-US" sz="3200" b="1" u="sng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beepr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::beep()</a:t>
            </a:r>
          </a:p>
        </p:txBody>
      </p:sp>
    </p:spTree>
    <p:extLst>
      <p:ext uri="{BB962C8B-B14F-4D97-AF65-F5344CB8AC3E}">
        <p14:creationId xmlns:p14="http://schemas.microsoft.com/office/powerpoint/2010/main" val="2314885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DE65A-87AA-4779-99C6-BC260969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478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913807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DE65A-87AA-4779-99C6-BC260969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5084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Template 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Bank</a:t>
            </a:r>
          </a:p>
        </p:txBody>
      </p:sp>
    </p:spTree>
    <p:extLst>
      <p:ext uri="{BB962C8B-B14F-4D97-AF65-F5344CB8AC3E}">
        <p14:creationId xmlns:p14="http://schemas.microsoft.com/office/powerpoint/2010/main" val="3789287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 fontScale="90000"/>
          </a:bodyPr>
          <a:lstStyle/>
          <a:p>
            <a:r>
              <a:rPr lang="en-US" sz="3850" dirty="0"/>
              <a:t>Post-Check</a:t>
            </a:r>
            <a:br>
              <a:rPr lang="en-US" sz="3850" dirty="0"/>
            </a:br>
            <a:r>
              <a:rPr lang="en-US" sz="3850" b="1" dirty="0"/>
              <a:t>You try! Open R and…</a:t>
            </a:r>
            <a:endParaRPr lang="en-US" sz="3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1848679"/>
            <a:ext cx="5033221" cy="4167492"/>
          </a:xfrm>
        </p:spPr>
        <p:txBody>
          <a:bodyPr anchor="ctr">
            <a:normAutofit/>
          </a:bodyPr>
          <a:lstStyle/>
          <a:p>
            <a:pPr marL="342900" indent="-342900">
              <a:buAutoNum type="arabicParenR"/>
            </a:pPr>
            <a:r>
              <a:rPr lang="en-US" sz="2800" dirty="0"/>
              <a:t>Thing 1</a:t>
            </a:r>
          </a:p>
          <a:p>
            <a:pPr marL="342900" indent="-342900">
              <a:buAutoNum type="arabicParenR"/>
            </a:pPr>
            <a:r>
              <a:rPr lang="en-US" sz="2800" dirty="0"/>
              <a:t>Thing 2</a:t>
            </a:r>
          </a:p>
          <a:p>
            <a:pPr marL="342900" indent="-342900">
              <a:buAutoNum type="arabicParenR"/>
            </a:pPr>
            <a:r>
              <a:rPr lang="en-US" sz="2800" b="1" dirty="0"/>
              <a:t>Head to the google doc and type “Done” next to your name when done!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AEEB584A-E728-45DB-9734-AC5C99B9E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/>
          <a:stretch/>
        </p:blipFill>
        <p:spPr bwMode="auto">
          <a:xfrm>
            <a:off x="6097708" y="2369132"/>
            <a:ext cx="2226365" cy="21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26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 fontScale="90000"/>
          </a:bodyPr>
          <a:lstStyle/>
          <a:p>
            <a:r>
              <a:rPr lang="en-US" sz="3850" b="1" dirty="0"/>
              <a:t>Pre-Check / Post-Check / Pause &amp; Check</a:t>
            </a:r>
            <a:br>
              <a:rPr lang="en-US" sz="3850" dirty="0"/>
            </a:br>
            <a:r>
              <a:rPr lang="en-US" sz="3850" dirty="0"/>
              <a:t>Answer in the google doc…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1848679"/>
            <a:ext cx="5033221" cy="41674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After </a:t>
            </a:r>
            <a:r>
              <a:rPr lang="en-US" sz="2800" b="1" dirty="0"/>
              <a:t>doing a thing</a:t>
            </a:r>
            <a:r>
              <a:rPr lang="en-US" sz="2800" dirty="0"/>
              <a:t>, enter something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 </a:t>
            </a:r>
          </a:p>
          <a:p>
            <a:pPr marL="514350" indent="-514350">
              <a:buAutoNum type="alphaUcPeriod"/>
            </a:pPr>
            <a:r>
              <a:rPr lang="en-US" sz="2800" dirty="0"/>
              <a:t> </a:t>
            </a:r>
          </a:p>
          <a:p>
            <a:pPr marL="514350" indent="-514350">
              <a:buAutoNum type="alphaUcPeriod"/>
            </a:pPr>
            <a:r>
              <a:rPr lang="en-US" sz="2800" dirty="0"/>
              <a:t> </a:t>
            </a:r>
          </a:p>
          <a:p>
            <a:pPr marL="514350" indent="-514350">
              <a:buAutoNum type="alphaU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 Type order (e.g. BCA) into google doc.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Image result for google doc icon">
            <a:extLst>
              <a:ext uri="{FF2B5EF4-FFF2-40B4-BE49-F238E27FC236}">
                <a16:creationId xmlns:a16="http://schemas.microsoft.com/office/drawing/2014/main" id="{8E3632B6-DF69-4ECB-B87E-888A513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900" y="2597725"/>
            <a:ext cx="1251069" cy="1662550"/>
          </a:xfrm>
          <a:custGeom>
            <a:avLst/>
            <a:gdLst>
              <a:gd name="connsiteX0" fmla="*/ 126986 w 4221597"/>
              <a:gd name="connsiteY0" fmla="*/ 0 h 4303912"/>
              <a:gd name="connsiteX1" fmla="*/ 4094611 w 4221597"/>
              <a:gd name="connsiteY1" fmla="*/ 0 h 4303912"/>
              <a:gd name="connsiteX2" fmla="*/ 4221597 w 4221597"/>
              <a:gd name="connsiteY2" fmla="*/ 126986 h 4303912"/>
              <a:gd name="connsiteX3" fmla="*/ 4221597 w 4221597"/>
              <a:gd name="connsiteY3" fmla="*/ 4176926 h 4303912"/>
              <a:gd name="connsiteX4" fmla="*/ 4094611 w 4221597"/>
              <a:gd name="connsiteY4" fmla="*/ 4303912 h 4303912"/>
              <a:gd name="connsiteX5" fmla="*/ 126986 w 4221597"/>
              <a:gd name="connsiteY5" fmla="*/ 4303912 h 4303912"/>
              <a:gd name="connsiteX6" fmla="*/ 0 w 4221597"/>
              <a:gd name="connsiteY6" fmla="*/ 4176926 h 4303912"/>
              <a:gd name="connsiteX7" fmla="*/ 0 w 4221597"/>
              <a:gd name="connsiteY7" fmla="*/ 126986 h 4303912"/>
              <a:gd name="connsiteX8" fmla="*/ 126986 w 4221597"/>
              <a:gd name="connsiteY8" fmla="*/ 0 h 43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2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243013"/>
            <a:ext cx="3342793" cy="437197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Finishing recoding &amp; inclusion criteria</a:t>
            </a:r>
            <a:br>
              <a:rPr lang="en-US" dirty="0"/>
            </a:br>
            <a:br>
              <a:rPr lang="en-US" dirty="0"/>
            </a:br>
            <a:endParaRPr lang="en-US" sz="4000" dirty="0">
              <a:hlinkClick r:id="rId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Finishing Recoding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Birth </a:t>
            </a:r>
            <a:r>
              <a:rPr lang="en-US" sz="2400" b="1" dirty="0">
                <a:solidFill>
                  <a:srgbClr val="000000"/>
                </a:solidFill>
              </a:rPr>
              <a:t>date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Race &amp; ethnicity </a:t>
            </a:r>
            <a:r>
              <a:rPr lang="en-US" sz="2400" b="1" dirty="0">
                <a:solidFill>
                  <a:srgbClr val="000000"/>
                </a:solidFill>
              </a:rPr>
              <a:t>factor</a:t>
            </a:r>
            <a:r>
              <a:rPr lang="en-US" sz="2400" dirty="0">
                <a:solidFill>
                  <a:srgbClr val="000000"/>
                </a:solidFill>
              </a:rPr>
              <a:t> w/ </a:t>
            </a:r>
            <a:r>
              <a:rPr lang="en-US" sz="2400" dirty="0" err="1">
                <a:solidFill>
                  <a:srgbClr val="000000"/>
                </a:solidFill>
              </a:rPr>
              <a:t>case_when</a:t>
            </a:r>
            <a:r>
              <a:rPr lang="en-US" sz="2400" dirty="0">
                <a:solidFill>
                  <a:srgbClr val="000000"/>
                </a:solidFill>
              </a:rPr>
              <a:t>()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Inclusion Criteria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Original &amp; recoded variables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Congenital anomalies w apply &amp; purr::map_*</a:t>
            </a:r>
          </a:p>
        </p:txBody>
      </p:sp>
    </p:spTree>
    <p:extLst>
      <p:ext uri="{BB962C8B-B14F-4D97-AF65-F5344CB8AC3E}">
        <p14:creationId xmlns:p14="http://schemas.microsoft.com/office/powerpoint/2010/main" val="1630835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1848679"/>
            <a:ext cx="5033221" cy="41674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Template</a:t>
            </a:r>
          </a:p>
          <a:p>
            <a:endParaRPr lang="en-US" sz="2800" dirty="0"/>
          </a:p>
          <a:p>
            <a:r>
              <a:rPr lang="en-US" sz="2800" dirty="0"/>
              <a:t>A</a:t>
            </a:r>
          </a:p>
          <a:p>
            <a:r>
              <a:rPr lang="en-US" sz="2800" dirty="0"/>
              <a:t>B</a:t>
            </a:r>
          </a:p>
          <a:p>
            <a:r>
              <a:rPr lang="en-US" sz="2800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5804653-C723-4EC2-882A-A7FA5DA0F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81" y="2543108"/>
            <a:ext cx="1614307" cy="1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3F3-252E-4686-9A1E-97681C6C560C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 descr="Puzzle pieces">
            <a:extLst>
              <a:ext uri="{FF2B5EF4-FFF2-40B4-BE49-F238E27FC236}">
                <a16:creationId xmlns:a16="http://schemas.microsoft.com/office/drawing/2014/main" id="{7AE3C063-0876-4E1D-982B-127AD1786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939" y="0"/>
            <a:ext cx="2176669" cy="2176669"/>
          </a:xfr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7B22A5-BC8E-49FA-9E54-A5216008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25"/>
            <a:ext cx="914400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81DD93-4092-4222-9217-7D22F5BBEB01}"/>
              </a:ext>
            </a:extLst>
          </p:cNvPr>
          <p:cNvSpPr/>
          <p:nvPr/>
        </p:nvSpPr>
        <p:spPr>
          <a:xfrm>
            <a:off x="0" y="4433751"/>
            <a:ext cx="9144000" cy="2424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3F3-252E-4686-9A1E-97681C6C560C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 descr="Puzzle pieces">
            <a:extLst>
              <a:ext uri="{FF2B5EF4-FFF2-40B4-BE49-F238E27FC236}">
                <a16:creationId xmlns:a16="http://schemas.microsoft.com/office/drawing/2014/main" id="{7AE3C063-0876-4E1D-982B-127AD1786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939" y="0"/>
            <a:ext cx="2176669" cy="2176669"/>
          </a:xfr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7B22A5-BC8E-49FA-9E54-A5216008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25"/>
            <a:ext cx="914400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81DD93-4092-4222-9217-7D22F5BBEB01}"/>
              </a:ext>
            </a:extLst>
          </p:cNvPr>
          <p:cNvSpPr/>
          <p:nvPr/>
        </p:nvSpPr>
        <p:spPr>
          <a:xfrm>
            <a:off x="4572000" y="4433751"/>
            <a:ext cx="4572000" cy="2424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Finish Recoding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A3CBD-9D51-4D7C-BB7E-539C4AE4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Dates, Race-Ethnicity</a:t>
            </a:r>
          </a:p>
        </p:txBody>
      </p:sp>
    </p:spTree>
    <p:extLst>
      <p:ext uri="{BB962C8B-B14F-4D97-AF65-F5344CB8AC3E}">
        <p14:creationId xmlns:p14="http://schemas.microsoft.com/office/powerpoint/2010/main" val="396295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Two Tasks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3E5B7-20AF-4FB8-B139-C16750D41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720637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10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243013"/>
            <a:ext cx="3342793" cy="43719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8000" dirty="0"/>
              <a:t>Dates</a:t>
            </a:r>
            <a:endParaRPr lang="en-US" sz="7200" dirty="0">
              <a:hlinkClick r:id="rId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49" y="804672"/>
            <a:ext cx="4294339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000000"/>
                </a:solidFill>
              </a:rPr>
              <a:t>Date work?</a:t>
            </a:r>
          </a:p>
          <a:p>
            <a:pPr marL="0" indent="0">
              <a:buNone/>
            </a:pPr>
            <a:endParaRPr lang="en-US" sz="6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6000" b="1" u="sng" dirty="0" err="1">
                <a:solidFill>
                  <a:srgbClr val="000000"/>
                </a:solidFill>
              </a:rPr>
              <a:t>Lubridate</a:t>
            </a:r>
            <a:r>
              <a:rPr lang="en-US" sz="6000" b="1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874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2856</Words>
  <Application>Microsoft Office PowerPoint</Application>
  <PresentationFormat>On-screen Show (4:3)</PresentationFormat>
  <Paragraphs>353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Lucida Console</vt:lpstr>
      <vt:lpstr>Roboto</vt:lpstr>
      <vt:lpstr>Office Theme</vt:lpstr>
      <vt:lpstr>1_Office Theme</vt:lpstr>
      <vt:lpstr>Suggestions for Class Arrival</vt:lpstr>
      <vt:lpstr>EPID 701 Spring 2020 R for Epidemiologists</vt:lpstr>
      <vt:lpstr>PowerPoint Presentation</vt:lpstr>
      <vt:lpstr>Finishing recoding &amp; inclusion criteria  </vt:lpstr>
      <vt:lpstr>Big Picture</vt:lpstr>
      <vt:lpstr>Big Picture</vt:lpstr>
      <vt:lpstr>Finish Recoding</vt:lpstr>
      <vt:lpstr>Two Tasks</vt:lpstr>
      <vt:lpstr>Dates</vt:lpstr>
      <vt:lpstr>dob_d, weeknum</vt:lpstr>
      <vt:lpstr>Race / Ethnicity</vt:lpstr>
      <vt:lpstr>Where we're (crudely) going:</vt:lpstr>
      <vt:lpstr>(At least a little) Critical Thinking</vt:lpstr>
      <vt:lpstr>Race-Ethnicity v1 Line by line</vt:lpstr>
      <vt:lpstr>Race-Ethnicity v2: Nested if_else()</vt:lpstr>
      <vt:lpstr>Race-Ethnicity v3 case_when</vt:lpstr>
      <vt:lpstr>Race-Ethnicity v3 case_when</vt:lpstr>
      <vt:lpstr>Race-Ethnicity v4 Join! </vt:lpstr>
      <vt:lpstr>Inclusion</vt:lpstr>
      <vt:lpstr>Big Picture</vt:lpstr>
      <vt:lpstr>Big Picture</vt:lpstr>
      <vt:lpstr>Some Relevant Variables*</vt:lpstr>
      <vt:lpstr>Back to purrr::map*</vt:lpstr>
      <vt:lpstr>Two Specific Tasks</vt:lpstr>
      <vt:lpstr>*apply() functions from Base R</vt:lpstr>
      <vt:lpstr>Congenital Anomalies (apply)</vt:lpstr>
      <vt:lpstr>Congenital Anomalies (apply)</vt:lpstr>
      <vt:lpstr>Back to purrr::map*</vt:lpstr>
      <vt:lpstr>Congenital Anomalies (pmap)</vt:lpstr>
      <vt:lpstr>Two Specific Tasks</vt:lpstr>
      <vt:lpstr>Congenital Anomalies (apply)</vt:lpstr>
      <vt:lpstr>Saving, Loading, &amp; Sourcing</vt:lpstr>
      <vt:lpstr>Saving, Loading, &amp; Sourcing</vt:lpstr>
      <vt:lpstr>Saving, Loading, &amp; Sourcing</vt:lpstr>
      <vt:lpstr>Bonus: Waiting efficiently!</vt:lpstr>
      <vt:lpstr>Done!</vt:lpstr>
      <vt:lpstr>Slide  Template  Bank</vt:lpstr>
      <vt:lpstr>Post-Check You try! Open R and…</vt:lpstr>
      <vt:lpstr>Pre-Check / Post-Check / Pause &amp; Check Answer in the google doc…</vt:lpstr>
      <vt:lpstr>Small Group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Suggestions for Class Arrival</dc:title>
  <dc:creator>Mike D Fliss</dc:creator>
  <cp:lastModifiedBy>Mike D Fliss</cp:lastModifiedBy>
  <cp:revision>31</cp:revision>
  <dcterms:created xsi:type="dcterms:W3CDTF">2020-01-30T01:27:55Z</dcterms:created>
  <dcterms:modified xsi:type="dcterms:W3CDTF">2020-01-30T07:06:28Z</dcterms:modified>
</cp:coreProperties>
</file>