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74" r:id="rId3"/>
    <p:sldId id="257" r:id="rId4"/>
    <p:sldId id="363" r:id="rId5"/>
    <p:sldId id="364" r:id="rId6"/>
    <p:sldId id="365" r:id="rId7"/>
    <p:sldId id="258" r:id="rId8"/>
    <p:sldId id="374" r:id="rId9"/>
    <p:sldId id="366" r:id="rId10"/>
    <p:sldId id="368" r:id="rId11"/>
    <p:sldId id="375" r:id="rId12"/>
    <p:sldId id="277" r:id="rId13"/>
    <p:sldId id="371" r:id="rId14"/>
    <p:sldId id="376" r:id="rId15"/>
    <p:sldId id="377" r:id="rId16"/>
    <p:sldId id="378" r:id="rId17"/>
    <p:sldId id="260" r:id="rId18"/>
    <p:sldId id="261" r:id="rId19"/>
    <p:sldId id="265" r:id="rId20"/>
    <p:sldId id="266" r:id="rId21"/>
    <p:sldId id="370" r:id="rId22"/>
    <p:sldId id="372" r:id="rId23"/>
    <p:sldId id="267" r:id="rId24"/>
    <p:sldId id="276" r:id="rId25"/>
    <p:sldId id="292" r:id="rId26"/>
    <p:sldId id="393" r:id="rId27"/>
    <p:sldId id="379" r:id="rId28"/>
    <p:sldId id="381" r:id="rId29"/>
    <p:sldId id="382" r:id="rId30"/>
    <p:sldId id="383" r:id="rId31"/>
    <p:sldId id="384" r:id="rId32"/>
    <p:sldId id="362" r:id="rId33"/>
    <p:sldId id="380" r:id="rId34"/>
    <p:sldId id="385" r:id="rId35"/>
    <p:sldId id="387" r:id="rId36"/>
    <p:sldId id="395" r:id="rId37"/>
    <p:sldId id="397" r:id="rId38"/>
    <p:sldId id="396" r:id="rId39"/>
    <p:sldId id="398" r:id="rId40"/>
    <p:sldId id="394" r:id="rId41"/>
    <p:sldId id="391" r:id="rId42"/>
    <p:sldId id="392" r:id="rId43"/>
    <p:sldId id="389" r:id="rId44"/>
    <p:sldId id="352" r:id="rId45"/>
    <p:sldId id="262" r:id="rId46"/>
    <p:sldId id="263" r:id="rId47"/>
    <p:sldId id="26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4538" autoAdjust="0"/>
  </p:normalViewPr>
  <p:slideViewPr>
    <p:cSldViewPr snapToGrid="0">
      <p:cViewPr varScale="1">
        <p:scale>
          <a:sx n="54" d="100"/>
          <a:sy n="54" d="100"/>
        </p:scale>
        <p:origin x="100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2F7D0-E185-4487-8158-6FAD5F890F11}" type="datetimeFigureOut">
              <a:rPr lang="en-US" smtClean="0"/>
              <a:t>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9510F-B0B8-48E6-A247-5C17B2EDB8AE}" type="slidenum">
              <a:rPr lang="en-US" smtClean="0"/>
              <a:t>‹#›</a:t>
            </a:fld>
            <a:endParaRPr lang="en-US"/>
          </a:p>
        </p:txBody>
      </p:sp>
    </p:spTree>
    <p:extLst>
      <p:ext uri="{BB962C8B-B14F-4D97-AF65-F5344CB8AC3E}">
        <p14:creationId xmlns:p14="http://schemas.microsoft.com/office/powerpoint/2010/main" val="53064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11</a:t>
            </a:fld>
            <a:endParaRPr lang="en-US"/>
          </a:p>
        </p:txBody>
      </p:sp>
    </p:spTree>
    <p:extLst>
      <p:ext uri="{BB962C8B-B14F-4D97-AF65-F5344CB8AC3E}">
        <p14:creationId xmlns:p14="http://schemas.microsoft.com/office/powerpoint/2010/main" val="252650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26</a:t>
            </a:fld>
            <a:endParaRPr lang="en-US"/>
          </a:p>
        </p:txBody>
      </p:sp>
    </p:spTree>
    <p:extLst>
      <p:ext uri="{BB962C8B-B14F-4D97-AF65-F5344CB8AC3E}">
        <p14:creationId xmlns:p14="http://schemas.microsoft.com/office/powerpoint/2010/main" val="84108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27</a:t>
            </a:fld>
            <a:endParaRPr lang="en-US"/>
          </a:p>
        </p:txBody>
      </p:sp>
    </p:spTree>
    <p:extLst>
      <p:ext uri="{BB962C8B-B14F-4D97-AF65-F5344CB8AC3E}">
        <p14:creationId xmlns:p14="http://schemas.microsoft.com/office/powerpoint/2010/main" val="260831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28</a:t>
            </a:fld>
            <a:endParaRPr lang="en-US"/>
          </a:p>
        </p:txBody>
      </p:sp>
    </p:spTree>
    <p:extLst>
      <p:ext uri="{BB962C8B-B14F-4D97-AF65-F5344CB8AC3E}">
        <p14:creationId xmlns:p14="http://schemas.microsoft.com/office/powerpoint/2010/main" val="110867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18D3F-AD9A-0D4B-B143-7D51ABAA0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12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18D3F-AD9A-0D4B-B143-7D51ABAA0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65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12</a:t>
            </a:fld>
            <a:endParaRPr lang="en-US"/>
          </a:p>
        </p:txBody>
      </p:sp>
    </p:spTree>
    <p:extLst>
      <p:ext uri="{BB962C8B-B14F-4D97-AF65-F5344CB8AC3E}">
        <p14:creationId xmlns:p14="http://schemas.microsoft.com/office/powerpoint/2010/main" val="4003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66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GLM needs a link and log. Each model will estimate a mean given your specified combination of covariates. </a:t>
            </a:r>
          </a:p>
          <a:p>
            <a:pPr lvl="0"/>
            <a:r>
              <a:rPr lang="en-US" sz="1200" u="sng" kern="1200" dirty="0">
                <a:solidFill>
                  <a:schemeClr val="tx1"/>
                </a:solidFill>
                <a:effectLst/>
                <a:latin typeface="+mn-lt"/>
                <a:ea typeface="+mn-ea"/>
                <a:cs typeface="+mn-cs"/>
              </a:rPr>
              <a:t>Linear risk</a:t>
            </a:r>
            <a:r>
              <a:rPr lang="en-US" sz="1200" kern="1200" dirty="0">
                <a:solidFill>
                  <a:schemeClr val="tx1"/>
                </a:solidFill>
                <a:effectLst/>
                <a:latin typeface="+mn-lt"/>
                <a:ea typeface="+mn-ea"/>
                <a:cs typeface="+mn-cs"/>
              </a:rPr>
              <a:t>: incidence proportion E[Y] = P(Y|X1) = B0 + B1X1. B1 = RD for Y given X1 = 1 vs. X1 = 0. Change in risk per unit increase is constrained to be linear. </a:t>
            </a:r>
          </a:p>
          <a:p>
            <a:pPr lvl="0"/>
            <a:r>
              <a:rPr lang="en-US" sz="1200" u="sng" kern="1200" dirty="0">
                <a:solidFill>
                  <a:schemeClr val="tx1"/>
                </a:solidFill>
                <a:effectLst/>
                <a:latin typeface="+mn-lt"/>
                <a:ea typeface="+mn-ea"/>
                <a:cs typeface="+mn-cs"/>
              </a:rPr>
              <a:t>Log-risk regression</a:t>
            </a:r>
            <a:r>
              <a:rPr lang="en-US" sz="1200" kern="1200" dirty="0">
                <a:solidFill>
                  <a:schemeClr val="tx1"/>
                </a:solidFill>
                <a:effectLst/>
                <a:latin typeface="+mn-lt"/>
                <a:ea typeface="+mn-ea"/>
                <a:cs typeface="+mn-cs"/>
              </a:rPr>
              <a:t>: outcome is linear on the ln scale. Exp(B1) = RR. NEED to exponentiate! Change in ln(risk) per unit is constrained to be linear (or additive) on the log scale, change in risk per unit is exponential.</a:t>
            </a:r>
          </a:p>
          <a:p>
            <a:pPr lvl="0"/>
            <a:r>
              <a:rPr lang="en-US" sz="1200" u="sng" kern="1200" dirty="0">
                <a:solidFill>
                  <a:schemeClr val="tx1"/>
                </a:solidFill>
                <a:effectLst/>
                <a:latin typeface="+mn-lt"/>
                <a:ea typeface="+mn-ea"/>
                <a:cs typeface="+mn-cs"/>
              </a:rPr>
              <a:t>Logit-risk</a:t>
            </a:r>
            <a:r>
              <a:rPr lang="en-US" sz="1200" kern="1200" dirty="0">
                <a:solidFill>
                  <a:schemeClr val="tx1"/>
                </a:solidFill>
                <a:effectLst/>
                <a:latin typeface="+mn-lt"/>
                <a:ea typeface="+mn-ea"/>
                <a:cs typeface="+mn-cs"/>
              </a:rPr>
              <a:t> (logistic regression): exp(B1) = OR. The OR will approximate the RR when the outcome is rare. </a:t>
            </a:r>
          </a:p>
          <a:p>
            <a:pPr lvl="0"/>
            <a:r>
              <a:rPr lang="en-US" sz="1200" u="sng" kern="1200" dirty="0">
                <a:solidFill>
                  <a:schemeClr val="tx1"/>
                </a:solidFill>
                <a:effectLst/>
                <a:latin typeface="+mn-lt"/>
                <a:ea typeface="+mn-ea"/>
                <a:cs typeface="+mn-cs"/>
              </a:rPr>
              <a:t>Poisson</a:t>
            </a:r>
            <a:r>
              <a:rPr lang="en-US" sz="1200" kern="1200" dirty="0">
                <a:solidFill>
                  <a:schemeClr val="tx1"/>
                </a:solidFill>
                <a:effectLst/>
                <a:latin typeface="+mn-lt"/>
                <a:ea typeface="+mn-ea"/>
                <a:cs typeface="+mn-cs"/>
              </a:rPr>
              <a:t>: for the IRR to approximate the RR, the exposure must have negligible effects on person-time – satisfied if the population declines by no more than a few percent over the interval. * negative binomial also uses the natural log function, but residuals are assumed to follow the negative binomial distribution. There is an extra parameter that allows us to account for greater than expected variability or variability that exceed the mean. </a:t>
            </a:r>
          </a:p>
          <a:p>
            <a:pPr lvl="0"/>
            <a:r>
              <a:rPr lang="en-US" sz="1200" kern="1200" dirty="0">
                <a:solidFill>
                  <a:schemeClr val="tx1"/>
                </a:solidFill>
                <a:effectLst/>
                <a:latin typeface="+mn-lt"/>
                <a:ea typeface="+mn-ea"/>
                <a:cs typeface="+mn-cs"/>
              </a:rPr>
              <a:t>OR &gt; IRR &gt; RR if R1&gt;R0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20</a:t>
            </a:fld>
            <a:endParaRPr lang="en-US"/>
          </a:p>
        </p:txBody>
      </p:sp>
    </p:spTree>
    <p:extLst>
      <p:ext uri="{BB962C8B-B14F-4D97-AF65-F5344CB8AC3E}">
        <p14:creationId xmlns:p14="http://schemas.microsoft.com/office/powerpoint/2010/main" val="366605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GLM needs a link and log. Each model will estimate a mean given your specified combination of covariates. </a:t>
            </a:r>
          </a:p>
          <a:p>
            <a:pPr lvl="0"/>
            <a:r>
              <a:rPr lang="en-US" sz="1200" u="sng" kern="1200" dirty="0">
                <a:solidFill>
                  <a:schemeClr val="tx1"/>
                </a:solidFill>
                <a:effectLst/>
                <a:latin typeface="+mn-lt"/>
                <a:ea typeface="+mn-ea"/>
                <a:cs typeface="+mn-cs"/>
              </a:rPr>
              <a:t>Linear risk</a:t>
            </a:r>
            <a:r>
              <a:rPr lang="en-US" sz="1200" kern="1200" dirty="0">
                <a:solidFill>
                  <a:schemeClr val="tx1"/>
                </a:solidFill>
                <a:effectLst/>
                <a:latin typeface="+mn-lt"/>
                <a:ea typeface="+mn-ea"/>
                <a:cs typeface="+mn-cs"/>
              </a:rPr>
              <a:t>: incidence proportion E[Y] = P(Y|X1) = B0 + B1X1. B1 = RD for Y given X1 = 1 vs. X1 = 0. Change in risk per unit increase is constrained to be linear. </a:t>
            </a:r>
          </a:p>
          <a:p>
            <a:pPr lvl="0"/>
            <a:r>
              <a:rPr lang="en-US" sz="1200" u="sng" kern="1200" dirty="0">
                <a:solidFill>
                  <a:schemeClr val="tx1"/>
                </a:solidFill>
                <a:effectLst/>
                <a:latin typeface="+mn-lt"/>
                <a:ea typeface="+mn-ea"/>
                <a:cs typeface="+mn-cs"/>
              </a:rPr>
              <a:t>Log-risk regression</a:t>
            </a:r>
            <a:r>
              <a:rPr lang="en-US" sz="1200" kern="1200" dirty="0">
                <a:solidFill>
                  <a:schemeClr val="tx1"/>
                </a:solidFill>
                <a:effectLst/>
                <a:latin typeface="+mn-lt"/>
                <a:ea typeface="+mn-ea"/>
                <a:cs typeface="+mn-cs"/>
              </a:rPr>
              <a:t>: outcome is linear on the ln scale. Exp(B1) = RR. NEED to exponentiate! Change in ln(risk) per unit is constrained to be linear (or additive) on the log scale, change in risk per unit is exponential.</a:t>
            </a:r>
          </a:p>
          <a:p>
            <a:pPr lvl="0"/>
            <a:r>
              <a:rPr lang="en-US" sz="1200" u="sng" kern="1200" dirty="0">
                <a:solidFill>
                  <a:schemeClr val="tx1"/>
                </a:solidFill>
                <a:effectLst/>
                <a:latin typeface="+mn-lt"/>
                <a:ea typeface="+mn-ea"/>
                <a:cs typeface="+mn-cs"/>
              </a:rPr>
              <a:t>Logit-risk</a:t>
            </a:r>
            <a:r>
              <a:rPr lang="en-US" sz="1200" kern="1200" dirty="0">
                <a:solidFill>
                  <a:schemeClr val="tx1"/>
                </a:solidFill>
                <a:effectLst/>
                <a:latin typeface="+mn-lt"/>
                <a:ea typeface="+mn-ea"/>
                <a:cs typeface="+mn-cs"/>
              </a:rPr>
              <a:t> (logistic regression): exp(B1) = OR. The OR will approximate the RR when the outcome is rare. </a:t>
            </a:r>
          </a:p>
          <a:p>
            <a:pPr lvl="0"/>
            <a:r>
              <a:rPr lang="en-US" sz="1200" u="sng" kern="1200" dirty="0">
                <a:solidFill>
                  <a:schemeClr val="tx1"/>
                </a:solidFill>
                <a:effectLst/>
                <a:latin typeface="+mn-lt"/>
                <a:ea typeface="+mn-ea"/>
                <a:cs typeface="+mn-cs"/>
              </a:rPr>
              <a:t>Poisson</a:t>
            </a:r>
            <a:r>
              <a:rPr lang="en-US" sz="1200" kern="1200" dirty="0">
                <a:solidFill>
                  <a:schemeClr val="tx1"/>
                </a:solidFill>
                <a:effectLst/>
                <a:latin typeface="+mn-lt"/>
                <a:ea typeface="+mn-ea"/>
                <a:cs typeface="+mn-cs"/>
              </a:rPr>
              <a:t>: for the IRR to approximate the RR, the exposure must have negligible effects on person-time – satisfied if the population declines by no more than a few percent over the interval. * negative binomial also uses the natural log function, but residuals are assumed to follow the negative binomial distribution. There is an extra parameter that allows us to account for greater than expected variability or variability that exceed the mean. </a:t>
            </a:r>
          </a:p>
          <a:p>
            <a:pPr lvl="0"/>
            <a:r>
              <a:rPr lang="en-US" sz="1200" kern="1200" dirty="0">
                <a:solidFill>
                  <a:schemeClr val="tx1"/>
                </a:solidFill>
                <a:effectLst/>
                <a:latin typeface="+mn-lt"/>
                <a:ea typeface="+mn-ea"/>
                <a:cs typeface="+mn-cs"/>
              </a:rPr>
              <a:t>OR &gt; IRR &gt; RR if R1&gt;R0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21</a:t>
            </a:fld>
            <a:endParaRPr lang="en-US"/>
          </a:p>
        </p:txBody>
      </p:sp>
    </p:spTree>
    <p:extLst>
      <p:ext uri="{BB962C8B-B14F-4D97-AF65-F5344CB8AC3E}">
        <p14:creationId xmlns:p14="http://schemas.microsoft.com/office/powerpoint/2010/main" val="275180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39510F-B0B8-48E6-A247-5C17B2EDB8AE}" type="slidenum">
              <a:rPr lang="en-US" smtClean="0"/>
              <a:t>23</a:t>
            </a:fld>
            <a:endParaRPr lang="en-US"/>
          </a:p>
        </p:txBody>
      </p:sp>
    </p:spTree>
    <p:extLst>
      <p:ext uri="{BB962C8B-B14F-4D97-AF65-F5344CB8AC3E}">
        <p14:creationId xmlns:p14="http://schemas.microsoft.com/office/powerpoint/2010/main" val="273924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18D3F-AD9A-0D4B-B143-7D51ABAA0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64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71B664-3B3C-4739-B9E4-44D77CF2BF4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220212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1B664-3B3C-4739-B9E4-44D77CF2BF4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308794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1B664-3B3C-4739-B9E4-44D77CF2BF4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117028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154F1D-6A2F-4C7A-8F0B-8977CA240AF5}"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257106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B21725-5744-4AC4-8CB6-0FBE30D3DB2B}"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322670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DE23D-3437-4F10-AE9F-757BAB698EB4}"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3063728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D2D90-B86B-4595-BC80-EFEA0D1D72BE}" type="datetime1">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1275544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5C023A-E988-4C0B-AFDC-DEF486A8A70A}" type="datetime1">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305825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CF237E-1C00-4EE8-9E04-BC9E43485DA9}" type="datetime1">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420580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61E51-F1B6-4434-B4A4-77BCE95C61F7}" type="datetime1">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706615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BA9C8D-4907-491C-972B-06D5601F2B39}" type="datetime1">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146316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1B664-3B3C-4739-B9E4-44D77CF2BF4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2496048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3A7C7-6F97-4F0A-A797-42D31B5C13ED}" type="datetime1">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4216517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A0920-BC7F-4B90-AD3B-19D554246192}"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3179550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E482D-FF58-4446-9580-423FF78F1330}" type="datetime1">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59995-563D-504C-A013-732E51D72A13}" type="slidenum">
              <a:rPr lang="en-US" smtClean="0"/>
              <a:t>‹#›</a:t>
            </a:fld>
            <a:endParaRPr lang="en-US"/>
          </a:p>
        </p:txBody>
      </p:sp>
    </p:spTree>
    <p:extLst>
      <p:ext uri="{BB962C8B-B14F-4D97-AF65-F5344CB8AC3E}">
        <p14:creationId xmlns:p14="http://schemas.microsoft.com/office/powerpoint/2010/main" val="352274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1B664-3B3C-4739-B9E4-44D77CF2BF4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24024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71B664-3B3C-4739-B9E4-44D77CF2BF4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76875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1B664-3B3C-4739-B9E4-44D77CF2BF4D}"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381755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71B664-3B3C-4739-B9E4-44D77CF2BF4D}"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89757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1B664-3B3C-4739-B9E4-44D77CF2BF4D}"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50368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1B664-3B3C-4739-B9E4-44D77CF2BF4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144923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1B664-3B3C-4739-B9E4-44D77CF2BF4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107664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1B664-3B3C-4739-B9E4-44D77CF2BF4D}" type="datetimeFigureOut">
              <a:rPr lang="en-US" smtClean="0"/>
              <a:t>2/17/2020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400CE-24F5-48DC-B7D8-CA96899E8939}" type="slidenum">
              <a:rPr lang="en-US" smtClean="0"/>
              <a:t>‹#›</a:t>
            </a:fld>
            <a:endParaRPr lang="en-US"/>
          </a:p>
        </p:txBody>
      </p:sp>
    </p:spTree>
    <p:extLst>
      <p:ext uri="{BB962C8B-B14F-4D97-AF65-F5344CB8AC3E}">
        <p14:creationId xmlns:p14="http://schemas.microsoft.com/office/powerpoint/2010/main" val="3090847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F2F20-2FFD-45A8-85DE-B2B0585F5C8A}" type="datetime1">
              <a:rPr lang="en-US" smtClean="0"/>
              <a:t>2/17/2020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59995-563D-504C-A013-732E51D72A13}" type="slidenum">
              <a:rPr lang="en-US" smtClean="0"/>
              <a:t>‹#›</a:t>
            </a:fld>
            <a:endParaRPr lang="en-US"/>
          </a:p>
        </p:txBody>
      </p:sp>
    </p:spTree>
    <p:extLst>
      <p:ext uri="{BB962C8B-B14F-4D97-AF65-F5344CB8AC3E}">
        <p14:creationId xmlns:p14="http://schemas.microsoft.com/office/powerpoint/2010/main" val="336045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cran.r-project.org/web/packages/broom/vignettes/broom.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4000" t="-5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7A6D87-FF89-D443-A84E-DCBFE2A27B2A}"/>
              </a:ext>
            </a:extLst>
          </p:cNvPr>
          <p:cNvSpPr txBox="1">
            <a:spLocks/>
          </p:cNvSpPr>
          <p:nvPr/>
        </p:nvSpPr>
        <p:spPr>
          <a:xfrm>
            <a:off x="1524000" y="1175869"/>
            <a:ext cx="9144000" cy="1863912"/>
          </a:xfrm>
          <a:prstGeom prst="rect">
            <a:avLst/>
          </a:prstGeom>
          <a:solidFill>
            <a:schemeClr val="bg1">
              <a:alpha val="71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a:latin typeface="Monaco" pitchFamily="2" charset="77"/>
              </a:rPr>
              <a:t>Generalized Linear Models in R</a:t>
            </a:r>
          </a:p>
        </p:txBody>
      </p:sp>
      <p:sp>
        <p:nvSpPr>
          <p:cNvPr id="5" name="Subtitle 2">
            <a:extLst>
              <a:ext uri="{FF2B5EF4-FFF2-40B4-BE49-F238E27FC236}">
                <a16:creationId xmlns:a16="http://schemas.microsoft.com/office/drawing/2014/main" id="{285DF0CC-1D06-1C4F-B7E7-97EE43F00CEF}"/>
              </a:ext>
            </a:extLst>
          </p:cNvPr>
          <p:cNvSpPr txBox="1">
            <a:spLocks/>
          </p:cNvSpPr>
          <p:nvPr/>
        </p:nvSpPr>
        <p:spPr>
          <a:xfrm>
            <a:off x="1524000" y="3256387"/>
            <a:ext cx="9144000" cy="1655762"/>
          </a:xfrm>
          <a:prstGeom prst="rect">
            <a:avLst/>
          </a:prstGeom>
          <a:solidFill>
            <a:schemeClr val="bg1">
              <a:alpha val="71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dirty="0"/>
              <a:t>EPID 701, Lecture 12</a:t>
            </a:r>
          </a:p>
          <a:p>
            <a:r>
              <a:rPr lang="en-US" sz="3000" b="1" dirty="0"/>
              <a:t>Tuesday, 18 February 2020</a:t>
            </a:r>
          </a:p>
        </p:txBody>
      </p:sp>
      <p:sp>
        <p:nvSpPr>
          <p:cNvPr id="2" name="Rectangle 1">
            <a:extLst>
              <a:ext uri="{FF2B5EF4-FFF2-40B4-BE49-F238E27FC236}">
                <a16:creationId xmlns:a16="http://schemas.microsoft.com/office/drawing/2014/main" id="{B100F2E3-5FAA-4BD9-9E5B-BC1E3E8AF999}"/>
              </a:ext>
            </a:extLst>
          </p:cNvPr>
          <p:cNvSpPr/>
          <p:nvPr/>
        </p:nvSpPr>
        <p:spPr>
          <a:xfrm>
            <a:off x="7414828" y="4689727"/>
            <a:ext cx="4464133" cy="1754326"/>
          </a:xfrm>
          <a:prstGeom prst="rect">
            <a:avLst/>
          </a:prstGeom>
          <a:solidFill>
            <a:schemeClr val="accent3">
              <a:lumMod val="20000"/>
              <a:lumOff val="80000"/>
            </a:schemeClr>
          </a:solidFill>
        </p:spPr>
        <p:txBody>
          <a:bodyPr wrap="square">
            <a:spAutoFit/>
          </a:bodyPr>
          <a:lstStyle/>
          <a:p>
            <a:r>
              <a:rPr lang="en-US" i="1" dirty="0">
                <a:solidFill>
                  <a:srgbClr val="93A1A1"/>
                </a:solidFill>
                <a:latin typeface="Lucida Console" panose="020B0609040504020204" pitchFamily="49" charset="0"/>
              </a:rPr>
              <a:t># as you come in, run:</a:t>
            </a:r>
            <a:r>
              <a:rPr lang="en-US" dirty="0">
                <a:solidFill>
                  <a:srgbClr val="657B83"/>
                </a:solidFill>
                <a:latin typeface="Lucida Console" panose="020B0609040504020204" pitchFamily="49" charset="0"/>
              </a:rPr>
              <a:t> </a:t>
            </a:r>
          </a:p>
          <a:p>
            <a:r>
              <a:rPr lang="en-US" dirty="0">
                <a:solidFill>
                  <a:srgbClr val="268BD2"/>
                </a:solidFill>
                <a:latin typeface="Lucida Console" panose="020B0609040504020204" pitchFamily="49" charset="0"/>
              </a:rPr>
              <a:t>library</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tidyverse</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r>
              <a:rPr lang="en-US" dirty="0">
                <a:solidFill>
                  <a:srgbClr val="268BD2"/>
                </a:solidFill>
                <a:latin typeface="Lucida Console" panose="020B0609040504020204" pitchFamily="49" charset="0"/>
              </a:rPr>
              <a:t>library</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broom</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endParaRPr lang="en-US" i="1" dirty="0">
              <a:solidFill>
                <a:srgbClr val="93A1A1"/>
              </a:solidFill>
              <a:latin typeface="Lucida Console" panose="020B0609040504020204" pitchFamily="49" charset="0"/>
            </a:endParaRPr>
          </a:p>
          <a:p>
            <a:r>
              <a:rPr lang="en-US" dirty="0" err="1">
                <a:solidFill>
                  <a:srgbClr val="268BD2"/>
                </a:solidFill>
                <a:latin typeface="Lucida Console" panose="020B0609040504020204" pitchFamily="49" charset="0"/>
              </a:rPr>
              <a:t>setwd</a:t>
            </a:r>
            <a:r>
              <a:rPr lang="en-US" dirty="0">
                <a:solidFill>
                  <a:srgbClr val="586E75"/>
                </a:solidFill>
                <a:latin typeface="Lucida Console" panose="020B0609040504020204" pitchFamily="49" charset="0"/>
              </a:rPr>
              <a:t>(</a:t>
            </a:r>
            <a:r>
              <a:rPr lang="en-US" dirty="0">
                <a:solidFill>
                  <a:srgbClr val="2AA198"/>
                </a:solidFill>
                <a:latin typeface="Lucida Console" panose="020B0609040504020204" pitchFamily="49" charset="0"/>
              </a:rPr>
              <a:t>"./.."</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r>
              <a:rPr lang="en-US" dirty="0">
                <a:solidFill>
                  <a:srgbClr val="268BD2"/>
                </a:solidFill>
                <a:latin typeface="Lucida Console" panose="020B0609040504020204" pitchFamily="49" charset="0"/>
              </a:rPr>
              <a:t>load</a:t>
            </a:r>
            <a:r>
              <a:rPr lang="en-US" dirty="0">
                <a:solidFill>
                  <a:srgbClr val="586E75"/>
                </a:solidFill>
                <a:latin typeface="Lucida Console" panose="020B0609040504020204" pitchFamily="49" charset="0"/>
              </a:rPr>
              <a:t>(</a:t>
            </a:r>
            <a:r>
              <a:rPr lang="en-US" dirty="0">
                <a:solidFill>
                  <a:srgbClr val="2AA198"/>
                </a:solidFill>
                <a:latin typeface="Lucida Console" panose="020B0609040504020204" pitchFamily="49" charset="0"/>
              </a:rPr>
              <a:t>"births_cleaned_hw2.rda"</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p:txBody>
      </p:sp>
      <p:pic>
        <p:nvPicPr>
          <p:cNvPr id="8" name="Picture 2" descr="Image result for broom package r">
            <a:extLst>
              <a:ext uri="{FF2B5EF4-FFF2-40B4-BE49-F238E27FC236}">
                <a16:creationId xmlns:a16="http://schemas.microsoft.com/office/drawing/2014/main" id="{B292DC7A-980B-4DE3-94CB-5A38F453FF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218886"/>
            <a:ext cx="788882"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idyverse">
            <a:extLst>
              <a:ext uri="{FF2B5EF4-FFF2-40B4-BE49-F238E27FC236}">
                <a16:creationId xmlns:a16="http://schemas.microsoft.com/office/drawing/2014/main" id="{24AF47E3-596C-469E-B1B5-767CE571AE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6451" y="5222916"/>
            <a:ext cx="79205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8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08A3-C3BA-40B6-8EEC-01D8F33C8EA2}"/>
              </a:ext>
            </a:extLst>
          </p:cNvPr>
          <p:cNvSpPr>
            <a:spLocks noGrp="1"/>
          </p:cNvSpPr>
          <p:nvPr>
            <p:ph type="title"/>
          </p:nvPr>
        </p:nvSpPr>
        <p:spPr/>
        <p:txBody>
          <a:bodyPr/>
          <a:lstStyle/>
          <a:p>
            <a:r>
              <a:rPr lang="en-US" b="1" dirty="0"/>
              <a:t>Model summary</a:t>
            </a:r>
          </a:p>
        </p:txBody>
      </p:sp>
      <p:sp>
        <p:nvSpPr>
          <p:cNvPr id="3" name="Content Placeholder 2">
            <a:extLst>
              <a:ext uri="{FF2B5EF4-FFF2-40B4-BE49-F238E27FC236}">
                <a16:creationId xmlns:a16="http://schemas.microsoft.com/office/drawing/2014/main" id="{D3923712-18B2-4A8D-AE1D-8063BC112BDE}"/>
              </a:ext>
            </a:extLst>
          </p:cNvPr>
          <p:cNvSpPr>
            <a:spLocks noGrp="1"/>
          </p:cNvSpPr>
          <p:nvPr>
            <p:ph idx="1"/>
          </p:nvPr>
        </p:nvSpPr>
        <p:spPr/>
        <p:txBody>
          <a:bodyPr/>
          <a:lstStyle/>
          <a:p>
            <a:pPr marL="0" indent="0">
              <a:buNone/>
            </a:pPr>
            <a:r>
              <a:rPr lang="en-US" dirty="0">
                <a:solidFill>
                  <a:srgbClr val="268BD2"/>
                </a:solidFill>
                <a:latin typeface="Lucida Console" panose="020B0609040504020204" pitchFamily="49" charset="0"/>
              </a:rPr>
              <a:t>summary</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m_linear</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endParaRPr lang="en-US" dirty="0"/>
          </a:p>
        </p:txBody>
      </p:sp>
      <p:pic>
        <p:nvPicPr>
          <p:cNvPr id="6" name="Picture 5">
            <a:extLst>
              <a:ext uri="{FF2B5EF4-FFF2-40B4-BE49-F238E27FC236}">
                <a16:creationId xmlns:a16="http://schemas.microsoft.com/office/drawing/2014/main" id="{29FA774C-3087-4777-AC32-03643524BDB6}"/>
              </a:ext>
            </a:extLst>
          </p:cNvPr>
          <p:cNvPicPr>
            <a:picLocks noChangeAspect="1"/>
          </p:cNvPicPr>
          <p:nvPr/>
        </p:nvPicPr>
        <p:blipFill>
          <a:blip r:embed="rId2"/>
          <a:stretch>
            <a:fillRect/>
          </a:stretch>
        </p:blipFill>
        <p:spPr>
          <a:xfrm>
            <a:off x="4938547" y="1480838"/>
            <a:ext cx="6770522" cy="50120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8997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06CA-1AC0-4BC4-AFF7-2DA8CC1C8B0B}"/>
              </a:ext>
            </a:extLst>
          </p:cNvPr>
          <p:cNvSpPr>
            <a:spLocks noGrp="1"/>
          </p:cNvSpPr>
          <p:nvPr>
            <p:ph type="title"/>
          </p:nvPr>
        </p:nvSpPr>
        <p:spPr/>
        <p:txBody>
          <a:bodyPr/>
          <a:lstStyle/>
          <a:p>
            <a:r>
              <a:rPr lang="en-US" b="1" dirty="0"/>
              <a:t>broom</a:t>
            </a:r>
          </a:p>
        </p:txBody>
      </p:sp>
      <p:sp>
        <p:nvSpPr>
          <p:cNvPr id="3" name="Content Placeholder 2">
            <a:extLst>
              <a:ext uri="{FF2B5EF4-FFF2-40B4-BE49-F238E27FC236}">
                <a16:creationId xmlns:a16="http://schemas.microsoft.com/office/drawing/2014/main" id="{9777B8F0-A43D-4B43-B70D-A978B04553EE}"/>
              </a:ext>
            </a:extLst>
          </p:cNvPr>
          <p:cNvSpPr>
            <a:spLocks noGrp="1"/>
          </p:cNvSpPr>
          <p:nvPr>
            <p:ph sz="half" idx="1"/>
          </p:nvPr>
        </p:nvSpPr>
        <p:spPr>
          <a:xfrm>
            <a:off x="838200" y="1825625"/>
            <a:ext cx="8377362" cy="4351338"/>
          </a:xfrm>
        </p:spPr>
        <p:txBody>
          <a:bodyPr>
            <a:normAutofit/>
          </a:bodyPr>
          <a:lstStyle/>
          <a:p>
            <a:r>
              <a:rPr lang="en-US" sz="2400" dirty="0"/>
              <a:t>Takes a format that is </a:t>
            </a:r>
            <a:r>
              <a:rPr lang="en-US" sz="2400" i="1" dirty="0"/>
              <a:t>not</a:t>
            </a:r>
            <a:r>
              <a:rPr lang="en-US" sz="2400" dirty="0"/>
              <a:t> in a data frame and converts it to a tidy data frame.</a:t>
            </a:r>
          </a:p>
          <a:p>
            <a:endParaRPr lang="en-US" sz="2400" dirty="0"/>
          </a:p>
          <a:p>
            <a:r>
              <a:rPr lang="en-US" sz="2400" dirty="0"/>
              <a:t>Output = a </a:t>
            </a:r>
            <a:r>
              <a:rPr lang="en-US" sz="2400" dirty="0" err="1"/>
              <a:t>dataframe</a:t>
            </a:r>
            <a:r>
              <a:rPr lang="en-US" sz="2400" dirty="0"/>
              <a:t>, </a:t>
            </a:r>
            <a:r>
              <a:rPr lang="en-US" sz="2400" u="sng" dirty="0"/>
              <a:t>no</a:t>
            </a:r>
            <a:r>
              <a:rPr lang="en-US" sz="2400" dirty="0"/>
              <a:t> row names!</a:t>
            </a:r>
          </a:p>
          <a:p>
            <a:endParaRPr lang="en-US" sz="2400" dirty="0"/>
          </a:p>
          <a:p>
            <a:r>
              <a:rPr lang="en-US" sz="2400" dirty="0">
                <a:solidFill>
                  <a:srgbClr val="657B83"/>
                </a:solidFill>
                <a:latin typeface="Lucida Console" panose="020B0609040504020204" pitchFamily="49" charset="0"/>
              </a:rPr>
              <a:t>tidy</a:t>
            </a:r>
            <a:r>
              <a:rPr lang="en-US" sz="2400" dirty="0">
                <a:solidFill>
                  <a:srgbClr val="586E75"/>
                </a:solidFill>
                <a:latin typeface="Lucida Console" panose="020B0609040504020204" pitchFamily="49" charset="0"/>
              </a:rPr>
              <a:t>()</a:t>
            </a:r>
            <a:r>
              <a:rPr lang="en-US" sz="2400" dirty="0"/>
              <a:t>: summarizes statistical findings</a:t>
            </a:r>
          </a:p>
          <a:p>
            <a:r>
              <a:rPr lang="en-US" sz="2400" dirty="0">
                <a:solidFill>
                  <a:srgbClr val="657B83"/>
                </a:solidFill>
                <a:latin typeface="Lucida Console" panose="020B0609040504020204" pitchFamily="49" charset="0"/>
              </a:rPr>
              <a:t>augment</a:t>
            </a:r>
            <a:r>
              <a:rPr lang="en-US" sz="2400" dirty="0">
                <a:solidFill>
                  <a:srgbClr val="586E75"/>
                </a:solidFill>
                <a:latin typeface="Lucida Console" panose="020B0609040504020204" pitchFamily="49" charset="0"/>
              </a:rPr>
              <a:t>()</a:t>
            </a:r>
            <a:r>
              <a:rPr lang="en-US" sz="2400" dirty="0"/>
              <a:t>: add columns (predictions, residuals, clusters)</a:t>
            </a:r>
          </a:p>
          <a:p>
            <a:r>
              <a:rPr lang="en-US" sz="2400" dirty="0">
                <a:solidFill>
                  <a:srgbClr val="657B83"/>
                </a:solidFill>
                <a:latin typeface="Lucida Console" panose="020B0609040504020204" pitchFamily="49" charset="0"/>
              </a:rPr>
              <a:t>glance</a:t>
            </a:r>
            <a:r>
              <a:rPr lang="en-US" sz="2400" dirty="0">
                <a:solidFill>
                  <a:srgbClr val="586E75"/>
                </a:solidFill>
                <a:latin typeface="Lucida Console" panose="020B0609040504020204" pitchFamily="49" charset="0"/>
              </a:rPr>
              <a:t>()</a:t>
            </a:r>
            <a:r>
              <a:rPr lang="en-US" sz="2400" dirty="0"/>
              <a:t>: one-row summary of model</a:t>
            </a:r>
          </a:p>
          <a:p>
            <a:endParaRPr lang="en-US" sz="2400" dirty="0"/>
          </a:p>
          <a:p>
            <a:endParaRPr lang="en-US" sz="2400" dirty="0"/>
          </a:p>
        </p:txBody>
      </p:sp>
      <p:pic>
        <p:nvPicPr>
          <p:cNvPr id="2050" name="Picture 2" descr="Image result for broom package r">
            <a:extLst>
              <a:ext uri="{FF2B5EF4-FFF2-40B4-BE49-F238E27FC236}">
                <a16:creationId xmlns:a16="http://schemas.microsoft.com/office/drawing/2014/main" id="{040A5EBF-F19A-4EB3-84A6-885961957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354013"/>
            <a:ext cx="1794360" cy="20798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15EB38-B308-49F2-B916-25427A7D2348}"/>
              </a:ext>
            </a:extLst>
          </p:cNvPr>
          <p:cNvSpPr txBox="1"/>
          <p:nvPr/>
        </p:nvSpPr>
        <p:spPr>
          <a:xfrm>
            <a:off x="5181599" y="5942568"/>
            <a:ext cx="6858001" cy="738664"/>
          </a:xfrm>
          <a:prstGeom prst="rect">
            <a:avLst/>
          </a:prstGeom>
          <a:solidFill>
            <a:schemeClr val="accent4">
              <a:lumMod val="20000"/>
              <a:lumOff val="80000"/>
            </a:schemeClr>
          </a:solidFill>
        </p:spPr>
        <p:txBody>
          <a:bodyPr wrap="square" lIns="91440" tIns="91440" rIns="91440" bIns="91440" rtlCol="0" anchor="ctr" anchorCtr="1">
            <a:spAutoFit/>
          </a:bodyPr>
          <a:lstStyle/>
          <a:p>
            <a:r>
              <a:rPr lang="en-US" dirty="0">
                <a:solidFill>
                  <a:srgbClr val="657B83"/>
                </a:solidFill>
                <a:latin typeface="Lucida Console" panose="020B0609040504020204" pitchFamily="49" charset="0"/>
              </a:rPr>
              <a:t>Introduction to broom: </a:t>
            </a:r>
          </a:p>
          <a:p>
            <a:r>
              <a:rPr lang="en-US" dirty="0">
                <a:hlinkClick r:id="rId4"/>
              </a:rPr>
              <a:t>https://cran.r-project.org/web/packages/broom/vignettes/broom.html</a:t>
            </a:r>
            <a:endParaRPr lang="en-US" dirty="0"/>
          </a:p>
        </p:txBody>
      </p:sp>
    </p:spTree>
    <p:extLst>
      <p:ext uri="{BB962C8B-B14F-4D97-AF65-F5344CB8AC3E}">
        <p14:creationId xmlns:p14="http://schemas.microsoft.com/office/powerpoint/2010/main" val="168028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06CA-1AC0-4BC4-AFF7-2DA8CC1C8B0B}"/>
              </a:ext>
            </a:extLst>
          </p:cNvPr>
          <p:cNvSpPr>
            <a:spLocks noGrp="1"/>
          </p:cNvSpPr>
          <p:nvPr>
            <p:ph type="title"/>
          </p:nvPr>
        </p:nvSpPr>
        <p:spPr/>
        <p:txBody>
          <a:bodyPr/>
          <a:lstStyle/>
          <a:p>
            <a:r>
              <a:rPr lang="en-US" b="1" dirty="0"/>
              <a:t>broom</a:t>
            </a:r>
          </a:p>
        </p:txBody>
      </p:sp>
      <p:sp>
        <p:nvSpPr>
          <p:cNvPr id="3" name="Content Placeholder 2">
            <a:extLst>
              <a:ext uri="{FF2B5EF4-FFF2-40B4-BE49-F238E27FC236}">
                <a16:creationId xmlns:a16="http://schemas.microsoft.com/office/drawing/2014/main" id="{9777B8F0-A43D-4B43-B70D-A978B04553EE}"/>
              </a:ext>
            </a:extLst>
          </p:cNvPr>
          <p:cNvSpPr>
            <a:spLocks noGrp="1"/>
          </p:cNvSpPr>
          <p:nvPr>
            <p:ph sz="half" idx="1"/>
          </p:nvPr>
        </p:nvSpPr>
        <p:spPr>
          <a:xfrm>
            <a:off x="838200" y="1991995"/>
            <a:ext cx="8377362" cy="4351338"/>
          </a:xfrm>
        </p:spPr>
        <p:txBody>
          <a:bodyPr>
            <a:normAutofit/>
          </a:bodyPr>
          <a:lstStyle/>
          <a:p>
            <a:pPr marL="0" indent="0">
              <a:buNone/>
            </a:pPr>
            <a:r>
              <a:rPr lang="en-US" sz="2400" dirty="0">
                <a:solidFill>
                  <a:srgbClr val="657B83"/>
                </a:solidFill>
                <a:latin typeface="Lucida Console" panose="020B0609040504020204" pitchFamily="49" charset="0"/>
              </a:rPr>
              <a:t>tidy</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m_linear</a:t>
            </a:r>
            <a:r>
              <a:rPr lang="en-US" sz="2400" dirty="0">
                <a:solidFill>
                  <a:srgbClr val="586E75"/>
                </a:solidFill>
                <a:latin typeface="Lucida Console" panose="020B0609040504020204" pitchFamily="49" charset="0"/>
              </a:rPr>
              <a:t>)</a:t>
            </a:r>
          </a:p>
          <a:p>
            <a:pPr marL="0" indent="0">
              <a:buNone/>
            </a:pPr>
            <a:endParaRPr lang="en-US" sz="2400" dirty="0">
              <a:solidFill>
                <a:srgbClr val="586E75"/>
              </a:solidFill>
              <a:latin typeface="Lucida Console" panose="020B0609040504020204" pitchFamily="49" charset="0"/>
            </a:endParaRPr>
          </a:p>
          <a:p>
            <a:pPr marL="0" indent="0">
              <a:buNone/>
            </a:pPr>
            <a:endParaRPr lang="en-US" sz="2400" dirty="0">
              <a:solidFill>
                <a:srgbClr val="586E75"/>
              </a:solidFill>
              <a:latin typeface="Lucida Console" panose="020B0609040504020204" pitchFamily="49" charset="0"/>
            </a:endParaRPr>
          </a:p>
          <a:p>
            <a:pPr marL="0" indent="0">
              <a:buNone/>
            </a:pPr>
            <a:endParaRPr lang="en-US" sz="2400" dirty="0">
              <a:solidFill>
                <a:srgbClr val="586E75"/>
              </a:solidFill>
              <a:latin typeface="Lucida Console" panose="020B0609040504020204" pitchFamily="49" charset="0"/>
            </a:endParaRPr>
          </a:p>
          <a:p>
            <a:pPr marL="0" indent="0">
              <a:buNone/>
            </a:pPr>
            <a:endParaRPr lang="en-US" sz="2400" dirty="0">
              <a:solidFill>
                <a:srgbClr val="586E75"/>
              </a:solidFill>
              <a:latin typeface="Lucida Console" panose="020B0609040504020204" pitchFamily="49" charset="0"/>
            </a:endParaRPr>
          </a:p>
          <a:p>
            <a:pPr marL="0" indent="0">
              <a:buNone/>
            </a:pPr>
            <a:endParaRPr lang="en-US" sz="2400" dirty="0">
              <a:solidFill>
                <a:srgbClr val="586E75"/>
              </a:solidFill>
              <a:latin typeface="Lucida Console" panose="020B0609040504020204" pitchFamily="49" charset="0"/>
            </a:endParaRPr>
          </a:p>
          <a:p>
            <a:pPr marL="0" indent="0">
              <a:buNone/>
            </a:pPr>
            <a:r>
              <a:rPr lang="en-US" sz="2400" dirty="0">
                <a:solidFill>
                  <a:srgbClr val="657B83"/>
                </a:solidFill>
                <a:latin typeface="Lucida Console" panose="020B0609040504020204" pitchFamily="49" charset="0"/>
              </a:rPr>
              <a:t>glance</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m_linear</a:t>
            </a:r>
            <a:r>
              <a:rPr lang="en-US" sz="2400" dirty="0">
                <a:solidFill>
                  <a:srgbClr val="586E75"/>
                </a:solidFill>
                <a:latin typeface="Lucida Console" panose="020B0609040504020204" pitchFamily="49" charset="0"/>
              </a:rPr>
              <a:t>)</a:t>
            </a:r>
            <a:endParaRPr lang="en-US" sz="2400" dirty="0"/>
          </a:p>
          <a:p>
            <a:pPr marL="0" indent="0">
              <a:buNone/>
            </a:pPr>
            <a:endParaRPr lang="en-US" sz="2400" dirty="0"/>
          </a:p>
          <a:p>
            <a:endParaRPr lang="en-US" sz="2400" dirty="0"/>
          </a:p>
          <a:p>
            <a:endParaRPr lang="en-US" sz="2400" dirty="0"/>
          </a:p>
        </p:txBody>
      </p:sp>
      <p:pic>
        <p:nvPicPr>
          <p:cNvPr id="2050" name="Picture 2" descr="Image result for broom package r">
            <a:extLst>
              <a:ext uri="{FF2B5EF4-FFF2-40B4-BE49-F238E27FC236}">
                <a16:creationId xmlns:a16="http://schemas.microsoft.com/office/drawing/2014/main" id="{040A5EBF-F19A-4EB3-84A6-885961957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354013"/>
            <a:ext cx="1794360" cy="2079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EAB72C-7A26-48F1-9364-65436470D9A5}"/>
              </a:ext>
            </a:extLst>
          </p:cNvPr>
          <p:cNvSpPr/>
          <p:nvPr/>
        </p:nvSpPr>
        <p:spPr>
          <a:xfrm>
            <a:off x="838200" y="2690336"/>
            <a:ext cx="7283083" cy="1477328"/>
          </a:xfrm>
          <a:prstGeom prst="rect">
            <a:avLst/>
          </a:prstGeom>
          <a:solidFill>
            <a:schemeClr val="accent3">
              <a:lumMod val="20000"/>
              <a:lumOff val="80000"/>
            </a:schemeClr>
          </a:solidFill>
        </p:spPr>
        <p:txBody>
          <a:bodyPr wrap="square">
            <a:spAutoFit/>
          </a:bodyPr>
          <a:lstStyle/>
          <a:p>
            <a:r>
              <a:rPr lang="en-US" dirty="0">
                <a:solidFill>
                  <a:srgbClr val="657B83"/>
                </a:solidFill>
                <a:latin typeface="Lucida Console" panose="020B0609040504020204" pitchFamily="49" charset="0"/>
              </a:rPr>
              <a:t># A </a:t>
            </a:r>
            <a:r>
              <a:rPr lang="en-US" dirty="0" err="1">
                <a:solidFill>
                  <a:srgbClr val="657B83"/>
                </a:solidFill>
                <a:latin typeface="Lucida Console" panose="020B0609040504020204" pitchFamily="49" charset="0"/>
              </a:rPr>
              <a:t>tibble</a:t>
            </a:r>
            <a:r>
              <a:rPr lang="en-US" dirty="0">
                <a:solidFill>
                  <a:srgbClr val="657B83"/>
                </a:solidFill>
                <a:latin typeface="Lucida Console" panose="020B0609040504020204" pitchFamily="49" charset="0"/>
              </a:rPr>
              <a:t>: 2 x 5</a:t>
            </a:r>
          </a:p>
          <a:p>
            <a:r>
              <a:rPr lang="en-US" dirty="0">
                <a:solidFill>
                  <a:srgbClr val="657B83"/>
                </a:solidFill>
                <a:latin typeface="Lucida Console" panose="020B0609040504020204" pitchFamily="49" charset="0"/>
              </a:rPr>
              <a:t>  term        estimate </a:t>
            </a:r>
            <a:r>
              <a:rPr lang="en-US" dirty="0" err="1">
                <a:solidFill>
                  <a:srgbClr val="657B83"/>
                </a:solidFill>
                <a:latin typeface="Lucida Console" panose="020B0609040504020204" pitchFamily="49" charset="0"/>
              </a:rPr>
              <a:t>std.error</a:t>
            </a:r>
            <a:r>
              <a:rPr lang="en-US" dirty="0">
                <a:solidFill>
                  <a:srgbClr val="657B83"/>
                </a:solidFill>
                <a:latin typeface="Lucida Console" panose="020B0609040504020204" pitchFamily="49" charset="0"/>
              </a:rPr>
              <a:t> statistic </a:t>
            </a:r>
            <a:r>
              <a:rPr lang="en-US" dirty="0" err="1">
                <a:solidFill>
                  <a:srgbClr val="657B83"/>
                </a:solidFill>
                <a:latin typeface="Lucida Console" panose="020B0609040504020204" pitchFamily="49" charset="0"/>
              </a:rPr>
              <a:t>p.value</a:t>
            </a:r>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  &lt;</a:t>
            </a:r>
            <a:r>
              <a:rPr lang="en-US" dirty="0" err="1">
                <a:solidFill>
                  <a:srgbClr val="657B83"/>
                </a:solidFill>
                <a:latin typeface="Lucida Console" panose="020B0609040504020204" pitchFamily="49" charset="0"/>
              </a:rPr>
              <a:t>chr</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a:t>
            </a:r>
          </a:p>
          <a:p>
            <a:r>
              <a:rPr lang="en-US" dirty="0">
                <a:solidFill>
                  <a:srgbClr val="657B83"/>
                </a:solidFill>
                <a:latin typeface="Lucida Console" panose="020B0609040504020204" pitchFamily="49" charset="0"/>
              </a:rPr>
              <a:t>1 (Intercept)    21.8     0.135      161.        0</a:t>
            </a:r>
          </a:p>
          <a:p>
            <a:r>
              <a:rPr lang="en-US" dirty="0">
                <a:solidFill>
                  <a:srgbClr val="657B83"/>
                </a:solidFill>
                <a:latin typeface="Lucida Console" panose="020B0609040504020204" pitchFamily="49" charset="0"/>
              </a:rPr>
              <a:t>2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2.06    0.0445      46.3       0</a:t>
            </a:r>
            <a:endParaRPr lang="en-US" dirty="0"/>
          </a:p>
        </p:txBody>
      </p:sp>
      <p:sp>
        <p:nvSpPr>
          <p:cNvPr id="6" name="Rectangle 5">
            <a:extLst>
              <a:ext uri="{FF2B5EF4-FFF2-40B4-BE49-F238E27FC236}">
                <a16:creationId xmlns:a16="http://schemas.microsoft.com/office/drawing/2014/main" id="{38BAFDB2-81A0-4C99-BDCB-5E28B1CE1B49}"/>
              </a:ext>
            </a:extLst>
          </p:cNvPr>
          <p:cNvSpPr/>
          <p:nvPr/>
        </p:nvSpPr>
        <p:spPr>
          <a:xfrm>
            <a:off x="728114" y="5389226"/>
            <a:ext cx="10972247" cy="954107"/>
          </a:xfrm>
          <a:prstGeom prst="rect">
            <a:avLst/>
          </a:prstGeom>
          <a:solidFill>
            <a:schemeClr val="accent3">
              <a:lumMod val="20000"/>
              <a:lumOff val="80000"/>
            </a:schemeClr>
          </a:solidFill>
        </p:spPr>
        <p:txBody>
          <a:bodyPr wrap="square">
            <a:spAutoFit/>
          </a:bodyPr>
          <a:lstStyle/>
          <a:p>
            <a:r>
              <a:rPr lang="en-US" sz="1400" dirty="0">
                <a:solidFill>
                  <a:srgbClr val="657B83"/>
                </a:solidFill>
                <a:latin typeface="Lucida Console" panose="020B0609040504020204" pitchFamily="49" charset="0"/>
              </a:rPr>
              <a:t># A </a:t>
            </a:r>
            <a:r>
              <a:rPr lang="en-US" sz="1400" dirty="0" err="1">
                <a:solidFill>
                  <a:srgbClr val="657B83"/>
                </a:solidFill>
                <a:latin typeface="Lucida Console" panose="020B0609040504020204" pitchFamily="49" charset="0"/>
              </a:rPr>
              <a:t>tibble</a:t>
            </a:r>
            <a:r>
              <a:rPr lang="en-US" sz="1400" dirty="0">
                <a:solidFill>
                  <a:srgbClr val="657B83"/>
                </a:solidFill>
                <a:latin typeface="Lucida Console" panose="020B0609040504020204" pitchFamily="49" charset="0"/>
              </a:rPr>
              <a:t>: 1 x 11</a:t>
            </a:r>
          </a:p>
          <a:p>
            <a:r>
              <a:rPr lang="en-US" sz="1400" dirty="0">
                <a:solidFill>
                  <a:srgbClr val="657B83"/>
                </a:solidFill>
                <a:latin typeface="Lucida Console" panose="020B0609040504020204" pitchFamily="49" charset="0"/>
              </a:rPr>
              <a:t>  </a:t>
            </a:r>
            <a:r>
              <a:rPr lang="en-US" sz="1400" dirty="0" err="1">
                <a:solidFill>
                  <a:srgbClr val="657B83"/>
                </a:solidFill>
                <a:latin typeface="Lucida Console" panose="020B0609040504020204" pitchFamily="49" charset="0"/>
              </a:rPr>
              <a:t>r.squared</a:t>
            </a:r>
            <a:r>
              <a:rPr lang="en-US" sz="1400" dirty="0">
                <a:solidFill>
                  <a:srgbClr val="657B83"/>
                </a:solidFill>
                <a:latin typeface="Lucida Console" panose="020B0609040504020204" pitchFamily="49" charset="0"/>
              </a:rPr>
              <a:t> </a:t>
            </a:r>
            <a:r>
              <a:rPr lang="en-US" sz="1400" dirty="0" err="1">
                <a:solidFill>
                  <a:srgbClr val="657B83"/>
                </a:solidFill>
                <a:latin typeface="Lucida Console" panose="020B0609040504020204" pitchFamily="49" charset="0"/>
              </a:rPr>
              <a:t>adj.r.squared</a:t>
            </a:r>
            <a:r>
              <a:rPr lang="en-US" sz="1400" dirty="0">
                <a:solidFill>
                  <a:srgbClr val="657B83"/>
                </a:solidFill>
                <a:latin typeface="Lucida Console" panose="020B0609040504020204" pitchFamily="49" charset="0"/>
              </a:rPr>
              <a:t> sigma statistic </a:t>
            </a:r>
            <a:r>
              <a:rPr lang="en-US" sz="1400" dirty="0" err="1">
                <a:solidFill>
                  <a:srgbClr val="657B83"/>
                </a:solidFill>
                <a:latin typeface="Lucida Console" panose="020B0609040504020204" pitchFamily="49" charset="0"/>
              </a:rPr>
              <a:t>p.value</a:t>
            </a:r>
            <a:r>
              <a:rPr lang="en-US" sz="1400" dirty="0">
                <a:solidFill>
                  <a:srgbClr val="657B83"/>
                </a:solidFill>
                <a:latin typeface="Lucida Console" panose="020B0609040504020204" pitchFamily="49" charset="0"/>
              </a:rPr>
              <a:t>    df  </a:t>
            </a:r>
            <a:r>
              <a:rPr lang="en-US" sz="1400" dirty="0" err="1">
                <a:solidFill>
                  <a:srgbClr val="657B83"/>
                </a:solidFill>
                <a:latin typeface="Lucida Console" panose="020B0609040504020204" pitchFamily="49" charset="0"/>
              </a:rPr>
              <a:t>logLik</a:t>
            </a:r>
            <a:r>
              <a:rPr lang="en-US" sz="1400" dirty="0">
                <a:solidFill>
                  <a:srgbClr val="657B83"/>
                </a:solidFill>
                <a:latin typeface="Lucida Console" panose="020B0609040504020204" pitchFamily="49" charset="0"/>
              </a:rPr>
              <a:t>    AIC    BIC deviance </a:t>
            </a:r>
            <a:r>
              <a:rPr lang="en-US" sz="1400" dirty="0" err="1">
                <a:solidFill>
                  <a:srgbClr val="657B83"/>
                </a:solidFill>
                <a:latin typeface="Lucida Console" panose="020B0609040504020204" pitchFamily="49" charset="0"/>
              </a:rPr>
              <a:t>df.residual</a:t>
            </a:r>
            <a:endParaRPr lang="en-US" sz="1400" dirty="0">
              <a:solidFill>
                <a:srgbClr val="657B83"/>
              </a:solidFill>
              <a:latin typeface="Lucida Console" panose="020B0609040504020204" pitchFamily="49" charset="0"/>
            </a:endParaRPr>
          </a:p>
          <a:p>
            <a:r>
              <a:rPr lang="en-US" sz="1400" dirty="0">
                <a:solidFill>
                  <a:srgbClr val="657B83"/>
                </a:solidFill>
                <a:latin typeface="Lucida Console" panose="020B0609040504020204" pitchFamily="49" charset="0"/>
              </a:rPr>
              <a: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&lt;int&gt;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a:t>
            </a:r>
            <a:r>
              <a:rPr lang="en-US" sz="1400" dirty="0" err="1">
                <a:solidFill>
                  <a:srgbClr val="657B83"/>
                </a:solidFill>
                <a:latin typeface="Lucida Console" panose="020B0609040504020204" pitchFamily="49" charset="0"/>
              </a:rPr>
              <a:t>dbl</a:t>
            </a:r>
            <a:r>
              <a:rPr lang="en-US" sz="1400" dirty="0">
                <a:solidFill>
                  <a:srgbClr val="657B83"/>
                </a:solidFill>
                <a:latin typeface="Lucida Console" panose="020B0609040504020204" pitchFamily="49" charset="0"/>
              </a:rPr>
              <a:t>&gt;       &lt;int&gt;</a:t>
            </a:r>
          </a:p>
          <a:p>
            <a:r>
              <a:rPr lang="en-US" sz="1400" dirty="0">
                <a:solidFill>
                  <a:srgbClr val="657B83"/>
                </a:solidFill>
                <a:latin typeface="Lucida Console" panose="020B0609040504020204" pitchFamily="49" charset="0"/>
              </a:rPr>
              <a:t>1     0.177         0.177  5.36     2147.       0     2 -30975. 61956. 61978.  287069.        9998&gt;</a:t>
            </a:r>
          </a:p>
        </p:txBody>
      </p:sp>
    </p:spTree>
    <p:extLst>
      <p:ext uri="{BB962C8B-B14F-4D97-AF65-F5344CB8AC3E}">
        <p14:creationId xmlns:p14="http://schemas.microsoft.com/office/powerpoint/2010/main" val="126215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06CA-1AC0-4BC4-AFF7-2DA8CC1C8B0B}"/>
              </a:ext>
            </a:extLst>
          </p:cNvPr>
          <p:cNvSpPr>
            <a:spLocks noGrp="1"/>
          </p:cNvSpPr>
          <p:nvPr>
            <p:ph type="title"/>
          </p:nvPr>
        </p:nvSpPr>
        <p:spPr/>
        <p:txBody>
          <a:bodyPr/>
          <a:lstStyle/>
          <a:p>
            <a:r>
              <a:rPr lang="en-US" b="1" dirty="0"/>
              <a:t>broom</a:t>
            </a:r>
          </a:p>
        </p:txBody>
      </p:sp>
      <p:sp>
        <p:nvSpPr>
          <p:cNvPr id="3" name="Content Placeholder 2">
            <a:extLst>
              <a:ext uri="{FF2B5EF4-FFF2-40B4-BE49-F238E27FC236}">
                <a16:creationId xmlns:a16="http://schemas.microsoft.com/office/drawing/2014/main" id="{9777B8F0-A43D-4B43-B70D-A978B04553EE}"/>
              </a:ext>
            </a:extLst>
          </p:cNvPr>
          <p:cNvSpPr>
            <a:spLocks noGrp="1"/>
          </p:cNvSpPr>
          <p:nvPr>
            <p:ph sz="half" idx="1"/>
          </p:nvPr>
        </p:nvSpPr>
        <p:spPr>
          <a:xfrm>
            <a:off x="838199" y="1825625"/>
            <a:ext cx="8458201" cy="4351338"/>
          </a:xfrm>
        </p:spPr>
        <p:txBody>
          <a:bodyPr>
            <a:normAutofit/>
          </a:bodyPr>
          <a:lstStyle/>
          <a:p>
            <a:r>
              <a:rPr lang="en-US" sz="2400" dirty="0">
                <a:solidFill>
                  <a:srgbClr val="657B83"/>
                </a:solidFill>
                <a:latin typeface="Lucida Console" panose="020B0609040504020204" pitchFamily="49" charset="0"/>
              </a:rPr>
              <a:t>augment</a:t>
            </a:r>
            <a:r>
              <a:rPr lang="en-US" sz="2400" dirty="0">
                <a:solidFill>
                  <a:srgbClr val="586E75"/>
                </a:solidFill>
                <a:latin typeface="Lucida Console" panose="020B0609040504020204" pitchFamily="49" charset="0"/>
              </a:rPr>
              <a:t>()</a:t>
            </a:r>
            <a:r>
              <a:rPr lang="en-US" sz="2400" dirty="0"/>
              <a:t>: add columns (predictions, residuals, clusters) to a dataset with information from a model</a:t>
            </a:r>
          </a:p>
          <a:p>
            <a:endParaRPr lang="en-US" sz="2400" dirty="0"/>
          </a:p>
          <a:p>
            <a:pPr marL="0" indent="0">
              <a:buNone/>
            </a:pPr>
            <a:r>
              <a:rPr lang="en-US" sz="2400" dirty="0">
                <a:solidFill>
                  <a:srgbClr val="657B83"/>
                </a:solidFill>
                <a:latin typeface="Lucida Console" panose="020B0609040504020204" pitchFamily="49" charset="0"/>
              </a:rPr>
              <a:t>augment</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m_linear</a:t>
            </a:r>
            <a:r>
              <a:rPr lang="en-US" sz="2400" dirty="0">
                <a:solidFill>
                  <a:srgbClr val="657B83"/>
                </a:solidFill>
                <a:latin typeface="Lucida Console" panose="020B0609040504020204" pitchFamily="49" charset="0"/>
              </a:rPr>
              <a:t>, </a:t>
            </a:r>
            <a:r>
              <a:rPr lang="en-US" sz="2400" dirty="0">
                <a:solidFill>
                  <a:srgbClr val="268BD2"/>
                </a:solidFill>
                <a:latin typeface="Lucida Console" panose="020B0609040504020204" pitchFamily="49" charset="0"/>
              </a:rPr>
              <a:t>data</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births_10k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a:t>
            </a:r>
          </a:p>
          <a:p>
            <a:pPr marL="0" indent="0">
              <a:buNone/>
            </a:pPr>
            <a:r>
              <a:rPr lang="en-US" sz="2400" dirty="0">
                <a:solidFill>
                  <a:srgbClr val="657B83"/>
                </a:solidFill>
                <a:latin typeface="Lucida Console" panose="020B0609040504020204" pitchFamily="49" charset="0"/>
              </a:rPr>
              <a:t>		select</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mage, </a:t>
            </a:r>
            <a:r>
              <a:rPr lang="en-US" sz="2400" dirty="0" err="1">
                <a:solidFill>
                  <a:srgbClr val="657B83"/>
                </a:solidFill>
                <a:latin typeface="Lucida Console" panose="020B0609040504020204" pitchFamily="49" charset="0"/>
              </a:rPr>
              <a:t>meduc</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a:t>
            </a:r>
            <a:r>
              <a:rPr lang="en-US" sz="2400" dirty="0">
                <a:solidFill>
                  <a:srgbClr val="268BD2"/>
                </a:solidFill>
                <a:latin typeface="Lucida Console" panose="020B0609040504020204" pitchFamily="49" charset="0"/>
              </a:rPr>
              <a:t>head</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endParaRPr lang="en-US" sz="2400" dirty="0"/>
          </a:p>
          <a:p>
            <a:endParaRPr lang="en-US" sz="2400" dirty="0"/>
          </a:p>
        </p:txBody>
      </p:sp>
      <p:pic>
        <p:nvPicPr>
          <p:cNvPr id="2050" name="Picture 2" descr="Image result for broom package r">
            <a:extLst>
              <a:ext uri="{FF2B5EF4-FFF2-40B4-BE49-F238E27FC236}">
                <a16:creationId xmlns:a16="http://schemas.microsoft.com/office/drawing/2014/main" id="{040A5EBF-F19A-4EB3-84A6-885961957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354013"/>
            <a:ext cx="1794360" cy="2079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EAB72C-7A26-48F1-9364-65436470D9A5}"/>
              </a:ext>
            </a:extLst>
          </p:cNvPr>
          <p:cNvSpPr/>
          <p:nvPr/>
        </p:nvSpPr>
        <p:spPr>
          <a:xfrm>
            <a:off x="619308" y="4174172"/>
            <a:ext cx="10953383" cy="2585323"/>
          </a:xfrm>
          <a:prstGeom prst="rect">
            <a:avLst/>
          </a:prstGeom>
          <a:solidFill>
            <a:schemeClr val="accent3">
              <a:lumMod val="20000"/>
              <a:lumOff val="80000"/>
            </a:schemeClr>
          </a:solidFill>
        </p:spPr>
        <p:txBody>
          <a:bodyPr wrap="square">
            <a:spAutoFit/>
          </a:bodyPr>
          <a:lstStyle/>
          <a:p>
            <a:r>
              <a:rPr lang="en-US" dirty="0">
                <a:solidFill>
                  <a:srgbClr val="657B83"/>
                </a:solidFill>
                <a:latin typeface="Lucida Console" panose="020B0609040504020204" pitchFamily="49" charset="0"/>
              </a:rPr>
              <a:t># A </a:t>
            </a:r>
            <a:r>
              <a:rPr lang="en-US" dirty="0" err="1">
                <a:solidFill>
                  <a:srgbClr val="657B83"/>
                </a:solidFill>
                <a:latin typeface="Lucida Console" panose="020B0609040504020204" pitchFamily="49" charset="0"/>
              </a:rPr>
              <a:t>tibble</a:t>
            </a:r>
            <a:r>
              <a:rPr lang="en-US" dirty="0">
                <a:solidFill>
                  <a:srgbClr val="657B83"/>
                </a:solidFill>
                <a:latin typeface="Lucida Console" panose="020B0609040504020204" pitchFamily="49" charset="0"/>
              </a:rPr>
              <a:t>: 6 x 9</a:t>
            </a:r>
          </a:p>
          <a:p>
            <a:r>
              <a:rPr lang="en-US" dirty="0">
                <a:solidFill>
                  <a:srgbClr val="657B83"/>
                </a:solidFill>
                <a:latin typeface="Lucida Console" panose="020B0609040504020204" pitchFamily="49" charset="0"/>
              </a:rPr>
              <a:t>   mage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.fitted .</a:t>
            </a:r>
            <a:r>
              <a:rPr lang="en-US" dirty="0" err="1">
                <a:solidFill>
                  <a:srgbClr val="657B83"/>
                </a:solidFill>
                <a:latin typeface="Lucida Console" panose="020B0609040504020204" pitchFamily="49" charset="0"/>
              </a:rPr>
              <a:t>se.fit</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resid</a:t>
            </a:r>
            <a:r>
              <a:rPr lang="en-US" dirty="0">
                <a:solidFill>
                  <a:srgbClr val="657B83"/>
                </a:solidFill>
                <a:latin typeface="Lucida Console" panose="020B0609040504020204" pitchFamily="49" charset="0"/>
              </a:rPr>
              <a:t>     .hat .sigma     .</a:t>
            </a:r>
            <a:r>
              <a:rPr lang="en-US" dirty="0" err="1">
                <a:solidFill>
                  <a:srgbClr val="657B83"/>
                </a:solidFill>
                <a:latin typeface="Lucida Console" panose="020B0609040504020204" pitchFamily="49" charset="0"/>
              </a:rPr>
              <a:t>cooksd</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std.resid</a:t>
            </a:r>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  &lt;int&gt; &lt;int&gt;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a:t>
            </a:r>
          </a:p>
          <a:p>
            <a:r>
              <a:rPr lang="en-US" dirty="0">
                <a:solidFill>
                  <a:srgbClr val="657B83"/>
                </a:solidFill>
                <a:latin typeface="Lucida Console" panose="020B0609040504020204" pitchFamily="49" charset="0"/>
              </a:rPr>
              <a:t>1    24     1    23.8  0.0958  0.159 0.000319   5.36 0.000000141     0.0297</a:t>
            </a:r>
          </a:p>
          <a:p>
            <a:r>
              <a:rPr lang="en-US" dirty="0">
                <a:solidFill>
                  <a:srgbClr val="657B83"/>
                </a:solidFill>
                <a:latin typeface="Lucida Console" panose="020B0609040504020204" pitchFamily="49" charset="0"/>
              </a:rPr>
              <a:t>2    32     2    25.9  0.0640  6.10  0.000142   5.36 0.0000923       1.14  </a:t>
            </a:r>
          </a:p>
          <a:p>
            <a:r>
              <a:rPr lang="en-US" dirty="0">
                <a:solidFill>
                  <a:srgbClr val="657B83"/>
                </a:solidFill>
                <a:latin typeface="Lucida Console" panose="020B0609040504020204" pitchFamily="49" charset="0"/>
              </a:rPr>
              <a:t>3    36     3    28.0  0.0544  8.04  0.000103   5.36 0.000116        1.50  </a:t>
            </a:r>
          </a:p>
          <a:p>
            <a:r>
              <a:rPr lang="en-US" dirty="0">
                <a:solidFill>
                  <a:srgbClr val="657B83"/>
                </a:solidFill>
                <a:latin typeface="Lucida Console" panose="020B0609040504020204" pitchFamily="49" charset="0"/>
              </a:rPr>
              <a:t>4    27     2    25.9  0.0640  1.10  0.000142   5.36 0.00000299      0.205 </a:t>
            </a:r>
          </a:p>
          <a:p>
            <a:r>
              <a:rPr lang="en-US" dirty="0">
                <a:solidFill>
                  <a:srgbClr val="657B83"/>
                </a:solidFill>
                <a:latin typeface="Lucida Console" panose="020B0609040504020204" pitchFamily="49" charset="0"/>
              </a:rPr>
              <a:t>5    33     5    32.1  0.112   0.916 0.000438   5.36 0.00000640      0.171 </a:t>
            </a:r>
          </a:p>
          <a:p>
            <a:r>
              <a:rPr lang="en-US" dirty="0">
                <a:solidFill>
                  <a:srgbClr val="657B83"/>
                </a:solidFill>
                <a:latin typeface="Lucida Console" panose="020B0609040504020204" pitchFamily="49" charset="0"/>
              </a:rPr>
              <a:t>6    24     3    28.0  0.0544 -3.96  0.000103   5.36 0.0000282      -0.740</a:t>
            </a:r>
          </a:p>
        </p:txBody>
      </p:sp>
    </p:spTree>
    <p:extLst>
      <p:ext uri="{BB962C8B-B14F-4D97-AF65-F5344CB8AC3E}">
        <p14:creationId xmlns:p14="http://schemas.microsoft.com/office/powerpoint/2010/main" val="30625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06CA-1AC0-4BC4-AFF7-2DA8CC1C8B0B}"/>
              </a:ext>
            </a:extLst>
          </p:cNvPr>
          <p:cNvSpPr>
            <a:spLocks noGrp="1"/>
          </p:cNvSpPr>
          <p:nvPr>
            <p:ph type="title"/>
          </p:nvPr>
        </p:nvSpPr>
        <p:spPr/>
        <p:txBody>
          <a:bodyPr/>
          <a:lstStyle/>
          <a:p>
            <a:r>
              <a:rPr lang="en-US" b="1" dirty="0"/>
              <a:t>broom</a:t>
            </a:r>
          </a:p>
        </p:txBody>
      </p:sp>
      <p:sp>
        <p:nvSpPr>
          <p:cNvPr id="3" name="Content Placeholder 2">
            <a:extLst>
              <a:ext uri="{FF2B5EF4-FFF2-40B4-BE49-F238E27FC236}">
                <a16:creationId xmlns:a16="http://schemas.microsoft.com/office/drawing/2014/main" id="{9777B8F0-A43D-4B43-B70D-A978B04553EE}"/>
              </a:ext>
            </a:extLst>
          </p:cNvPr>
          <p:cNvSpPr>
            <a:spLocks noGrp="1"/>
          </p:cNvSpPr>
          <p:nvPr>
            <p:ph sz="half" idx="1"/>
          </p:nvPr>
        </p:nvSpPr>
        <p:spPr>
          <a:xfrm>
            <a:off x="838200" y="1825625"/>
            <a:ext cx="8377362" cy="4351338"/>
          </a:xfrm>
        </p:spPr>
        <p:txBody>
          <a:bodyPr>
            <a:normAutofit/>
          </a:bodyPr>
          <a:lstStyle/>
          <a:p>
            <a:r>
              <a:rPr lang="en-US" sz="2400" dirty="0"/>
              <a:t>Or make your own model output summary table!</a:t>
            </a:r>
          </a:p>
          <a:p>
            <a:pPr marL="0" indent="0">
              <a:buNone/>
            </a:pPr>
            <a:endParaRPr lang="en-US" sz="2400" dirty="0"/>
          </a:p>
          <a:p>
            <a:pPr marL="0" indent="0">
              <a:buNone/>
            </a:pPr>
            <a:r>
              <a:rPr lang="en-US" sz="2400" dirty="0" err="1">
                <a:solidFill>
                  <a:srgbClr val="657B83"/>
                </a:solidFill>
                <a:latin typeface="Lucida Console" panose="020B0609040504020204" pitchFamily="49" charset="0"/>
              </a:rPr>
              <a:t>m_linear</a:t>
            </a:r>
            <a:r>
              <a:rPr lang="en-US" sz="2400" dirty="0">
                <a:solidFill>
                  <a:srgbClr val="657B83"/>
                </a:solidFill>
                <a:latin typeface="Lucida Console" panose="020B0609040504020204" pitchFamily="49" charset="0"/>
              </a:rPr>
              <a:t>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tidy</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a:t>
            </a:r>
          </a:p>
          <a:p>
            <a:pPr marL="0" indent="0">
              <a:buNone/>
            </a:pP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bind_cols</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m_linear</a:t>
            </a:r>
            <a:r>
              <a:rPr lang="en-US" sz="2400" dirty="0">
                <a:solidFill>
                  <a:srgbClr val="657B83"/>
                </a:solidFill>
                <a:latin typeface="Lucida Console" panose="020B0609040504020204" pitchFamily="49" charset="0"/>
              </a:rPr>
              <a:t>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confint_tidy</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endParaRPr lang="en-US" sz="2400" dirty="0"/>
          </a:p>
          <a:p>
            <a:endParaRPr lang="en-US" sz="2400" dirty="0"/>
          </a:p>
        </p:txBody>
      </p:sp>
      <p:pic>
        <p:nvPicPr>
          <p:cNvPr id="2050" name="Picture 2" descr="Image result for broom package r">
            <a:extLst>
              <a:ext uri="{FF2B5EF4-FFF2-40B4-BE49-F238E27FC236}">
                <a16:creationId xmlns:a16="http://schemas.microsoft.com/office/drawing/2014/main" id="{040A5EBF-F19A-4EB3-84A6-885961957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1" y="354013"/>
            <a:ext cx="1794360" cy="2079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EAB72C-7A26-48F1-9364-65436470D9A5}"/>
              </a:ext>
            </a:extLst>
          </p:cNvPr>
          <p:cNvSpPr/>
          <p:nvPr/>
        </p:nvSpPr>
        <p:spPr>
          <a:xfrm>
            <a:off x="1179939" y="4424129"/>
            <a:ext cx="9832122" cy="1477328"/>
          </a:xfrm>
          <a:prstGeom prst="rect">
            <a:avLst/>
          </a:prstGeom>
          <a:solidFill>
            <a:schemeClr val="accent3">
              <a:lumMod val="20000"/>
              <a:lumOff val="80000"/>
            </a:schemeClr>
          </a:solidFill>
        </p:spPr>
        <p:txBody>
          <a:bodyPr wrap="square">
            <a:spAutoFit/>
          </a:bodyPr>
          <a:lstStyle/>
          <a:p>
            <a:r>
              <a:rPr lang="en-US" dirty="0">
                <a:solidFill>
                  <a:srgbClr val="657B83"/>
                </a:solidFill>
                <a:latin typeface="Lucida Console" panose="020B0609040504020204" pitchFamily="49" charset="0"/>
              </a:rPr>
              <a:t># A </a:t>
            </a:r>
            <a:r>
              <a:rPr lang="en-US" dirty="0" err="1">
                <a:solidFill>
                  <a:srgbClr val="657B83"/>
                </a:solidFill>
                <a:latin typeface="Lucida Console" panose="020B0609040504020204" pitchFamily="49" charset="0"/>
              </a:rPr>
              <a:t>tibble</a:t>
            </a:r>
            <a:r>
              <a:rPr lang="en-US" dirty="0">
                <a:solidFill>
                  <a:srgbClr val="657B83"/>
                </a:solidFill>
                <a:latin typeface="Lucida Console" panose="020B0609040504020204" pitchFamily="49" charset="0"/>
              </a:rPr>
              <a:t>: 2 x 7</a:t>
            </a:r>
          </a:p>
          <a:p>
            <a:r>
              <a:rPr lang="en-US" dirty="0">
                <a:solidFill>
                  <a:srgbClr val="657B83"/>
                </a:solidFill>
                <a:latin typeface="Lucida Console" panose="020B0609040504020204" pitchFamily="49" charset="0"/>
              </a:rPr>
              <a:t>  term        estimate </a:t>
            </a:r>
            <a:r>
              <a:rPr lang="en-US" dirty="0" err="1">
                <a:solidFill>
                  <a:srgbClr val="657B83"/>
                </a:solidFill>
                <a:latin typeface="Lucida Console" panose="020B0609040504020204" pitchFamily="49" charset="0"/>
              </a:rPr>
              <a:t>std.error</a:t>
            </a:r>
            <a:r>
              <a:rPr lang="en-US" dirty="0">
                <a:solidFill>
                  <a:srgbClr val="657B83"/>
                </a:solidFill>
                <a:latin typeface="Lucida Console" panose="020B0609040504020204" pitchFamily="49" charset="0"/>
              </a:rPr>
              <a:t> statistic </a:t>
            </a:r>
            <a:r>
              <a:rPr lang="en-US" dirty="0" err="1">
                <a:solidFill>
                  <a:srgbClr val="657B83"/>
                </a:solidFill>
                <a:latin typeface="Lucida Console" panose="020B0609040504020204" pitchFamily="49" charset="0"/>
              </a:rPr>
              <a:t>p.value</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conf.low</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conf.high</a:t>
            </a:r>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  &lt;</a:t>
            </a:r>
            <a:r>
              <a:rPr lang="en-US" dirty="0" err="1">
                <a:solidFill>
                  <a:srgbClr val="657B83"/>
                </a:solidFill>
                <a:latin typeface="Lucida Console" panose="020B0609040504020204" pitchFamily="49" charset="0"/>
              </a:rPr>
              <a:t>chr</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     &lt;</a:t>
            </a:r>
            <a:r>
              <a:rPr lang="en-US" dirty="0" err="1">
                <a:solidFill>
                  <a:srgbClr val="657B83"/>
                </a:solidFill>
                <a:latin typeface="Lucida Console" panose="020B0609040504020204" pitchFamily="49" charset="0"/>
              </a:rPr>
              <a:t>dbl</a:t>
            </a:r>
            <a:r>
              <a:rPr lang="en-US" dirty="0">
                <a:solidFill>
                  <a:srgbClr val="657B83"/>
                </a:solidFill>
                <a:latin typeface="Lucida Console" panose="020B0609040504020204" pitchFamily="49" charset="0"/>
              </a:rPr>
              <a:t>&gt;</a:t>
            </a:r>
          </a:p>
          <a:p>
            <a:r>
              <a:rPr lang="en-US" dirty="0">
                <a:solidFill>
                  <a:srgbClr val="657B83"/>
                </a:solidFill>
                <a:latin typeface="Lucida Console" panose="020B0609040504020204" pitchFamily="49" charset="0"/>
              </a:rPr>
              <a:t>1 (Intercept)    21.8     0.135      161.        0    21.5      22.0 </a:t>
            </a:r>
          </a:p>
          <a:p>
            <a:r>
              <a:rPr lang="en-US" dirty="0">
                <a:solidFill>
                  <a:srgbClr val="657B83"/>
                </a:solidFill>
                <a:latin typeface="Lucida Console" panose="020B0609040504020204" pitchFamily="49" charset="0"/>
              </a:rPr>
              <a:t>2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2.06    0.0445      46.3       0     1.97      2.15</a:t>
            </a:r>
          </a:p>
        </p:txBody>
      </p:sp>
    </p:spTree>
    <p:extLst>
      <p:ext uri="{BB962C8B-B14F-4D97-AF65-F5344CB8AC3E}">
        <p14:creationId xmlns:p14="http://schemas.microsoft.com/office/powerpoint/2010/main" val="24994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06CA-1AC0-4BC4-AFF7-2DA8CC1C8B0B}"/>
              </a:ext>
            </a:extLst>
          </p:cNvPr>
          <p:cNvSpPr>
            <a:spLocks noGrp="1"/>
          </p:cNvSpPr>
          <p:nvPr>
            <p:ph type="title"/>
          </p:nvPr>
        </p:nvSpPr>
        <p:spPr>
          <a:xfrm>
            <a:off x="278731" y="161335"/>
            <a:ext cx="10515600" cy="1325563"/>
          </a:xfrm>
        </p:spPr>
        <p:txBody>
          <a:bodyPr>
            <a:normAutofit/>
          </a:bodyPr>
          <a:lstStyle/>
          <a:p>
            <a:r>
              <a:rPr lang="en-US" sz="2800" i="1" dirty="0">
                <a:solidFill>
                  <a:srgbClr val="93A1A1"/>
                </a:solidFill>
                <a:latin typeface="Lucida Console" panose="020B0609040504020204" pitchFamily="49" charset="0"/>
              </a:rPr>
              <a:t># graphing our model predictions</a:t>
            </a:r>
            <a:r>
              <a:rPr lang="en-US" sz="2800" dirty="0">
                <a:solidFill>
                  <a:srgbClr val="657B83"/>
                </a:solidFill>
                <a:latin typeface="Lucida Console" panose="020B0609040504020204" pitchFamily="49" charset="0"/>
              </a:rPr>
              <a:t> </a:t>
            </a:r>
          </a:p>
        </p:txBody>
      </p:sp>
      <p:sp>
        <p:nvSpPr>
          <p:cNvPr id="3" name="Content Placeholder 2">
            <a:extLst>
              <a:ext uri="{FF2B5EF4-FFF2-40B4-BE49-F238E27FC236}">
                <a16:creationId xmlns:a16="http://schemas.microsoft.com/office/drawing/2014/main" id="{9777B8F0-A43D-4B43-B70D-A978B04553EE}"/>
              </a:ext>
            </a:extLst>
          </p:cNvPr>
          <p:cNvSpPr>
            <a:spLocks noGrp="1"/>
          </p:cNvSpPr>
          <p:nvPr>
            <p:ph sz="half" idx="1"/>
          </p:nvPr>
        </p:nvSpPr>
        <p:spPr>
          <a:xfrm>
            <a:off x="278731" y="1690688"/>
            <a:ext cx="6482678" cy="2058987"/>
          </a:xfrm>
        </p:spPr>
        <p:txBody>
          <a:bodyPr>
            <a:normAutofit/>
          </a:bodyPr>
          <a:lstStyle/>
          <a:p>
            <a:pPr marL="0" indent="0">
              <a:buNone/>
            </a:pPr>
            <a:r>
              <a:rPr lang="en-US" sz="2000" dirty="0">
                <a:solidFill>
                  <a:srgbClr val="657B83"/>
                </a:solidFill>
                <a:latin typeface="Lucida Console" panose="020B0609040504020204" pitchFamily="49" charset="0"/>
              </a:rPr>
              <a:t>births_10k </a:t>
            </a:r>
            <a:r>
              <a:rPr lang="en-US" sz="2000" dirty="0">
                <a:solidFill>
                  <a:srgbClr val="CB4B16"/>
                </a:solidFill>
                <a:latin typeface="Lucida Console" panose="020B0609040504020204" pitchFamily="49" charset="0"/>
              </a:rPr>
              <a:t>%&gt;%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ggplot</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meduc_f</a:t>
            </a:r>
            <a:r>
              <a:rPr lang="en-US" sz="2000" dirty="0">
                <a:solidFill>
                  <a:srgbClr val="657B83"/>
                </a:solidFill>
                <a:latin typeface="Lucida Console" panose="020B0609040504020204" pitchFamily="49" charset="0"/>
              </a:rPr>
              <a:t>, 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mage</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geom_jitter</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alpha</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0.15</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effectLst>
                  <a:glow rad="63500">
                    <a:schemeClr val="accent4">
                      <a:satMod val="175000"/>
                      <a:alpha val="40000"/>
                    </a:schemeClr>
                  </a:glow>
                </a:effectLst>
                <a:latin typeface="Lucida Console" panose="020B0609040504020204" pitchFamily="49" charset="0"/>
              </a:rPr>
              <a:t>geom_abline</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657B83"/>
                </a:solidFill>
                <a:effectLst>
                  <a:glow rad="63500">
                    <a:schemeClr val="accent4">
                      <a:satMod val="175000"/>
                      <a:alpha val="40000"/>
                    </a:schemeClr>
                  </a:glow>
                </a:effectLst>
                <a:latin typeface="Lucida Console" panose="020B0609040504020204" pitchFamily="49" charset="0"/>
              </a:rPr>
              <a:t>intercept</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2AA198"/>
                </a:solidFill>
                <a:effectLst>
                  <a:glow rad="63500">
                    <a:schemeClr val="accent4">
                      <a:satMod val="175000"/>
                      <a:alpha val="40000"/>
                    </a:schemeClr>
                  </a:glow>
                </a:effectLst>
                <a:latin typeface="Lucida Console" panose="020B0609040504020204" pitchFamily="49" charset="0"/>
              </a:rPr>
              <a:t>21.8</a:t>
            </a:r>
            <a:r>
              <a:rPr lang="en-US" sz="2000" dirty="0">
                <a:solidFill>
                  <a:srgbClr val="657B83"/>
                </a:solidFill>
                <a:effectLst>
                  <a:glow rad="63500">
                    <a:schemeClr val="accent4">
                      <a:satMod val="175000"/>
                      <a:alpha val="40000"/>
                    </a:schemeClr>
                  </a:glow>
                </a:effectLst>
                <a:latin typeface="Lucida Console" panose="020B0609040504020204" pitchFamily="49" charset="0"/>
              </a:rPr>
              <a:t>, slope</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2AA198"/>
                </a:solidFill>
                <a:effectLst>
                  <a:glow rad="63500">
                    <a:schemeClr val="accent4">
                      <a:satMod val="175000"/>
                      <a:alpha val="40000"/>
                    </a:schemeClr>
                  </a:glow>
                </a:effectLst>
                <a:latin typeface="Lucida Console" panose="020B0609040504020204" pitchFamily="49" charset="0"/>
              </a:rPr>
              <a:t>2.06</a:t>
            </a:r>
            <a:r>
              <a:rPr lang="en-US" sz="2000" dirty="0">
                <a:solidFill>
                  <a:srgbClr val="657B83"/>
                </a:solidFill>
                <a:effectLst>
                  <a:glow rad="63500">
                    <a:schemeClr val="accent4">
                      <a:satMod val="175000"/>
                      <a:alpha val="40000"/>
                    </a:schemeClr>
                  </a:glow>
                </a:effectLst>
                <a:latin typeface="Lucida Console" panose="020B0609040504020204" pitchFamily="49" charset="0"/>
              </a:rPr>
              <a:t>, color</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2AA198"/>
                </a:solidFill>
                <a:effectLst>
                  <a:glow rad="63500">
                    <a:schemeClr val="accent4">
                      <a:satMod val="175000"/>
                      <a:alpha val="40000"/>
                    </a:schemeClr>
                  </a:glow>
                </a:effectLst>
                <a:latin typeface="Lucida Console" panose="020B0609040504020204" pitchFamily="49" charset="0"/>
              </a:rPr>
              <a:t>"blue"</a:t>
            </a:r>
            <a:r>
              <a:rPr lang="en-US" sz="2000" dirty="0">
                <a:solidFill>
                  <a:srgbClr val="657B83"/>
                </a:solidFill>
                <a:effectLst>
                  <a:glow rad="63500">
                    <a:schemeClr val="accent4">
                      <a:satMod val="175000"/>
                      <a:alpha val="40000"/>
                    </a:schemeClr>
                  </a:glow>
                </a:effectLst>
                <a:latin typeface="Lucida Console" panose="020B0609040504020204" pitchFamily="49" charset="0"/>
              </a:rPr>
              <a:t>, size</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2AA198"/>
                </a:solidFill>
                <a:effectLst>
                  <a:glow rad="63500">
                    <a:schemeClr val="accent4">
                      <a:satMod val="175000"/>
                      <a:alpha val="40000"/>
                    </a:schemeClr>
                  </a:glow>
                </a:effectLst>
                <a:latin typeface="Lucida Console" panose="020B0609040504020204" pitchFamily="49" charset="0"/>
              </a:rPr>
              <a:t>2</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endParaRPr lang="en-US" sz="2000" dirty="0">
              <a:effectLst>
                <a:glow rad="63500">
                  <a:schemeClr val="accent4">
                    <a:satMod val="175000"/>
                    <a:alpha val="40000"/>
                  </a:schemeClr>
                </a:glow>
              </a:effectLst>
            </a:endParaRPr>
          </a:p>
        </p:txBody>
      </p:sp>
      <p:sp>
        <p:nvSpPr>
          <p:cNvPr id="6" name="Content Placeholder 2">
            <a:extLst>
              <a:ext uri="{FF2B5EF4-FFF2-40B4-BE49-F238E27FC236}">
                <a16:creationId xmlns:a16="http://schemas.microsoft.com/office/drawing/2014/main" id="{4C211433-9774-43D1-A43D-63C5D04FB7C4}"/>
              </a:ext>
            </a:extLst>
          </p:cNvPr>
          <p:cNvSpPr txBox="1">
            <a:spLocks/>
          </p:cNvSpPr>
          <p:nvPr/>
        </p:nvSpPr>
        <p:spPr>
          <a:xfrm>
            <a:off x="278731" y="4118512"/>
            <a:ext cx="8126569" cy="2374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657B83"/>
                </a:solidFill>
                <a:latin typeface="Lucida Console" panose="020B0609040504020204" pitchFamily="49" charset="0"/>
              </a:rPr>
              <a:t>births_10k </a:t>
            </a:r>
            <a:r>
              <a:rPr lang="en-US" sz="2000" dirty="0">
                <a:solidFill>
                  <a:srgbClr val="CB4B16"/>
                </a:solidFill>
                <a:latin typeface="Lucida Console" panose="020B0609040504020204" pitchFamily="49" charset="0"/>
              </a:rPr>
              <a:t>%&gt;%</a:t>
            </a:r>
            <a:r>
              <a:rPr lang="en-US" sz="2000" dirty="0">
                <a:solidFill>
                  <a:srgbClr val="657B83"/>
                </a:solidFill>
                <a:latin typeface="Lucida Console" panose="020B0609040504020204" pitchFamily="49" charset="0"/>
              </a:rPr>
              <a:t> </a:t>
            </a:r>
          </a:p>
          <a:p>
            <a:pPr marL="0" indent="0">
              <a:buFont typeface="Arial" panose="020B0604020202020204" pitchFamily="34" charset="0"/>
              <a:buNone/>
            </a:pPr>
            <a:r>
              <a:rPr lang="en-US" sz="2000" dirty="0" err="1">
                <a:solidFill>
                  <a:srgbClr val="657B83"/>
                </a:solidFill>
                <a:latin typeface="Lucida Console" panose="020B0609040504020204" pitchFamily="49" charset="0"/>
              </a:rPr>
              <a:t>ggplot</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meduc_f</a:t>
            </a:r>
            <a:r>
              <a:rPr lang="en-US" sz="2000" dirty="0">
                <a:solidFill>
                  <a:srgbClr val="657B83"/>
                </a:solidFill>
                <a:latin typeface="Lucida Console" panose="020B0609040504020204" pitchFamily="49" charset="0"/>
              </a:rPr>
              <a:t>, 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mage</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Font typeface="Arial" panose="020B0604020202020204" pitchFamily="34" charset="0"/>
              <a:buNone/>
            </a:pPr>
            <a:r>
              <a:rPr lang="en-US" sz="2000" dirty="0" err="1">
                <a:solidFill>
                  <a:srgbClr val="657B83"/>
                </a:solidFill>
                <a:latin typeface="Lucida Console" panose="020B0609040504020204" pitchFamily="49" charset="0"/>
              </a:rPr>
              <a:t>geom_jitter</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alpha</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0.15</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Font typeface="Arial" panose="020B0604020202020204" pitchFamily="34" charset="0"/>
              <a:buNone/>
            </a:pPr>
            <a:r>
              <a:rPr lang="en-US" sz="2000" dirty="0" err="1">
                <a:solidFill>
                  <a:srgbClr val="657B83"/>
                </a:solidFill>
                <a:effectLst>
                  <a:glow rad="63500">
                    <a:schemeClr val="accent4">
                      <a:satMod val="175000"/>
                      <a:alpha val="40000"/>
                    </a:schemeClr>
                  </a:glow>
                </a:effectLst>
                <a:latin typeface="Lucida Console" panose="020B0609040504020204" pitchFamily="49" charset="0"/>
              </a:rPr>
              <a:t>geom_smooth</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err="1">
                <a:solidFill>
                  <a:srgbClr val="657B83"/>
                </a:solidFill>
                <a:effectLst>
                  <a:glow rad="63500">
                    <a:schemeClr val="accent4">
                      <a:satMod val="175000"/>
                      <a:alpha val="40000"/>
                    </a:schemeClr>
                  </a:glow>
                </a:effectLst>
                <a:latin typeface="Lucida Console" panose="020B0609040504020204" pitchFamily="49" charset="0"/>
              </a:rPr>
              <a:t>aes</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657B83"/>
                </a:solidFill>
                <a:effectLst>
                  <a:glow rad="63500">
                    <a:schemeClr val="accent4">
                      <a:satMod val="175000"/>
                      <a:alpha val="40000"/>
                    </a:schemeClr>
                  </a:glow>
                </a:effectLst>
                <a:latin typeface="Lucida Console" panose="020B0609040504020204" pitchFamily="49" charset="0"/>
              </a:rPr>
              <a:t>x</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err="1">
                <a:solidFill>
                  <a:srgbClr val="657B83"/>
                </a:solidFill>
                <a:effectLst>
                  <a:glow rad="63500">
                    <a:schemeClr val="accent4">
                      <a:satMod val="175000"/>
                      <a:alpha val="40000"/>
                    </a:schemeClr>
                  </a:glow>
                </a:effectLst>
                <a:latin typeface="Lucida Console" panose="020B0609040504020204" pitchFamily="49" charset="0"/>
              </a:rPr>
              <a:t>meduc</a:t>
            </a:r>
            <a:r>
              <a:rPr lang="en-US" sz="2000" dirty="0">
                <a:solidFill>
                  <a:srgbClr val="657B83"/>
                </a:solidFill>
                <a:effectLst>
                  <a:glow rad="63500">
                    <a:schemeClr val="accent4">
                      <a:satMod val="175000"/>
                      <a:alpha val="40000"/>
                    </a:schemeClr>
                  </a:glow>
                </a:effectLst>
                <a:latin typeface="Lucida Console" panose="020B0609040504020204" pitchFamily="49" charset="0"/>
              </a:rPr>
              <a:t>, y</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657B83"/>
                </a:solidFill>
                <a:effectLst>
                  <a:glow rad="63500">
                    <a:schemeClr val="accent4">
                      <a:satMod val="175000"/>
                      <a:alpha val="40000"/>
                    </a:schemeClr>
                  </a:glow>
                </a:effectLst>
                <a:latin typeface="Lucida Console" panose="020B0609040504020204" pitchFamily="49" charset="0"/>
              </a:rPr>
              <a:t>mage</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657B83"/>
                </a:solidFill>
                <a:effectLst>
                  <a:glow rad="63500">
                    <a:schemeClr val="accent4">
                      <a:satMod val="175000"/>
                      <a:alpha val="40000"/>
                    </a:schemeClr>
                  </a:glow>
                </a:effectLst>
                <a:latin typeface="Lucida Console" panose="020B0609040504020204" pitchFamily="49" charset="0"/>
              </a:rPr>
              <a:t>,</a:t>
            </a:r>
          </a:p>
          <a:p>
            <a:pPr marL="0" indent="0">
              <a:buFont typeface="Arial" panose="020B0604020202020204" pitchFamily="34" charset="0"/>
              <a:buNone/>
            </a:pPr>
            <a:r>
              <a:rPr lang="en-US" sz="2000" dirty="0">
                <a:solidFill>
                  <a:srgbClr val="657B83"/>
                </a:solidFill>
                <a:effectLst>
                  <a:glow rad="63500">
                    <a:schemeClr val="accent4">
                      <a:satMod val="175000"/>
                      <a:alpha val="40000"/>
                    </a:schemeClr>
                  </a:glow>
                </a:effectLst>
                <a:latin typeface="Lucida Console" panose="020B0609040504020204" pitchFamily="49" charset="0"/>
              </a:rPr>
              <a:t>method</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err="1">
                <a:solidFill>
                  <a:srgbClr val="268BD2"/>
                </a:solidFill>
                <a:effectLst>
                  <a:glow rad="63500">
                    <a:schemeClr val="accent4">
                      <a:satMod val="175000"/>
                      <a:alpha val="40000"/>
                    </a:schemeClr>
                  </a:glow>
                </a:effectLst>
                <a:latin typeface="Lucida Console" panose="020B0609040504020204" pitchFamily="49" charset="0"/>
              </a:rPr>
              <a:t>lm</a:t>
            </a:r>
            <a:r>
              <a:rPr lang="en-US" sz="2000" dirty="0">
                <a:solidFill>
                  <a:srgbClr val="657B83"/>
                </a:solidFill>
                <a:effectLst>
                  <a:glow rad="63500">
                    <a:schemeClr val="accent4">
                      <a:satMod val="175000"/>
                      <a:alpha val="40000"/>
                    </a:schemeClr>
                  </a:glow>
                </a:effectLst>
                <a:latin typeface="Lucida Console" panose="020B0609040504020204" pitchFamily="49" charset="0"/>
              </a:rPr>
              <a:t>, se</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657B83"/>
                </a:solidFill>
                <a:effectLst>
                  <a:glow rad="63500">
                    <a:schemeClr val="accent4">
                      <a:satMod val="175000"/>
                      <a:alpha val="40000"/>
                    </a:schemeClr>
                  </a:glow>
                </a:effectLst>
                <a:latin typeface="Lucida Console" panose="020B0609040504020204" pitchFamily="49" charset="0"/>
              </a:rPr>
              <a:t>F, color</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2AA198"/>
                </a:solidFill>
                <a:effectLst>
                  <a:glow rad="63500">
                    <a:schemeClr val="accent4">
                      <a:satMod val="175000"/>
                      <a:alpha val="40000"/>
                    </a:schemeClr>
                  </a:glow>
                </a:effectLst>
                <a:latin typeface="Lucida Console" panose="020B0609040504020204" pitchFamily="49" charset="0"/>
              </a:rPr>
              <a:t>"blue"</a:t>
            </a:r>
            <a:r>
              <a:rPr lang="en-US" sz="2000" dirty="0">
                <a:solidFill>
                  <a:srgbClr val="657B83"/>
                </a:solidFill>
                <a:effectLst>
                  <a:glow rad="63500">
                    <a:schemeClr val="accent4">
                      <a:satMod val="175000"/>
                      <a:alpha val="40000"/>
                    </a:schemeClr>
                  </a:glow>
                </a:effectLst>
                <a:latin typeface="Lucida Console" panose="020B0609040504020204" pitchFamily="49" charset="0"/>
              </a:rPr>
              <a:t>, size</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2AA198"/>
                </a:solidFill>
                <a:effectLst>
                  <a:glow rad="63500">
                    <a:schemeClr val="accent4">
                      <a:satMod val="175000"/>
                      <a:alpha val="40000"/>
                    </a:schemeClr>
                  </a:glow>
                </a:effectLst>
                <a:latin typeface="Lucida Console" panose="020B0609040504020204" pitchFamily="49" charset="0"/>
              </a:rPr>
              <a:t>2</a:t>
            </a:r>
            <a:r>
              <a:rPr lang="en-US" sz="2000" dirty="0">
                <a:solidFill>
                  <a:srgbClr val="586E75"/>
                </a:solidFill>
                <a:effectLst>
                  <a:glow rad="63500">
                    <a:schemeClr val="accent4">
                      <a:satMod val="175000"/>
                      <a:alpha val="40000"/>
                    </a:schemeClr>
                  </a:glow>
                </a:effectLst>
                <a:latin typeface="Lucida Console" panose="020B0609040504020204" pitchFamily="49" charset="0"/>
              </a:rPr>
              <a:t>)</a:t>
            </a:r>
            <a:r>
              <a:rPr lang="en-US" sz="2000" dirty="0">
                <a:solidFill>
                  <a:srgbClr val="657B83"/>
                </a:solidFill>
                <a:effectLst>
                  <a:glow rad="63500">
                    <a:schemeClr val="accent4">
                      <a:satMod val="175000"/>
                      <a:alpha val="40000"/>
                    </a:schemeClr>
                  </a:glow>
                </a:effectLst>
                <a:latin typeface="Lucida Console" panose="020B0609040504020204" pitchFamily="49" charset="0"/>
              </a:rPr>
              <a:t> </a:t>
            </a:r>
            <a:endParaRPr lang="en-US" sz="2000" dirty="0">
              <a:effectLst>
                <a:glow rad="63500">
                  <a:schemeClr val="accent4">
                    <a:satMod val="175000"/>
                    <a:alpha val="40000"/>
                  </a:schemeClr>
                </a:glow>
              </a:effectLst>
            </a:endParaRPr>
          </a:p>
          <a:p>
            <a:endParaRPr lang="en-US" sz="2000" dirty="0"/>
          </a:p>
        </p:txBody>
      </p:sp>
      <p:pic>
        <p:nvPicPr>
          <p:cNvPr id="4" name="Picture 3">
            <a:extLst>
              <a:ext uri="{FF2B5EF4-FFF2-40B4-BE49-F238E27FC236}">
                <a16:creationId xmlns:a16="http://schemas.microsoft.com/office/drawing/2014/main" id="{2FB8D364-A62E-4CF1-AB9A-C5B0DE49051F}"/>
              </a:ext>
            </a:extLst>
          </p:cNvPr>
          <p:cNvPicPr>
            <a:picLocks noChangeAspect="1"/>
          </p:cNvPicPr>
          <p:nvPr/>
        </p:nvPicPr>
        <p:blipFill>
          <a:blip r:embed="rId3"/>
          <a:stretch>
            <a:fillRect/>
          </a:stretch>
        </p:blipFill>
        <p:spPr>
          <a:xfrm>
            <a:off x="6761409" y="1283109"/>
            <a:ext cx="4826441" cy="2743200"/>
          </a:xfrm>
          <a:prstGeom prst="rect">
            <a:avLst/>
          </a:prstGeom>
        </p:spPr>
      </p:pic>
      <p:pic>
        <p:nvPicPr>
          <p:cNvPr id="7" name="Picture 6">
            <a:extLst>
              <a:ext uri="{FF2B5EF4-FFF2-40B4-BE49-F238E27FC236}">
                <a16:creationId xmlns:a16="http://schemas.microsoft.com/office/drawing/2014/main" id="{FA8347BA-D21E-4AC8-B845-0A6C42CC4170}"/>
              </a:ext>
            </a:extLst>
          </p:cNvPr>
          <p:cNvPicPr>
            <a:picLocks noChangeAspect="1"/>
          </p:cNvPicPr>
          <p:nvPr/>
        </p:nvPicPr>
        <p:blipFill>
          <a:blip r:embed="rId4"/>
          <a:stretch>
            <a:fillRect/>
          </a:stretch>
        </p:blipFill>
        <p:spPr>
          <a:xfrm>
            <a:off x="6761410" y="4026309"/>
            <a:ext cx="4826440" cy="2743200"/>
          </a:xfrm>
          <a:prstGeom prst="rect">
            <a:avLst/>
          </a:prstGeom>
        </p:spPr>
      </p:pic>
    </p:spTree>
    <p:extLst>
      <p:ext uri="{BB962C8B-B14F-4D97-AF65-F5344CB8AC3E}">
        <p14:creationId xmlns:p14="http://schemas.microsoft.com/office/powerpoint/2010/main" val="2023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 1: Variable distribution</a:t>
            </a:r>
          </a:p>
        </p:txBody>
      </p:sp>
      <p:sp>
        <p:nvSpPr>
          <p:cNvPr id="5" name="Content Placeholder 4"/>
          <p:cNvSpPr>
            <a:spLocks noGrp="1"/>
          </p:cNvSpPr>
          <p:nvPr>
            <p:ph idx="1"/>
          </p:nvPr>
        </p:nvSpPr>
        <p:spPr/>
        <p:txBody>
          <a:bodyPr/>
          <a:lstStyle/>
          <a:p>
            <a:pPr marL="0" indent="0">
              <a:buNone/>
            </a:pPr>
            <a:r>
              <a:rPr lang="en-US" dirty="0"/>
              <a:t>But what if the outcome variable is not normal?</a:t>
            </a:r>
            <a:br>
              <a:rPr lang="en-US" dirty="0"/>
            </a:br>
            <a:endParaRPr lang="en-US" dirty="0"/>
          </a:p>
          <a:p>
            <a:r>
              <a:rPr lang="en-US" dirty="0"/>
              <a:t>A </a:t>
            </a:r>
            <a:r>
              <a:rPr lang="en-US" b="1" dirty="0"/>
              <a:t>binary</a:t>
            </a:r>
            <a:r>
              <a:rPr lang="en-US" dirty="0"/>
              <a:t> variable?			</a:t>
            </a:r>
            <a:r>
              <a:rPr lang="en-US" dirty="0">
                <a:solidFill>
                  <a:schemeClr val="bg1">
                    <a:lumMod val="50000"/>
                  </a:schemeClr>
                </a:solidFill>
              </a:rPr>
              <a:t>Binomial</a:t>
            </a:r>
            <a:r>
              <a:rPr lang="en-US" dirty="0"/>
              <a:t>	</a:t>
            </a:r>
          </a:p>
          <a:p>
            <a:r>
              <a:rPr lang="en-US" dirty="0"/>
              <a:t>A </a:t>
            </a:r>
            <a:r>
              <a:rPr lang="en-US" b="1" dirty="0"/>
              <a:t>categorical</a:t>
            </a:r>
            <a:r>
              <a:rPr lang="en-US" dirty="0"/>
              <a:t> variable?			</a:t>
            </a:r>
            <a:r>
              <a:rPr lang="en-US" dirty="0">
                <a:solidFill>
                  <a:schemeClr val="bg1">
                    <a:lumMod val="50000"/>
                  </a:schemeClr>
                </a:solidFill>
              </a:rPr>
              <a:t>Multinomial</a:t>
            </a:r>
          </a:p>
          <a:p>
            <a:r>
              <a:rPr lang="en-US" dirty="0"/>
              <a:t>An </a:t>
            </a:r>
            <a:r>
              <a:rPr lang="en-US" b="1" dirty="0"/>
              <a:t>ordinal</a:t>
            </a:r>
            <a:r>
              <a:rPr lang="en-US" dirty="0"/>
              <a:t> variable?			</a:t>
            </a:r>
            <a:r>
              <a:rPr lang="en-US" dirty="0">
                <a:solidFill>
                  <a:schemeClr val="bg1">
                    <a:lumMod val="50000"/>
                  </a:schemeClr>
                </a:solidFill>
              </a:rPr>
              <a:t>Ordinal Logistic</a:t>
            </a:r>
            <a:r>
              <a:rPr lang="en-US" dirty="0"/>
              <a:t>			</a:t>
            </a:r>
          </a:p>
          <a:p>
            <a:r>
              <a:rPr lang="en-US" dirty="0"/>
              <a:t>A </a:t>
            </a:r>
            <a:r>
              <a:rPr lang="en-US" b="1" dirty="0"/>
              <a:t>count</a:t>
            </a:r>
            <a:r>
              <a:rPr lang="en-US" dirty="0"/>
              <a:t> or </a:t>
            </a:r>
            <a:r>
              <a:rPr lang="en-US" b="1" dirty="0"/>
              <a:t>rate</a:t>
            </a:r>
            <a:r>
              <a:rPr lang="en-US" dirty="0"/>
              <a:t> variable?		</a:t>
            </a:r>
            <a:r>
              <a:rPr lang="en-US" dirty="0">
                <a:solidFill>
                  <a:schemeClr val="bg1">
                    <a:lumMod val="50000"/>
                  </a:schemeClr>
                </a:solidFill>
              </a:rPr>
              <a:t>Poisson 	Quasi-Poisson</a:t>
            </a:r>
            <a:r>
              <a:rPr lang="en-US" dirty="0"/>
              <a:t>					</a:t>
            </a:r>
          </a:p>
          <a:p>
            <a:pPr marL="0" indent="0" algn="ctr">
              <a:buNone/>
            </a:pPr>
            <a:r>
              <a:rPr lang="en-US" dirty="0">
                <a:solidFill>
                  <a:schemeClr val="accent1"/>
                </a:solidFill>
              </a:rPr>
              <a:t>We can address these in R using various outcome distributions.</a:t>
            </a:r>
          </a:p>
        </p:txBody>
      </p:sp>
    </p:spTree>
    <p:extLst>
      <p:ext uri="{BB962C8B-B14F-4D97-AF65-F5344CB8AC3E}">
        <p14:creationId xmlns:p14="http://schemas.microsoft.com/office/powerpoint/2010/main" val="63285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 2: Non-Independence</a:t>
            </a:r>
          </a:p>
        </p:txBody>
      </p:sp>
      <p:sp>
        <p:nvSpPr>
          <p:cNvPr id="3" name="Content Placeholder 2"/>
          <p:cNvSpPr>
            <a:spLocks noGrp="1"/>
          </p:cNvSpPr>
          <p:nvPr>
            <p:ph idx="1"/>
          </p:nvPr>
        </p:nvSpPr>
        <p:spPr/>
        <p:txBody>
          <a:bodyPr>
            <a:normAutofit lnSpcReduction="10000"/>
          </a:bodyPr>
          <a:lstStyle/>
          <a:p>
            <a:pPr marL="0" indent="0">
              <a:buNone/>
            </a:pPr>
            <a:r>
              <a:rPr lang="en-US" dirty="0"/>
              <a:t>But what if observations are not independent?</a:t>
            </a:r>
          </a:p>
          <a:p>
            <a:pPr marL="0" indent="0">
              <a:buNone/>
            </a:pPr>
            <a:endParaRPr lang="en-US" dirty="0"/>
          </a:p>
          <a:p>
            <a:r>
              <a:rPr lang="en-US" b="1" dirty="0"/>
              <a:t>Interference</a:t>
            </a:r>
            <a:r>
              <a:rPr lang="en-US" dirty="0"/>
              <a:t> between adjacent units?</a:t>
            </a:r>
          </a:p>
          <a:p>
            <a:r>
              <a:rPr lang="en-US" b="1" dirty="0"/>
              <a:t>Correlation</a:t>
            </a:r>
            <a:r>
              <a:rPr lang="en-US" dirty="0"/>
              <a:t> between outcomes for adjacent units?</a:t>
            </a:r>
          </a:p>
          <a:p>
            <a:r>
              <a:rPr lang="en-US" dirty="0"/>
              <a:t>Shared variables between different observations (</a:t>
            </a:r>
            <a:r>
              <a:rPr lang="en-US" b="1" dirty="0"/>
              <a:t>clustering</a:t>
            </a:r>
            <a:r>
              <a:rPr lang="en-US" dirty="0"/>
              <a:t>)?</a:t>
            </a:r>
          </a:p>
          <a:p>
            <a:r>
              <a:rPr lang="en-US" b="1" dirty="0"/>
              <a:t>Repeated measurements </a:t>
            </a:r>
            <a:r>
              <a:rPr lang="en-US" dirty="0"/>
              <a:t>of the same units?</a:t>
            </a:r>
          </a:p>
          <a:p>
            <a:pPr marL="0" indent="0" algn="ctr">
              <a:buNone/>
            </a:pPr>
            <a:endParaRPr lang="en-US" dirty="0">
              <a:solidFill>
                <a:schemeClr val="accent1"/>
              </a:solidFill>
            </a:endParaRPr>
          </a:p>
          <a:p>
            <a:pPr marL="0" indent="0" algn="ctr">
              <a:buNone/>
            </a:pPr>
            <a:r>
              <a:rPr lang="en-US" dirty="0">
                <a:solidFill>
                  <a:schemeClr val="accent1"/>
                </a:solidFill>
              </a:rPr>
              <a:t>We can address these problems in R by adding terms to the regression or using more advanced regression / modeling techniques.</a:t>
            </a:r>
          </a:p>
        </p:txBody>
      </p:sp>
    </p:spTree>
    <p:extLst>
      <p:ext uri="{BB962C8B-B14F-4D97-AF65-F5344CB8AC3E}">
        <p14:creationId xmlns:p14="http://schemas.microsoft.com/office/powerpoint/2010/main" val="237417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 Generalized Linear Models</a:t>
            </a:r>
          </a:p>
        </p:txBody>
      </p:sp>
      <p:sp>
        <p:nvSpPr>
          <p:cNvPr id="3" name="Content Placeholder 2"/>
          <p:cNvSpPr>
            <a:spLocks noGrp="1"/>
          </p:cNvSpPr>
          <p:nvPr>
            <p:ph idx="1"/>
          </p:nvPr>
        </p:nvSpPr>
        <p:spPr>
          <a:xfrm>
            <a:off x="838200" y="1825625"/>
            <a:ext cx="10515600" cy="4834482"/>
          </a:xfrm>
        </p:spPr>
        <p:txBody>
          <a:bodyPr>
            <a:normAutofit lnSpcReduction="10000"/>
          </a:bodyPr>
          <a:lstStyle/>
          <a:p>
            <a:pPr marL="0" indent="0">
              <a:buNone/>
            </a:pPr>
            <a:r>
              <a:rPr lang="en-US" dirty="0"/>
              <a:t>We can solve these problems (and more) by extending our linear model with two new features:</a:t>
            </a:r>
            <a:br>
              <a:rPr lang="en-US" dirty="0"/>
            </a:br>
            <a:endParaRPr lang="en-US" dirty="0"/>
          </a:p>
          <a:p>
            <a:pPr marL="514350" indent="-514350">
              <a:buAutoNum type="arabicPeriod"/>
            </a:pPr>
            <a:r>
              <a:rPr lang="en-US" dirty="0"/>
              <a:t>An </a:t>
            </a:r>
            <a:r>
              <a:rPr lang="en-US" b="1" dirty="0"/>
              <a:t>outcome distribution</a:t>
            </a:r>
            <a:r>
              <a:rPr lang="en-US" dirty="0"/>
              <a:t>. We can use something other than the normal distribution for our model to show how the variance depends on the mean.</a:t>
            </a:r>
          </a:p>
          <a:p>
            <a:pPr marL="514350" indent="-514350">
              <a:buFont typeface="Arial" panose="020B0604020202020204" pitchFamily="34" charset="0"/>
              <a:buAutoNum type="arabicPeriod"/>
            </a:pPr>
            <a:r>
              <a:rPr lang="en-US" dirty="0"/>
              <a:t>A </a:t>
            </a:r>
            <a:r>
              <a:rPr lang="en-US" b="1" dirty="0"/>
              <a:t>link function</a:t>
            </a:r>
            <a:r>
              <a:rPr lang="en-US" dirty="0"/>
              <a:t>. Since we are still using a linear model, we need to transform our data appropriately so that it appears “linear”; so that our transformed outcome is linearly related to the exposure and other predictors. </a:t>
            </a:r>
          </a:p>
          <a:p>
            <a:pPr marL="0" indent="0" algn="ctr">
              <a:buNone/>
            </a:pPr>
            <a:r>
              <a:rPr lang="en-US" dirty="0">
                <a:solidFill>
                  <a:schemeClr val="accent1"/>
                </a:solidFill>
              </a:rPr>
              <a:t>In R, we can make these modifications directly in our line of code. We don’t have to “trick” the program to make our models work. </a:t>
            </a:r>
            <a:endParaRPr lang="en-US" dirty="0"/>
          </a:p>
        </p:txBody>
      </p:sp>
    </p:spTree>
    <p:extLst>
      <p:ext uri="{BB962C8B-B14F-4D97-AF65-F5344CB8AC3E}">
        <p14:creationId xmlns:p14="http://schemas.microsoft.com/office/powerpoint/2010/main" val="315157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glm</a:t>
            </a:r>
            <a:r>
              <a:rPr lang="en-US" b="1" dirty="0"/>
              <a:t>() syntax</a:t>
            </a:r>
          </a:p>
        </p:txBody>
      </p:sp>
      <p:sp>
        <p:nvSpPr>
          <p:cNvPr id="7" name="Content Placeholder 6"/>
          <p:cNvSpPr>
            <a:spLocks noGrp="1"/>
          </p:cNvSpPr>
          <p:nvPr>
            <p:ph idx="1"/>
          </p:nvPr>
        </p:nvSpPr>
        <p:spPr/>
        <p:txBody>
          <a:bodyPr>
            <a:normAutofit/>
          </a:bodyPr>
          <a:lstStyle/>
          <a:p>
            <a:pPr marL="0" indent="0">
              <a:buNone/>
            </a:pPr>
            <a:r>
              <a:rPr lang="en-US" dirty="0"/>
              <a:t>You can fit regression models in R using the general-purpose </a:t>
            </a:r>
            <a:r>
              <a:rPr lang="en-US" dirty="0" err="1"/>
              <a:t>glm</a:t>
            </a:r>
            <a:r>
              <a:rPr lang="en-US" dirty="0"/>
              <a:t>() function. The ~ operator separates the outcome from the covariates.</a:t>
            </a:r>
          </a:p>
          <a:p>
            <a:pPr marL="0" indent="0">
              <a:buNone/>
            </a:pPr>
            <a:endParaRPr lang="en-US" sz="2000" dirty="0"/>
          </a:p>
          <a:p>
            <a:pPr marL="0" indent="0" algn="ctr">
              <a:buNone/>
            </a:pPr>
            <a:r>
              <a:rPr lang="en-US" sz="1800" dirty="0" err="1">
                <a:solidFill>
                  <a:srgbClr val="268BD2"/>
                </a:solidFill>
                <a:latin typeface="Lucida Console" panose="020B0609040504020204" pitchFamily="49" charset="0"/>
              </a:rPr>
              <a:t>glm</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outcome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exposure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confounder</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data</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family</a:t>
            </a:r>
            <a:r>
              <a:rPr lang="en-US" sz="1800" dirty="0">
                <a:solidFill>
                  <a:srgbClr val="586E75"/>
                </a:solidFill>
                <a:latin typeface="Lucida Console" panose="020B0609040504020204" pitchFamily="49" charset="0"/>
              </a:rPr>
              <a:t>=</a:t>
            </a:r>
            <a:r>
              <a:rPr lang="en-US" sz="1800" dirty="0">
                <a:solidFill>
                  <a:srgbClr val="268BD2"/>
                </a:solidFill>
                <a:effectLst>
                  <a:glow rad="228600">
                    <a:schemeClr val="accent4">
                      <a:satMod val="175000"/>
                      <a:alpha val="40000"/>
                    </a:schemeClr>
                  </a:glow>
                </a:effectLst>
                <a:latin typeface="Lucida Console" panose="020B0609040504020204" pitchFamily="49" charset="0"/>
              </a:rPr>
              <a:t>distribution</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a:t>
            </a:r>
            <a:r>
              <a:rPr lang="en-US" sz="1800" dirty="0">
                <a:solidFill>
                  <a:srgbClr val="B58900"/>
                </a:solidFill>
                <a:effectLst>
                  <a:glow rad="228600">
                    <a:schemeClr val="accent4">
                      <a:satMod val="175000"/>
                      <a:alpha val="40000"/>
                    </a:schemeClr>
                  </a:glow>
                </a:effectLst>
                <a:latin typeface="Lucida Console" panose="020B0609040504020204" pitchFamily="49" charset="0"/>
              </a:rPr>
              <a:t>link</a:t>
            </a:r>
            <a:r>
              <a:rPr lang="en-US" sz="1800" dirty="0">
                <a:solidFill>
                  <a:srgbClr val="657B83"/>
                </a:solidFill>
                <a:latin typeface="Lucida Console" panose="020B0609040504020204" pitchFamily="49" charset="0"/>
              </a:rPr>
              <a: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endParaRPr lang="en-US" sz="1800" dirty="0"/>
          </a:p>
          <a:p>
            <a:pPr marL="0" indent="0">
              <a:buNone/>
            </a:pPr>
            <a:endParaRPr lang="en-US" dirty="0"/>
          </a:p>
          <a:p>
            <a:pPr marL="0" indent="0">
              <a:buNone/>
            </a:pPr>
            <a:r>
              <a:rPr lang="en-US" dirty="0"/>
              <a:t>The model results are </a:t>
            </a:r>
            <a:r>
              <a:rPr lang="en-US" b="1" dirty="0"/>
              <a:t>usually best saved in an object </a:t>
            </a:r>
            <a:r>
              <a:rPr lang="en-US" dirty="0"/>
              <a:t>so that we can easily visualize or manipulate parts of our output.</a:t>
            </a:r>
          </a:p>
          <a:p>
            <a:pPr marL="0" indent="0">
              <a:buNone/>
            </a:pPr>
            <a:endParaRPr lang="en-US" dirty="0"/>
          </a:p>
          <a:p>
            <a:pPr marL="0" indent="0" algn="ctr">
              <a:buNone/>
            </a:pPr>
            <a:r>
              <a:rPr lang="en-US" sz="1800" dirty="0">
                <a:solidFill>
                  <a:srgbClr val="657B83"/>
                </a:solidFill>
                <a:effectLst>
                  <a:glow rad="228600">
                    <a:schemeClr val="accent4">
                      <a:satMod val="175000"/>
                      <a:alpha val="40000"/>
                    </a:schemeClr>
                  </a:glow>
                </a:effectLst>
                <a:latin typeface="Lucida Console" panose="020B0609040504020204" pitchFamily="49" charset="0"/>
              </a:rPr>
              <a:t>m</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268BD2"/>
                </a:solidFill>
                <a:latin typeface="Lucida Console" panose="020B0609040504020204" pitchFamily="49" charset="0"/>
              </a:rPr>
              <a:t>glm</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outcome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exposure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confounder, </a:t>
            </a:r>
            <a:r>
              <a:rPr lang="en-US" sz="1800" dirty="0">
                <a:solidFill>
                  <a:srgbClr val="268BD2"/>
                </a:solidFill>
                <a:latin typeface="Lucida Console" panose="020B0609040504020204" pitchFamily="49" charset="0"/>
              </a:rPr>
              <a:t>data</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endParaRPr lang="en-US" sz="1800" dirty="0"/>
          </a:p>
          <a:p>
            <a:pPr marL="0" indent="0">
              <a:buNone/>
            </a:pPr>
            <a:endParaRPr lang="en-US" dirty="0"/>
          </a:p>
        </p:txBody>
      </p:sp>
    </p:spTree>
    <p:extLst>
      <p:ext uri="{BB962C8B-B14F-4D97-AF65-F5344CB8AC3E}">
        <p14:creationId xmlns:p14="http://schemas.microsoft.com/office/powerpoint/2010/main" val="403128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lstStyle/>
          <a:p>
            <a:pPr>
              <a:lnSpc>
                <a:spcPct val="150000"/>
              </a:lnSpc>
            </a:pPr>
            <a:r>
              <a:rPr lang="en-US" dirty="0"/>
              <a:t>Review of Linear Regression</a:t>
            </a:r>
          </a:p>
          <a:p>
            <a:pPr>
              <a:lnSpc>
                <a:spcPct val="150000"/>
              </a:lnSpc>
            </a:pPr>
            <a:r>
              <a:rPr lang="en-US" dirty="0"/>
              <a:t>Linear Regression in R</a:t>
            </a:r>
          </a:p>
          <a:p>
            <a:pPr>
              <a:lnSpc>
                <a:spcPct val="150000"/>
              </a:lnSpc>
            </a:pPr>
            <a:r>
              <a:rPr lang="en-US" dirty="0"/>
              <a:t>Review of GLMs</a:t>
            </a:r>
          </a:p>
          <a:p>
            <a:pPr>
              <a:lnSpc>
                <a:spcPct val="150000"/>
              </a:lnSpc>
            </a:pPr>
            <a:r>
              <a:rPr lang="en-US" dirty="0"/>
              <a:t>Overview of R GLM functions</a:t>
            </a:r>
            <a:br>
              <a:rPr lang="en-US" dirty="0"/>
            </a:br>
            <a:endParaRPr lang="en-US" dirty="0"/>
          </a:p>
          <a:p>
            <a:pPr marL="0" indent="0">
              <a:buNone/>
            </a:pPr>
            <a:r>
              <a:rPr lang="en-US" i="1" dirty="0">
                <a:solidFill>
                  <a:srgbClr val="93A1A1"/>
                </a:solidFill>
                <a:latin typeface="Lucida Console" panose="020B0609040504020204" pitchFamily="49" charset="0"/>
              </a:rPr>
              <a:t># Homework 4 help!</a:t>
            </a:r>
            <a:endParaRPr lang="en-US" dirty="0"/>
          </a:p>
        </p:txBody>
      </p:sp>
      <p:pic>
        <p:nvPicPr>
          <p:cNvPr id="5" name="Picture 4">
            <a:extLst>
              <a:ext uri="{FF2B5EF4-FFF2-40B4-BE49-F238E27FC236}">
                <a16:creationId xmlns:a16="http://schemas.microsoft.com/office/drawing/2014/main" id="{A1F252CF-B6AC-48DD-B311-70AD9926267E}"/>
              </a:ext>
            </a:extLst>
          </p:cNvPr>
          <p:cNvPicPr>
            <a:picLocks noChangeAspect="1"/>
          </p:cNvPicPr>
          <p:nvPr/>
        </p:nvPicPr>
        <p:blipFill>
          <a:blip r:embed="rId2"/>
          <a:stretch>
            <a:fillRect/>
          </a:stretch>
        </p:blipFill>
        <p:spPr>
          <a:xfrm>
            <a:off x="5979746" y="2271133"/>
            <a:ext cx="5711591" cy="2133419"/>
          </a:xfrm>
          <a:prstGeom prst="rect">
            <a:avLst/>
          </a:prstGeom>
        </p:spPr>
      </p:pic>
    </p:spTree>
    <p:extLst>
      <p:ext uri="{BB962C8B-B14F-4D97-AF65-F5344CB8AC3E}">
        <p14:creationId xmlns:p14="http://schemas.microsoft.com/office/powerpoint/2010/main" val="85215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of GLMs</a:t>
            </a:r>
          </a:p>
        </p:txBody>
      </p:sp>
      <p:graphicFrame>
        <p:nvGraphicFramePr>
          <p:cNvPr id="7" name="Table 6">
            <a:extLst>
              <a:ext uri="{FF2B5EF4-FFF2-40B4-BE49-F238E27FC236}">
                <a16:creationId xmlns:a16="http://schemas.microsoft.com/office/drawing/2014/main" id="{B808BA39-4E98-4924-B0A7-DAFEC789F813}"/>
              </a:ext>
            </a:extLst>
          </p:cNvPr>
          <p:cNvGraphicFramePr>
            <a:graphicFrameLocks noGrp="1"/>
          </p:cNvGraphicFramePr>
          <p:nvPr/>
        </p:nvGraphicFramePr>
        <p:xfrm>
          <a:off x="1242776" y="1690688"/>
          <a:ext cx="9706447" cy="3666927"/>
        </p:xfrm>
        <a:graphic>
          <a:graphicData uri="http://schemas.openxmlformats.org/drawingml/2006/table">
            <a:tbl>
              <a:tblPr>
                <a:tableStyleId>{5C22544A-7EE6-4342-B048-85BDC9FD1C3A}</a:tableStyleId>
              </a:tblPr>
              <a:tblGrid>
                <a:gridCol w="2544905">
                  <a:extLst>
                    <a:ext uri="{9D8B030D-6E8A-4147-A177-3AD203B41FA5}">
                      <a16:colId xmlns:a16="http://schemas.microsoft.com/office/drawing/2014/main" val="3180765104"/>
                    </a:ext>
                  </a:extLst>
                </a:gridCol>
                <a:gridCol w="2046155">
                  <a:extLst>
                    <a:ext uri="{9D8B030D-6E8A-4147-A177-3AD203B41FA5}">
                      <a16:colId xmlns:a16="http://schemas.microsoft.com/office/drawing/2014/main" val="2895738697"/>
                    </a:ext>
                  </a:extLst>
                </a:gridCol>
                <a:gridCol w="2046155">
                  <a:extLst>
                    <a:ext uri="{9D8B030D-6E8A-4147-A177-3AD203B41FA5}">
                      <a16:colId xmlns:a16="http://schemas.microsoft.com/office/drawing/2014/main" val="944419466"/>
                    </a:ext>
                  </a:extLst>
                </a:gridCol>
                <a:gridCol w="3069232">
                  <a:extLst>
                    <a:ext uri="{9D8B030D-6E8A-4147-A177-3AD203B41FA5}">
                      <a16:colId xmlns:a16="http://schemas.microsoft.com/office/drawing/2014/main" val="2291027488"/>
                    </a:ext>
                  </a:extLst>
                </a:gridCol>
              </a:tblGrid>
              <a:tr h="403308">
                <a:tc>
                  <a:txBody>
                    <a:bodyPr/>
                    <a:lstStyle/>
                    <a:p>
                      <a:pPr marL="0" marR="0" algn="ctr">
                        <a:spcBef>
                          <a:spcPts val="0"/>
                        </a:spcBef>
                        <a:spcAft>
                          <a:spcPts val="0"/>
                        </a:spcAft>
                      </a:pPr>
                      <a:r>
                        <a:rPr lang="en-US" sz="2000" b="1" dirty="0">
                          <a:effectLst/>
                        </a:rPr>
                        <a:t>Regression model</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Lst>
                      </a:pPr>
                      <a:r>
                        <a:rPr lang="en-US" sz="2000" b="1" dirty="0">
                          <a:effectLst/>
                        </a:rPr>
                        <a:t>Family</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b="1" dirty="0">
                          <a:effectLst/>
                        </a:rPr>
                        <a:t>Link (g(Y))</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b="1" dirty="0">
                          <a:effectLst/>
                        </a:rPr>
                        <a:t>Form</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320043"/>
                  </a:ext>
                </a:extLst>
              </a:tr>
              <a:tr h="658191">
                <a:tc>
                  <a:txBody>
                    <a:bodyPr/>
                    <a:lstStyle/>
                    <a:p>
                      <a:pPr marL="0" marR="0" algn="ctr">
                        <a:spcBef>
                          <a:spcPts val="0"/>
                        </a:spcBef>
                        <a:spcAft>
                          <a:spcPts val="0"/>
                        </a:spcAft>
                      </a:pPr>
                      <a:r>
                        <a:rPr lang="en-US" sz="2000" dirty="0">
                          <a:effectLst/>
                        </a:rPr>
                        <a:t>linear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normal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identity</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Y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endParaRPr lang="en-US" sz="2000" dirty="0">
                        <a:effectLst/>
                      </a:endParaRPr>
                    </a:p>
                  </a:txBody>
                  <a:tcPr marL="68580" marR="68580" marT="0" marB="0" anchor="ctr"/>
                </a:tc>
                <a:extLst>
                  <a:ext uri="{0D108BD9-81ED-4DB2-BD59-A6C34878D82A}">
                    <a16:rowId xmlns:a16="http://schemas.microsoft.com/office/drawing/2014/main" val="4096727825"/>
                  </a:ext>
                </a:extLst>
              </a:tr>
              <a:tr h="658191">
                <a:tc>
                  <a:txBody>
                    <a:bodyPr/>
                    <a:lstStyle/>
                    <a:p>
                      <a:pPr marL="0" marR="0" algn="ctr">
                        <a:spcBef>
                          <a:spcPts val="0"/>
                        </a:spcBef>
                        <a:spcAft>
                          <a:spcPts val="0"/>
                        </a:spcAft>
                      </a:pPr>
                      <a:r>
                        <a:rPr lang="en-US" sz="2000" dirty="0">
                          <a:effectLst/>
                        </a:rPr>
                        <a:t>linear risk</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binomial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identity</a:t>
                      </a:r>
                      <a:endParaRPr lang="en-US" sz="2000" b="1" u="sng"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R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endParaRPr lang="en-US" sz="2000" dirty="0">
                        <a:effectLst/>
                      </a:endParaRPr>
                    </a:p>
                  </a:txBody>
                  <a:tcPr marL="68580" marR="68580" marT="0" marB="0" anchor="ctr"/>
                </a:tc>
                <a:extLst>
                  <a:ext uri="{0D108BD9-81ED-4DB2-BD59-A6C34878D82A}">
                    <a16:rowId xmlns:a16="http://schemas.microsoft.com/office/drawing/2014/main" val="754642751"/>
                  </a:ext>
                </a:extLst>
              </a:tr>
              <a:tr h="630855">
                <a:tc>
                  <a:txBody>
                    <a:bodyPr/>
                    <a:lstStyle/>
                    <a:p>
                      <a:pPr marL="0" marR="0" algn="ctr">
                        <a:spcBef>
                          <a:spcPts val="0"/>
                        </a:spcBef>
                        <a:spcAft>
                          <a:spcPts val="0"/>
                        </a:spcAft>
                      </a:pPr>
                      <a:r>
                        <a:rPr lang="en-US" sz="2000" dirty="0">
                          <a:effectLst/>
                        </a:rPr>
                        <a:t>log-risk</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binomial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log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ln(R)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r>
                        <a:rPr lang="en-US"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812199"/>
                  </a:ext>
                </a:extLst>
              </a:tr>
              <a:tr h="658191">
                <a:tc>
                  <a:txBody>
                    <a:bodyPr/>
                    <a:lstStyle/>
                    <a:p>
                      <a:pPr marL="0" marR="0" algn="ctr">
                        <a:spcBef>
                          <a:spcPts val="0"/>
                        </a:spcBef>
                        <a:spcAft>
                          <a:spcPts val="0"/>
                        </a:spcAft>
                      </a:pPr>
                      <a:r>
                        <a:rPr lang="en-US" sz="2000">
                          <a:effectLst/>
                        </a:rPr>
                        <a:t>logit-risk</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binomial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logit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logit(R)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6890615"/>
                  </a:ext>
                </a:extLst>
              </a:tr>
              <a:tr h="658191">
                <a:tc>
                  <a:txBody>
                    <a:bodyPr/>
                    <a:lstStyle/>
                    <a:p>
                      <a:pPr marL="0" marR="0" algn="ctr">
                        <a:spcBef>
                          <a:spcPts val="0"/>
                        </a:spcBef>
                        <a:spcAft>
                          <a:spcPts val="0"/>
                        </a:spcAft>
                      </a:pPr>
                      <a:r>
                        <a:rPr lang="en-US" sz="2000" dirty="0" err="1">
                          <a:effectLst/>
                        </a:rPr>
                        <a:t>poisson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err="1">
                          <a:effectLst/>
                        </a:rPr>
                        <a:t>poisson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log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ln(Y)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r>
                        <a:rPr lang="en-US"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9220188"/>
                  </a:ext>
                </a:extLst>
              </a:tr>
            </a:tbl>
          </a:graphicData>
        </a:graphic>
      </p:graphicFrame>
      <p:sp>
        <p:nvSpPr>
          <p:cNvPr id="8" name="Rectangle 1">
            <a:extLst>
              <a:ext uri="{FF2B5EF4-FFF2-40B4-BE49-F238E27FC236}">
                <a16:creationId xmlns:a16="http://schemas.microsoft.com/office/drawing/2014/main" id="{EE2096DD-BCD4-4921-BDF2-8EB24A0442F9}"/>
              </a:ext>
            </a:extLst>
          </p:cNvPr>
          <p:cNvSpPr>
            <a:spLocks noChangeArrowheads="1"/>
          </p:cNvSpPr>
          <p:nvPr/>
        </p:nvSpPr>
        <p:spPr bwMode="auto">
          <a:xfrm>
            <a:off x="428790" y="5545027"/>
            <a:ext cx="959780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 = a continuous dependent variable (outcome) or count variable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poisson</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models)</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 = probability for a binomial outcome, e.g., risk (incidence proportion) or prevalence.</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Family: the distribution of the outcome variable.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Link: the functional relation between the dependent variable and the linear combination of covariates</a:t>
            </a:r>
            <a:endPar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9" name="TextBox 8">
            <a:extLst>
              <a:ext uri="{FF2B5EF4-FFF2-40B4-BE49-F238E27FC236}">
                <a16:creationId xmlns:a16="http://schemas.microsoft.com/office/drawing/2014/main" id="{1DD3B982-A262-4CE1-A6B9-B4B14FF1F46F}"/>
              </a:ext>
            </a:extLst>
          </p:cNvPr>
          <p:cNvSpPr txBox="1"/>
          <p:nvPr/>
        </p:nvSpPr>
        <p:spPr>
          <a:xfrm>
            <a:off x="9835377" y="6262042"/>
            <a:ext cx="2227691" cy="461665"/>
          </a:xfrm>
          <a:prstGeom prst="rect">
            <a:avLst/>
          </a:prstGeom>
          <a:solidFill>
            <a:schemeClr val="accent4">
              <a:lumMod val="20000"/>
              <a:lumOff val="80000"/>
            </a:schemeClr>
          </a:solidFill>
        </p:spPr>
        <p:txBody>
          <a:bodyPr wrap="square" lIns="91440" tIns="91440" rIns="91440" bIns="91440" rtlCol="0" anchor="ctr" anchorCtr="1">
            <a:spAutoFit/>
          </a:bodyPr>
          <a:lstStyle/>
          <a:p>
            <a:r>
              <a:rPr lang="en-US" dirty="0">
                <a:solidFill>
                  <a:srgbClr val="657B83"/>
                </a:solidFill>
                <a:latin typeface="Lucida Console" panose="020B0609040504020204" pitchFamily="49" charset="0"/>
              </a:rPr>
              <a:t>EPID716 2019</a:t>
            </a:r>
            <a:endParaRPr lang="en-US" dirty="0"/>
          </a:p>
        </p:txBody>
      </p:sp>
    </p:spTree>
    <p:extLst>
      <p:ext uri="{BB962C8B-B14F-4D97-AF65-F5344CB8AC3E}">
        <p14:creationId xmlns:p14="http://schemas.microsoft.com/office/powerpoint/2010/main" val="140797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of GLMs</a:t>
            </a:r>
          </a:p>
        </p:txBody>
      </p:sp>
      <p:graphicFrame>
        <p:nvGraphicFramePr>
          <p:cNvPr id="7" name="Table 6">
            <a:extLst>
              <a:ext uri="{FF2B5EF4-FFF2-40B4-BE49-F238E27FC236}">
                <a16:creationId xmlns:a16="http://schemas.microsoft.com/office/drawing/2014/main" id="{B808BA39-4E98-4924-B0A7-DAFEC789F813}"/>
              </a:ext>
            </a:extLst>
          </p:cNvPr>
          <p:cNvGraphicFramePr>
            <a:graphicFrameLocks noGrp="1"/>
          </p:cNvGraphicFramePr>
          <p:nvPr/>
        </p:nvGraphicFramePr>
        <p:xfrm>
          <a:off x="1242776" y="1690688"/>
          <a:ext cx="9706447" cy="3666927"/>
        </p:xfrm>
        <a:graphic>
          <a:graphicData uri="http://schemas.openxmlformats.org/drawingml/2006/table">
            <a:tbl>
              <a:tblPr>
                <a:tableStyleId>{5C22544A-7EE6-4342-B048-85BDC9FD1C3A}</a:tableStyleId>
              </a:tblPr>
              <a:tblGrid>
                <a:gridCol w="2544905">
                  <a:extLst>
                    <a:ext uri="{9D8B030D-6E8A-4147-A177-3AD203B41FA5}">
                      <a16:colId xmlns:a16="http://schemas.microsoft.com/office/drawing/2014/main" val="3180765104"/>
                    </a:ext>
                  </a:extLst>
                </a:gridCol>
                <a:gridCol w="2046155">
                  <a:extLst>
                    <a:ext uri="{9D8B030D-6E8A-4147-A177-3AD203B41FA5}">
                      <a16:colId xmlns:a16="http://schemas.microsoft.com/office/drawing/2014/main" val="2895738697"/>
                    </a:ext>
                  </a:extLst>
                </a:gridCol>
                <a:gridCol w="2046155">
                  <a:extLst>
                    <a:ext uri="{9D8B030D-6E8A-4147-A177-3AD203B41FA5}">
                      <a16:colId xmlns:a16="http://schemas.microsoft.com/office/drawing/2014/main" val="944419466"/>
                    </a:ext>
                  </a:extLst>
                </a:gridCol>
                <a:gridCol w="3069232">
                  <a:extLst>
                    <a:ext uri="{9D8B030D-6E8A-4147-A177-3AD203B41FA5}">
                      <a16:colId xmlns:a16="http://schemas.microsoft.com/office/drawing/2014/main" val="2291027488"/>
                    </a:ext>
                  </a:extLst>
                </a:gridCol>
              </a:tblGrid>
              <a:tr h="403308">
                <a:tc>
                  <a:txBody>
                    <a:bodyPr/>
                    <a:lstStyle/>
                    <a:p>
                      <a:pPr marL="0" marR="0" algn="ctr">
                        <a:spcBef>
                          <a:spcPts val="0"/>
                        </a:spcBef>
                        <a:spcAft>
                          <a:spcPts val="0"/>
                        </a:spcAft>
                      </a:pPr>
                      <a:r>
                        <a:rPr lang="en-US" sz="2000" b="1" dirty="0">
                          <a:effectLst/>
                        </a:rPr>
                        <a:t>Regression model</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Lst>
                      </a:pPr>
                      <a:r>
                        <a:rPr lang="en-US" sz="2000" b="1" dirty="0">
                          <a:effectLst/>
                        </a:rPr>
                        <a:t>Family</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b="1" dirty="0">
                          <a:effectLst/>
                        </a:rPr>
                        <a:t>Link (g(Y))</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b="1" dirty="0">
                          <a:effectLst/>
                        </a:rPr>
                        <a:t>Form</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320043"/>
                  </a:ext>
                </a:extLst>
              </a:tr>
              <a:tr h="658191">
                <a:tc>
                  <a:txBody>
                    <a:bodyPr/>
                    <a:lstStyle/>
                    <a:p>
                      <a:pPr marL="0" marR="0" algn="ctr">
                        <a:spcBef>
                          <a:spcPts val="0"/>
                        </a:spcBef>
                        <a:spcAft>
                          <a:spcPts val="0"/>
                        </a:spcAft>
                      </a:pPr>
                      <a:r>
                        <a:rPr lang="en-US" sz="2000" dirty="0">
                          <a:effectLst/>
                        </a:rPr>
                        <a:t>linear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normal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identity</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Y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endParaRPr lang="en-US" sz="2000" dirty="0">
                        <a:effectLst/>
                      </a:endParaRPr>
                    </a:p>
                  </a:txBody>
                  <a:tcPr marL="68580" marR="68580" marT="0" marB="0" anchor="ctr"/>
                </a:tc>
                <a:extLst>
                  <a:ext uri="{0D108BD9-81ED-4DB2-BD59-A6C34878D82A}">
                    <a16:rowId xmlns:a16="http://schemas.microsoft.com/office/drawing/2014/main" val="4096727825"/>
                  </a:ext>
                </a:extLst>
              </a:tr>
              <a:tr h="658191">
                <a:tc>
                  <a:txBody>
                    <a:bodyPr/>
                    <a:lstStyle/>
                    <a:p>
                      <a:pPr marL="0" marR="0" algn="ctr">
                        <a:spcBef>
                          <a:spcPts val="0"/>
                        </a:spcBef>
                        <a:spcAft>
                          <a:spcPts val="0"/>
                        </a:spcAft>
                      </a:pPr>
                      <a:r>
                        <a:rPr lang="en-US" sz="2000" dirty="0">
                          <a:effectLst/>
                        </a:rPr>
                        <a:t>linear risk</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binomial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identity</a:t>
                      </a:r>
                      <a:endParaRPr lang="en-US" sz="2000" b="1" u="sng"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R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endParaRPr lang="en-US" sz="2000" dirty="0">
                        <a:effectLst/>
                      </a:endParaRPr>
                    </a:p>
                  </a:txBody>
                  <a:tcPr marL="68580" marR="68580" marT="0" marB="0" anchor="ctr"/>
                </a:tc>
                <a:extLst>
                  <a:ext uri="{0D108BD9-81ED-4DB2-BD59-A6C34878D82A}">
                    <a16:rowId xmlns:a16="http://schemas.microsoft.com/office/drawing/2014/main" val="754642751"/>
                  </a:ext>
                </a:extLst>
              </a:tr>
              <a:tr h="630855">
                <a:tc>
                  <a:txBody>
                    <a:bodyPr/>
                    <a:lstStyle/>
                    <a:p>
                      <a:pPr marL="0" marR="0" algn="ctr">
                        <a:spcBef>
                          <a:spcPts val="0"/>
                        </a:spcBef>
                        <a:spcAft>
                          <a:spcPts val="0"/>
                        </a:spcAft>
                      </a:pPr>
                      <a:r>
                        <a:rPr lang="en-US" sz="2000" dirty="0">
                          <a:effectLst/>
                        </a:rPr>
                        <a:t>log-risk</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binomial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log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ln(R)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r>
                        <a:rPr lang="en-US"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812199"/>
                  </a:ext>
                </a:extLst>
              </a:tr>
              <a:tr h="658191">
                <a:tc>
                  <a:txBody>
                    <a:bodyPr/>
                    <a:lstStyle/>
                    <a:p>
                      <a:pPr marL="0" marR="0" algn="ctr">
                        <a:spcBef>
                          <a:spcPts val="0"/>
                        </a:spcBef>
                        <a:spcAft>
                          <a:spcPts val="0"/>
                        </a:spcAft>
                      </a:pPr>
                      <a:r>
                        <a:rPr lang="en-US" sz="2000">
                          <a:effectLst/>
                        </a:rPr>
                        <a:t>logit-risk</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binomial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logit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logit(R)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6890615"/>
                  </a:ext>
                </a:extLst>
              </a:tr>
              <a:tr h="658191">
                <a:tc>
                  <a:txBody>
                    <a:bodyPr/>
                    <a:lstStyle/>
                    <a:p>
                      <a:pPr marL="0" marR="0" algn="ctr">
                        <a:spcBef>
                          <a:spcPts val="0"/>
                        </a:spcBef>
                        <a:spcAft>
                          <a:spcPts val="0"/>
                        </a:spcAft>
                      </a:pPr>
                      <a:r>
                        <a:rPr lang="en-US" sz="2000" dirty="0" err="1">
                          <a:effectLst/>
                        </a:rPr>
                        <a:t>poisson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err="1">
                          <a:effectLst/>
                        </a:rPr>
                        <a:t>poisson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log</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ln(Y) = </a:t>
                      </a:r>
                      <a:r>
                        <a:rPr lang="en-US" sz="2000" dirty="0">
                          <a:effectLst/>
                          <a:sym typeface="Symbol" panose="05050102010706020507" pitchFamily="18" charset="2"/>
                        </a:rPr>
                        <a:t></a:t>
                      </a:r>
                      <a:r>
                        <a:rPr lang="en-US" sz="2000" baseline="-25000" dirty="0">
                          <a:effectLst/>
                        </a:rPr>
                        <a:t>0</a:t>
                      </a:r>
                      <a:r>
                        <a:rPr lang="en-US" sz="2000" dirty="0">
                          <a:effectLst/>
                        </a:rPr>
                        <a:t> + </a:t>
                      </a:r>
                      <a:r>
                        <a:rPr lang="en-US" sz="2000" dirty="0">
                          <a:effectLst/>
                          <a:sym typeface="Symbol" panose="05050102010706020507" pitchFamily="18" charset="2"/>
                        </a:rPr>
                        <a:t></a:t>
                      </a:r>
                      <a:r>
                        <a:rPr lang="en-US" sz="2000" baseline="-25000" dirty="0">
                          <a:effectLst/>
                        </a:rPr>
                        <a:t>1</a:t>
                      </a:r>
                      <a:r>
                        <a:rPr lang="en-US" sz="2000" dirty="0">
                          <a:effectLst/>
                        </a:rPr>
                        <a:t>X</a:t>
                      </a:r>
                      <a:r>
                        <a:rPr lang="en-US" sz="2000" baseline="-25000" dirty="0">
                          <a:effectLst/>
                        </a:rPr>
                        <a:t>1</a:t>
                      </a:r>
                      <a:r>
                        <a:rPr lang="en-US" sz="2000" dirty="0">
                          <a:effectLst/>
                        </a:rPr>
                        <a:t>…+</a:t>
                      </a:r>
                      <a:r>
                        <a:rPr lang="en-US" sz="2000" dirty="0">
                          <a:effectLst/>
                          <a:sym typeface="Symbol" panose="05050102010706020507" pitchFamily="18" charset="2"/>
                        </a:rPr>
                        <a:t></a:t>
                      </a:r>
                      <a:r>
                        <a:rPr lang="en-US" sz="2000" baseline="-25000" dirty="0" err="1">
                          <a:effectLst/>
                        </a:rPr>
                        <a:t>k</a:t>
                      </a:r>
                      <a:r>
                        <a:rPr lang="en-US" sz="2000" dirty="0" err="1">
                          <a:effectLst/>
                        </a:rPr>
                        <a:t>X</a:t>
                      </a:r>
                      <a:r>
                        <a:rPr lang="en-US" sz="2000" baseline="-25000" dirty="0" err="1">
                          <a:effectLst/>
                        </a:rPr>
                        <a:t>k</a:t>
                      </a:r>
                      <a:r>
                        <a:rPr lang="en-US"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9220188"/>
                  </a:ext>
                </a:extLst>
              </a:tr>
            </a:tbl>
          </a:graphicData>
        </a:graphic>
      </p:graphicFrame>
      <p:sp>
        <p:nvSpPr>
          <p:cNvPr id="8" name="Rectangle 1">
            <a:extLst>
              <a:ext uri="{FF2B5EF4-FFF2-40B4-BE49-F238E27FC236}">
                <a16:creationId xmlns:a16="http://schemas.microsoft.com/office/drawing/2014/main" id="{EE2096DD-BCD4-4921-BDF2-8EB24A0442F9}"/>
              </a:ext>
            </a:extLst>
          </p:cNvPr>
          <p:cNvSpPr>
            <a:spLocks noChangeArrowheads="1"/>
          </p:cNvSpPr>
          <p:nvPr/>
        </p:nvSpPr>
        <p:spPr bwMode="auto">
          <a:xfrm>
            <a:off x="428790" y="5545027"/>
            <a:ext cx="959780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 = a continuous dependent variable (outcome) or count variable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poisson</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models)</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 = probability for a binomial outcome, e.g., risk (incidence proportion) or prevalence.</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Family: the distribution of the outcome variable.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Link: the functional relation between the dependent variable and the linear combination of covariates</a:t>
            </a:r>
            <a:endPar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9" name="TextBox 8">
            <a:extLst>
              <a:ext uri="{FF2B5EF4-FFF2-40B4-BE49-F238E27FC236}">
                <a16:creationId xmlns:a16="http://schemas.microsoft.com/office/drawing/2014/main" id="{1DD3B982-A262-4CE1-A6B9-B4B14FF1F46F}"/>
              </a:ext>
            </a:extLst>
          </p:cNvPr>
          <p:cNvSpPr txBox="1"/>
          <p:nvPr/>
        </p:nvSpPr>
        <p:spPr>
          <a:xfrm>
            <a:off x="9835377" y="6262042"/>
            <a:ext cx="2227691" cy="461665"/>
          </a:xfrm>
          <a:prstGeom prst="rect">
            <a:avLst/>
          </a:prstGeom>
          <a:solidFill>
            <a:schemeClr val="accent4">
              <a:lumMod val="20000"/>
              <a:lumOff val="80000"/>
            </a:schemeClr>
          </a:solidFill>
        </p:spPr>
        <p:txBody>
          <a:bodyPr wrap="square" lIns="91440" tIns="91440" rIns="91440" bIns="91440" rtlCol="0" anchor="ctr" anchorCtr="1">
            <a:spAutoFit/>
          </a:bodyPr>
          <a:lstStyle/>
          <a:p>
            <a:r>
              <a:rPr lang="en-US" dirty="0">
                <a:solidFill>
                  <a:srgbClr val="657B83"/>
                </a:solidFill>
                <a:latin typeface="Lucida Console" panose="020B0609040504020204" pitchFamily="49" charset="0"/>
              </a:rPr>
              <a:t>EPID716 2019</a:t>
            </a:r>
            <a:endParaRPr lang="en-US" dirty="0"/>
          </a:p>
        </p:txBody>
      </p:sp>
      <p:pic>
        <p:nvPicPr>
          <p:cNvPr id="12" name="Picture 11">
            <a:extLst>
              <a:ext uri="{FF2B5EF4-FFF2-40B4-BE49-F238E27FC236}">
                <a16:creationId xmlns:a16="http://schemas.microsoft.com/office/drawing/2014/main" id="{EF520740-F839-4D8B-A7CF-F7003CFCE01F}"/>
              </a:ext>
            </a:extLst>
          </p:cNvPr>
          <p:cNvPicPr>
            <a:picLocks noChangeAspect="1"/>
          </p:cNvPicPr>
          <p:nvPr/>
        </p:nvPicPr>
        <p:blipFill>
          <a:blip r:embed="rId3"/>
          <a:stretch>
            <a:fillRect/>
          </a:stretch>
        </p:blipFill>
        <p:spPr>
          <a:xfrm>
            <a:off x="2971136" y="2389132"/>
            <a:ext cx="6010275" cy="2457450"/>
          </a:xfrm>
          <a:prstGeom prst="rect">
            <a:avLst/>
          </a:prstGeom>
          <a:ln w="127000" cap="sq">
            <a:solidFill>
              <a:srgbClr val="000000"/>
            </a:solidFill>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8501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Examples</a:t>
            </a:r>
          </a:p>
        </p:txBody>
      </p:sp>
      <p:sp>
        <p:nvSpPr>
          <p:cNvPr id="3" name="Content Placeholder 2"/>
          <p:cNvSpPr>
            <a:spLocks noGrp="1"/>
          </p:cNvSpPr>
          <p:nvPr>
            <p:ph idx="1"/>
          </p:nvPr>
        </p:nvSpPr>
        <p:spPr/>
        <p:txBody>
          <a:bodyPr>
            <a:normAutofit lnSpcReduction="10000"/>
          </a:bodyPr>
          <a:lstStyle/>
          <a:p>
            <a:pPr marL="0" indent="0">
              <a:buNone/>
            </a:pPr>
            <a:r>
              <a:rPr lang="en-US" dirty="0"/>
              <a:t>Choose your distribution family link based on what you are estimating:</a:t>
            </a:r>
          </a:p>
          <a:p>
            <a:pPr marL="0" indent="0">
              <a:buNone/>
            </a:pPr>
            <a:endParaRPr lang="en-US" dirty="0"/>
          </a:p>
          <a:p>
            <a:r>
              <a:rPr lang="en-US" b="1" dirty="0"/>
              <a:t>Risk difference		 </a:t>
            </a:r>
            <a:r>
              <a:rPr lang="en-US" dirty="0"/>
              <a:t>family = binomial(link=“identity”)</a:t>
            </a:r>
          </a:p>
          <a:p>
            <a:r>
              <a:rPr lang="en-US" b="1" dirty="0"/>
              <a:t>Risk ratio			 </a:t>
            </a:r>
            <a:r>
              <a:rPr lang="en-US" dirty="0"/>
              <a:t>family = binomial(link=“log”)</a:t>
            </a:r>
          </a:p>
          <a:p>
            <a:endParaRPr lang="en-US" dirty="0"/>
          </a:p>
          <a:p>
            <a:r>
              <a:rPr lang="en-US" b="1" dirty="0"/>
              <a:t>Rate difference</a:t>
            </a:r>
            <a:r>
              <a:rPr lang="en-US" dirty="0"/>
              <a:t>		family = poisson(link=“identity”)</a:t>
            </a:r>
          </a:p>
          <a:p>
            <a:r>
              <a:rPr lang="en-US" b="1" dirty="0"/>
              <a:t>Rate ratio     </a:t>
            </a:r>
            <a:r>
              <a:rPr lang="en-US" dirty="0"/>
              <a:t>		family = poisson(link=“log”)</a:t>
            </a:r>
          </a:p>
          <a:p>
            <a:endParaRPr lang="en-US" dirty="0"/>
          </a:p>
          <a:p>
            <a:r>
              <a:rPr lang="en-US" b="1" dirty="0"/>
              <a:t>Odds ratio	</a:t>
            </a:r>
            <a:r>
              <a:rPr lang="en-US" dirty="0"/>
              <a:t>		family= binomial(link=“logit”)</a:t>
            </a:r>
            <a:endParaRPr lang="en-US" b="1" dirty="0"/>
          </a:p>
        </p:txBody>
      </p:sp>
    </p:spTree>
    <p:extLst>
      <p:ext uri="{BB962C8B-B14F-4D97-AF65-F5344CB8AC3E}">
        <p14:creationId xmlns:p14="http://schemas.microsoft.com/office/powerpoint/2010/main" val="24626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of GLMs</a:t>
            </a:r>
          </a:p>
        </p:txBody>
      </p:sp>
      <p:pic>
        <p:nvPicPr>
          <p:cNvPr id="3" name="Picture 2">
            <a:extLst>
              <a:ext uri="{FF2B5EF4-FFF2-40B4-BE49-F238E27FC236}">
                <a16:creationId xmlns:a16="http://schemas.microsoft.com/office/drawing/2014/main" id="{76FF92C1-7259-4C78-B9AE-BCC5C944D028}"/>
              </a:ext>
            </a:extLst>
          </p:cNvPr>
          <p:cNvPicPr>
            <a:picLocks noChangeAspect="1"/>
          </p:cNvPicPr>
          <p:nvPr/>
        </p:nvPicPr>
        <p:blipFill>
          <a:blip r:embed="rId3"/>
          <a:stretch>
            <a:fillRect/>
          </a:stretch>
        </p:blipFill>
        <p:spPr>
          <a:xfrm>
            <a:off x="244275" y="1829190"/>
            <a:ext cx="6185241" cy="4432852"/>
          </a:xfrm>
          <a:prstGeom prst="rect">
            <a:avLst/>
          </a:prstGeom>
        </p:spPr>
      </p:pic>
      <p:sp>
        <p:nvSpPr>
          <p:cNvPr id="10" name="TextBox 9">
            <a:extLst>
              <a:ext uri="{FF2B5EF4-FFF2-40B4-BE49-F238E27FC236}">
                <a16:creationId xmlns:a16="http://schemas.microsoft.com/office/drawing/2014/main" id="{4CEAFA01-6AEF-4643-BD14-94FA56CA8834}"/>
              </a:ext>
            </a:extLst>
          </p:cNvPr>
          <p:cNvSpPr txBox="1"/>
          <p:nvPr/>
        </p:nvSpPr>
        <p:spPr>
          <a:xfrm>
            <a:off x="9835377" y="6262042"/>
            <a:ext cx="2227691" cy="461665"/>
          </a:xfrm>
          <a:prstGeom prst="rect">
            <a:avLst/>
          </a:prstGeom>
          <a:solidFill>
            <a:schemeClr val="accent4">
              <a:lumMod val="20000"/>
              <a:lumOff val="80000"/>
            </a:schemeClr>
          </a:solidFill>
        </p:spPr>
        <p:txBody>
          <a:bodyPr wrap="square" lIns="91440" tIns="91440" rIns="91440" bIns="91440" rtlCol="0" anchor="ctr" anchorCtr="1">
            <a:spAutoFit/>
          </a:bodyPr>
          <a:lstStyle/>
          <a:p>
            <a:r>
              <a:rPr lang="en-US" dirty="0">
                <a:solidFill>
                  <a:srgbClr val="657B83"/>
                </a:solidFill>
                <a:latin typeface="Lucida Console" panose="020B0609040504020204" pitchFamily="49" charset="0"/>
              </a:rPr>
              <a:t>EPID718 2018</a:t>
            </a:r>
            <a:endParaRPr lang="en-US" dirty="0"/>
          </a:p>
        </p:txBody>
      </p:sp>
      <p:sp>
        <p:nvSpPr>
          <p:cNvPr id="11" name="Content Placeholder 2">
            <a:extLst>
              <a:ext uri="{FF2B5EF4-FFF2-40B4-BE49-F238E27FC236}">
                <a16:creationId xmlns:a16="http://schemas.microsoft.com/office/drawing/2014/main" id="{58B91344-2D0E-4F2D-93D0-E3AA7CC4A789}"/>
              </a:ext>
            </a:extLst>
          </p:cNvPr>
          <p:cNvSpPr>
            <a:spLocks noGrp="1"/>
          </p:cNvSpPr>
          <p:nvPr>
            <p:ph idx="1"/>
          </p:nvPr>
        </p:nvSpPr>
        <p:spPr>
          <a:xfrm>
            <a:off x="6378216" y="4300546"/>
            <a:ext cx="5222738" cy="2192328"/>
          </a:xfrm>
        </p:spPr>
        <p:txBody>
          <a:bodyPr>
            <a:normAutofit/>
          </a:bodyPr>
          <a:lstStyle/>
          <a:p>
            <a:r>
              <a:rPr lang="en-US" sz="1800" b="1" dirty="0"/>
              <a:t>Risk difference: </a:t>
            </a:r>
            <a:r>
              <a:rPr lang="en-US" sz="1800" dirty="0"/>
              <a:t>family = binomial(link=“identity”)</a:t>
            </a:r>
          </a:p>
          <a:p>
            <a:r>
              <a:rPr lang="en-US" sz="1800" b="1" dirty="0"/>
              <a:t>Risk ratio: </a:t>
            </a:r>
            <a:r>
              <a:rPr lang="en-US" sz="1800" dirty="0"/>
              <a:t>family = binomial(link=“log”)</a:t>
            </a:r>
          </a:p>
          <a:p>
            <a:r>
              <a:rPr lang="en-US" sz="1800" b="1" dirty="0"/>
              <a:t>Odds ratio: </a:t>
            </a:r>
            <a:r>
              <a:rPr lang="en-US" sz="1800" dirty="0"/>
              <a:t>family= binomial(link=“logit”)</a:t>
            </a:r>
          </a:p>
          <a:p>
            <a:r>
              <a:rPr lang="en-US" sz="1800" b="1" dirty="0"/>
              <a:t>Rate ratio: </a:t>
            </a:r>
            <a:r>
              <a:rPr lang="en-US" sz="1800" dirty="0"/>
              <a:t>family = poisson(link=“log”)</a:t>
            </a:r>
          </a:p>
          <a:p>
            <a:r>
              <a:rPr lang="en-US" sz="1800" b="1" dirty="0"/>
              <a:t>Rate difference</a:t>
            </a:r>
            <a:r>
              <a:rPr lang="en-US" sz="1800" dirty="0"/>
              <a:t>: family = poisson(link=“identity”)</a:t>
            </a:r>
          </a:p>
          <a:p>
            <a:endParaRPr lang="en-US" dirty="0"/>
          </a:p>
        </p:txBody>
      </p:sp>
    </p:spTree>
    <p:extLst>
      <p:ext uri="{BB962C8B-B14F-4D97-AF65-F5344CB8AC3E}">
        <p14:creationId xmlns:p14="http://schemas.microsoft.com/office/powerpoint/2010/main" val="94442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D8AD-5977-E747-96B6-E21FC1A863CB}"/>
              </a:ext>
            </a:extLst>
          </p:cNvPr>
          <p:cNvSpPr>
            <a:spLocks noGrp="1"/>
          </p:cNvSpPr>
          <p:nvPr>
            <p:ph type="title"/>
          </p:nvPr>
        </p:nvSpPr>
        <p:spPr>
          <a:xfrm>
            <a:off x="838200" y="523875"/>
            <a:ext cx="10515600" cy="1325563"/>
          </a:xfrm>
        </p:spPr>
        <p:txBody>
          <a:bodyPr/>
          <a:lstStyle/>
          <a:p>
            <a:r>
              <a:rPr lang="en-US" b="1" dirty="0"/>
              <a:t>Question for the Google Doc</a:t>
            </a:r>
          </a:p>
        </p:txBody>
      </p:sp>
      <p:sp>
        <p:nvSpPr>
          <p:cNvPr id="3" name="Content Placeholder 2">
            <a:extLst>
              <a:ext uri="{FF2B5EF4-FFF2-40B4-BE49-F238E27FC236}">
                <a16:creationId xmlns:a16="http://schemas.microsoft.com/office/drawing/2014/main" id="{4AA8C28C-9992-4643-8C87-72366DFA710E}"/>
              </a:ext>
            </a:extLst>
          </p:cNvPr>
          <p:cNvSpPr>
            <a:spLocks noGrp="1"/>
          </p:cNvSpPr>
          <p:nvPr>
            <p:ph idx="1"/>
          </p:nvPr>
        </p:nvSpPr>
        <p:spPr>
          <a:xfrm>
            <a:off x="327211" y="2391899"/>
            <a:ext cx="11537577" cy="3107570"/>
          </a:xfrm>
        </p:spPr>
        <p:txBody>
          <a:bodyPr>
            <a:normAutofit fontScale="92500"/>
          </a:bodyPr>
          <a:lstStyle/>
          <a:p>
            <a:pPr marL="0" indent="0">
              <a:buNone/>
            </a:pPr>
            <a:endParaRPr lang="en-US" dirty="0"/>
          </a:p>
          <a:p>
            <a:pPr marL="0" indent="0">
              <a:buNone/>
            </a:pPr>
            <a:r>
              <a:rPr lang="en-US" dirty="0"/>
              <a:t>What is the association between maternal education and maternal age? </a:t>
            </a:r>
          </a:p>
          <a:p>
            <a:pPr marL="0" indent="0">
              <a:buNone/>
            </a:pPr>
            <a:endParaRPr lang="en-US" dirty="0"/>
          </a:p>
          <a:p>
            <a:pPr marL="0" indent="0">
              <a:buNone/>
            </a:pPr>
            <a:r>
              <a:rPr lang="en-US" dirty="0"/>
              <a:t>Convert your </a:t>
            </a:r>
            <a:r>
              <a:rPr lang="en-US" dirty="0" err="1"/>
              <a:t>lm</a:t>
            </a:r>
            <a:r>
              <a:rPr lang="en-US" dirty="0"/>
              <a:t>() model into a </a:t>
            </a:r>
            <a:r>
              <a:rPr lang="en-US" dirty="0" err="1"/>
              <a:t>glm</a:t>
            </a:r>
            <a:r>
              <a:rPr lang="en-US" dirty="0"/>
              <a:t>() and post your code and estimate in the notes. </a:t>
            </a:r>
          </a:p>
          <a:p>
            <a:pPr marL="0" indent="0">
              <a:buNone/>
            </a:pPr>
            <a:endParaRPr lang="en-US" dirty="0"/>
          </a:p>
          <a:p>
            <a:pPr marL="0" indent="0" algn="ctr">
              <a:buNone/>
            </a:pPr>
            <a:r>
              <a:rPr lang="en-US" dirty="0"/>
              <a:t>	</a:t>
            </a:r>
            <a:r>
              <a:rPr lang="en-US" sz="1800" dirty="0" err="1">
                <a:solidFill>
                  <a:srgbClr val="268BD2"/>
                </a:solidFill>
                <a:latin typeface="Lucida Console" panose="020B0609040504020204" pitchFamily="49" charset="0"/>
              </a:rPr>
              <a:t>glm</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outcome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exposure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confounder</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data</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family</a:t>
            </a:r>
            <a:r>
              <a:rPr lang="en-US" sz="1800" dirty="0">
                <a:solidFill>
                  <a:srgbClr val="586E75"/>
                </a:solidFill>
                <a:latin typeface="Lucida Console" panose="020B0609040504020204" pitchFamily="49" charset="0"/>
              </a:rPr>
              <a:t>=</a:t>
            </a:r>
            <a:r>
              <a:rPr lang="en-US" sz="1800" dirty="0">
                <a:solidFill>
                  <a:srgbClr val="268BD2"/>
                </a:solidFill>
                <a:effectLst>
                  <a:glow rad="228600">
                    <a:schemeClr val="accent4">
                      <a:satMod val="175000"/>
                      <a:alpha val="40000"/>
                    </a:schemeClr>
                  </a:glow>
                </a:effectLst>
                <a:latin typeface="Lucida Console" panose="020B0609040504020204" pitchFamily="49" charset="0"/>
              </a:rPr>
              <a:t>distribution</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a:t>
            </a:r>
            <a:r>
              <a:rPr lang="en-US" sz="1800" dirty="0">
                <a:solidFill>
                  <a:srgbClr val="B58900"/>
                </a:solidFill>
                <a:effectLst>
                  <a:glow rad="228600">
                    <a:schemeClr val="accent4">
                      <a:satMod val="175000"/>
                      <a:alpha val="40000"/>
                    </a:schemeClr>
                  </a:glow>
                </a:effectLst>
                <a:latin typeface="Lucida Console" panose="020B0609040504020204" pitchFamily="49" charset="0"/>
              </a:rPr>
              <a:t>link</a:t>
            </a:r>
            <a:r>
              <a:rPr lang="en-US" sz="1800" dirty="0">
                <a:solidFill>
                  <a:srgbClr val="657B83"/>
                </a:solidFill>
                <a:latin typeface="Lucida Console" panose="020B0609040504020204" pitchFamily="49" charset="0"/>
              </a:rPr>
              <a: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endParaRPr lang="en-US" dirty="0"/>
          </a:p>
        </p:txBody>
      </p:sp>
      <p:pic>
        <p:nvPicPr>
          <p:cNvPr id="1026" name="Picture 2" descr="Image result for Google doc">
            <a:extLst>
              <a:ext uri="{FF2B5EF4-FFF2-40B4-BE49-F238E27FC236}">
                <a16:creationId xmlns:a16="http://schemas.microsoft.com/office/drawing/2014/main" id="{191432A3-2B5A-4ABC-8991-ADD5D8CED6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76" r="23777"/>
          <a:stretch/>
        </p:blipFill>
        <p:spPr bwMode="auto">
          <a:xfrm>
            <a:off x="9284730" y="209636"/>
            <a:ext cx="1804086" cy="181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47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D8AD-5977-E747-96B6-E21FC1A863CB}"/>
              </a:ext>
            </a:extLst>
          </p:cNvPr>
          <p:cNvSpPr>
            <a:spLocks noGrp="1"/>
          </p:cNvSpPr>
          <p:nvPr>
            <p:ph type="title"/>
          </p:nvPr>
        </p:nvSpPr>
        <p:spPr>
          <a:xfrm>
            <a:off x="838200" y="523875"/>
            <a:ext cx="10515600" cy="1325563"/>
          </a:xfrm>
        </p:spPr>
        <p:txBody>
          <a:bodyPr/>
          <a:lstStyle/>
          <a:p>
            <a:r>
              <a:rPr lang="en-US" b="1" dirty="0"/>
              <a:t>Question for the Google Doc</a:t>
            </a:r>
          </a:p>
        </p:txBody>
      </p:sp>
      <p:pic>
        <p:nvPicPr>
          <p:cNvPr id="1026" name="Picture 2" descr="Image result for Google doc">
            <a:extLst>
              <a:ext uri="{FF2B5EF4-FFF2-40B4-BE49-F238E27FC236}">
                <a16:creationId xmlns:a16="http://schemas.microsoft.com/office/drawing/2014/main" id="{191432A3-2B5A-4ABC-8991-ADD5D8CED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76" r="23777"/>
          <a:stretch/>
        </p:blipFill>
        <p:spPr bwMode="auto">
          <a:xfrm>
            <a:off x="9284730" y="209636"/>
            <a:ext cx="1804086" cy="1812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9B68CDA-BDB0-470D-8581-6BDC4C68AD33}"/>
              </a:ext>
            </a:extLst>
          </p:cNvPr>
          <p:cNvSpPr txBox="1"/>
          <p:nvPr/>
        </p:nvSpPr>
        <p:spPr>
          <a:xfrm>
            <a:off x="5699464" y="5010686"/>
            <a:ext cx="6005642" cy="1323439"/>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 A </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tibble</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 2 x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  term        estimate </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std.error</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 statistic </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p.value</a:t>
            </a:r>
            <a:endPar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  &lt;</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chr</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&gt;          &lt;</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dbl</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&gt;     &lt;</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dbl</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&gt;     &lt;</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dbl</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&gt;   &lt;</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dbl</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1 (Intercept)    21.8     0.135      161.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2 </a:t>
            </a:r>
            <a:r>
              <a:rPr kumimoji="0" lang="en-US" sz="1600" b="0" i="0" u="none" strike="noStrike" kern="1200" cap="none" spc="0" normalizeH="0" baseline="0" noProof="0" dirty="0" err="1">
                <a:ln>
                  <a:noFill/>
                </a:ln>
                <a:solidFill>
                  <a:srgbClr val="657B83"/>
                </a:solidFill>
                <a:effectLst/>
                <a:uLnTx/>
                <a:uFillTx/>
                <a:latin typeface="Consolas" panose="020B0609020204030204" pitchFamily="49" charset="0"/>
                <a:ea typeface="+mn-ea"/>
                <a:cs typeface="+mn-cs"/>
              </a:rPr>
              <a:t>meduc</a:t>
            </a:r>
            <a:r>
              <a:rPr kumimoji="0" lang="en-US" sz="1600"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rPr>
              <a:t>           2.06    0.0445      46.3       0</a:t>
            </a:r>
          </a:p>
        </p:txBody>
      </p:sp>
      <p:sp>
        <p:nvSpPr>
          <p:cNvPr id="8" name="Content Placeholder 2">
            <a:extLst>
              <a:ext uri="{FF2B5EF4-FFF2-40B4-BE49-F238E27FC236}">
                <a16:creationId xmlns:a16="http://schemas.microsoft.com/office/drawing/2014/main" id="{C0E1E964-97E1-4DE1-8C68-C8F2D78460F2}"/>
              </a:ext>
            </a:extLst>
          </p:cNvPr>
          <p:cNvSpPr>
            <a:spLocks noGrp="1"/>
          </p:cNvSpPr>
          <p:nvPr>
            <p:ph idx="1"/>
          </p:nvPr>
        </p:nvSpPr>
        <p:spPr>
          <a:xfrm>
            <a:off x="327211" y="2391899"/>
            <a:ext cx="11537577" cy="3107570"/>
          </a:xfrm>
        </p:spPr>
        <p:txBody>
          <a:bodyPr>
            <a:normAutofit/>
          </a:bodyPr>
          <a:lstStyle/>
          <a:p>
            <a:pPr marL="0" indent="0">
              <a:buNone/>
            </a:pPr>
            <a:r>
              <a:rPr lang="en-US" dirty="0"/>
              <a:t>What is the association between maternal education and maternal age? </a:t>
            </a:r>
          </a:p>
          <a:p>
            <a:pPr marL="0" indent="0" algn="ctr">
              <a:buNone/>
            </a:pPr>
            <a:endParaRPr lang="en-US" sz="1600" dirty="0">
              <a:solidFill>
                <a:srgbClr val="657B83"/>
              </a:solidFill>
              <a:effectLst>
                <a:glow rad="228600">
                  <a:schemeClr val="accent4">
                    <a:satMod val="175000"/>
                    <a:alpha val="40000"/>
                  </a:schemeClr>
                </a:glow>
              </a:effectLst>
              <a:latin typeface="Lucida Console" panose="020B0609040504020204" pitchFamily="49" charset="0"/>
            </a:endParaRPr>
          </a:p>
          <a:p>
            <a:pPr marL="0" indent="0">
              <a:buNone/>
            </a:pPr>
            <a:r>
              <a:rPr lang="en-US" sz="1600" dirty="0" err="1">
                <a:solidFill>
                  <a:srgbClr val="657B83"/>
                </a:solidFill>
                <a:latin typeface="Lucida Console" panose="020B0609040504020204" pitchFamily="49" charset="0"/>
              </a:rPr>
              <a:t>glm_linear</a:t>
            </a:r>
            <a:r>
              <a:rPr lang="en-US" sz="1600" dirty="0">
                <a:solidFill>
                  <a:srgbClr val="657B83"/>
                </a:solidFill>
                <a:latin typeface="Lucida Console" panose="020B0609040504020204" pitchFamily="49" charset="0"/>
              </a:rPr>
              <a:t> </a:t>
            </a:r>
            <a:r>
              <a:rPr lang="en-US" sz="1600" dirty="0">
                <a:solidFill>
                  <a:srgbClr val="586E75"/>
                </a:solidFill>
                <a:latin typeface="Lucida Console" panose="020B0609040504020204" pitchFamily="49" charset="0"/>
              </a:rPr>
              <a:t>&lt;-</a:t>
            </a:r>
            <a:r>
              <a:rPr lang="en-US" sz="1600" dirty="0">
                <a:solidFill>
                  <a:srgbClr val="657B83"/>
                </a:solidFill>
                <a:latin typeface="Lucida Console" panose="020B0609040504020204" pitchFamily="49" charset="0"/>
              </a:rPr>
              <a:t> </a:t>
            </a:r>
            <a:r>
              <a:rPr lang="en-US" sz="1600" dirty="0" err="1">
                <a:solidFill>
                  <a:srgbClr val="268BD2"/>
                </a:solidFill>
                <a:latin typeface="Lucida Console" panose="020B0609040504020204" pitchFamily="49" charset="0"/>
              </a:rPr>
              <a:t>glm</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mage </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a:t>
            </a:r>
            <a:r>
              <a:rPr lang="en-US" sz="1600" dirty="0" err="1">
                <a:solidFill>
                  <a:srgbClr val="657B83"/>
                </a:solidFill>
                <a:latin typeface="Lucida Console" panose="020B0609040504020204" pitchFamily="49" charset="0"/>
              </a:rPr>
              <a:t>meduc</a:t>
            </a:r>
            <a:r>
              <a:rPr lang="en-US" sz="1600" dirty="0">
                <a:solidFill>
                  <a:srgbClr val="657B83"/>
                </a:solidFill>
                <a:latin typeface="Lucida Console" panose="020B0609040504020204" pitchFamily="49" charset="0"/>
              </a:rPr>
              <a:t>, </a:t>
            </a:r>
            <a:r>
              <a:rPr lang="en-US" sz="1600" dirty="0">
                <a:solidFill>
                  <a:srgbClr val="268BD2"/>
                </a:solidFill>
                <a:latin typeface="Lucida Console" panose="020B0609040504020204" pitchFamily="49" charset="0"/>
              </a:rPr>
              <a:t>data</a:t>
            </a:r>
            <a:r>
              <a:rPr lang="en-US" sz="1600" dirty="0">
                <a:solidFill>
                  <a:srgbClr val="657B83"/>
                </a:solidFill>
                <a:latin typeface="Lucida Console" panose="020B0609040504020204" pitchFamily="49" charset="0"/>
              </a:rPr>
              <a:t> </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births_10k, </a:t>
            </a:r>
            <a:r>
              <a:rPr lang="en-US" sz="1600" dirty="0">
                <a:solidFill>
                  <a:srgbClr val="268BD2"/>
                </a:solidFill>
                <a:latin typeface="Lucida Console" panose="020B0609040504020204" pitchFamily="49" charset="0"/>
              </a:rPr>
              <a:t>family</a:t>
            </a:r>
            <a:r>
              <a:rPr lang="en-US" sz="1600" dirty="0">
                <a:solidFill>
                  <a:srgbClr val="586E75"/>
                </a:solidFill>
                <a:latin typeface="Lucida Console" panose="020B0609040504020204" pitchFamily="49" charset="0"/>
              </a:rPr>
              <a:t>=</a:t>
            </a:r>
            <a:r>
              <a:rPr lang="en-US" sz="1600" dirty="0">
                <a:solidFill>
                  <a:srgbClr val="268BD2"/>
                </a:solidFill>
                <a:latin typeface="Lucida Console" panose="020B0609040504020204" pitchFamily="49" charset="0"/>
              </a:rPr>
              <a:t>gaussian</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link</a:t>
            </a:r>
            <a:r>
              <a:rPr lang="en-US" sz="1600" dirty="0">
                <a:solidFill>
                  <a:srgbClr val="586E75"/>
                </a:solidFill>
                <a:latin typeface="Lucida Console" panose="020B0609040504020204" pitchFamily="49" charset="0"/>
              </a:rPr>
              <a:t>=</a:t>
            </a:r>
            <a:r>
              <a:rPr lang="en-US" sz="1600" dirty="0">
                <a:solidFill>
                  <a:srgbClr val="2AA198"/>
                </a:solidFill>
                <a:latin typeface="Lucida Console" panose="020B0609040504020204" pitchFamily="49" charset="0"/>
              </a:rPr>
              <a:t>"identity"</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a:t>
            </a:r>
          </a:p>
          <a:p>
            <a:pPr marL="0" indent="0">
              <a:buNone/>
            </a:pPr>
            <a:endParaRPr lang="en-US" sz="1600" dirty="0">
              <a:solidFill>
                <a:srgbClr val="657B83"/>
              </a:solidFill>
              <a:latin typeface="Lucida Console" panose="020B0609040504020204" pitchFamily="49" charset="0"/>
            </a:endParaRPr>
          </a:p>
          <a:p>
            <a:pPr marL="0" indent="0">
              <a:buNone/>
            </a:pPr>
            <a:r>
              <a:rPr lang="en-US" sz="1600" dirty="0">
                <a:solidFill>
                  <a:srgbClr val="657B83"/>
                </a:solidFill>
                <a:latin typeface="Lucida Console" panose="020B0609040504020204" pitchFamily="49" charset="0"/>
              </a:rPr>
              <a:t>tidy</a:t>
            </a:r>
            <a:r>
              <a:rPr lang="en-US" sz="1600" dirty="0">
                <a:solidFill>
                  <a:srgbClr val="586E75"/>
                </a:solidFill>
                <a:latin typeface="Lucida Console" panose="020B0609040504020204" pitchFamily="49" charset="0"/>
              </a:rPr>
              <a:t>(</a:t>
            </a:r>
            <a:r>
              <a:rPr lang="en-US" sz="1600" dirty="0" err="1">
                <a:solidFill>
                  <a:srgbClr val="657B83"/>
                </a:solidFill>
                <a:latin typeface="Lucida Console" panose="020B0609040504020204" pitchFamily="49" charset="0"/>
              </a:rPr>
              <a:t>glm_linear</a:t>
            </a:r>
            <a:r>
              <a:rPr lang="en-US" sz="1600" dirty="0">
                <a:solidFill>
                  <a:srgbClr val="586E75"/>
                </a:solidFill>
                <a:latin typeface="Lucida Console" panose="020B0609040504020204" pitchFamily="49" charset="0"/>
              </a:rPr>
              <a:t>)</a:t>
            </a:r>
            <a:endParaRPr lang="en-US" sz="1600" dirty="0"/>
          </a:p>
          <a:p>
            <a:pPr marL="0" indent="0" algn="ctr">
              <a:buNone/>
            </a:pPr>
            <a:endParaRPr lang="en-US" dirty="0"/>
          </a:p>
        </p:txBody>
      </p:sp>
    </p:spTree>
    <p:extLst>
      <p:ext uri="{BB962C8B-B14F-4D97-AF65-F5344CB8AC3E}">
        <p14:creationId xmlns:p14="http://schemas.microsoft.com/office/powerpoint/2010/main" val="43825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F920-7DF4-4938-BC95-9099BA166ED4}"/>
              </a:ext>
            </a:extLst>
          </p:cNvPr>
          <p:cNvSpPr>
            <a:spLocks noGrp="1"/>
          </p:cNvSpPr>
          <p:nvPr>
            <p:ph type="title"/>
          </p:nvPr>
        </p:nvSpPr>
        <p:spPr/>
        <p:txBody>
          <a:bodyPr/>
          <a:lstStyle/>
          <a:p>
            <a:r>
              <a:rPr lang="en-US" b="1" dirty="0"/>
              <a:t>What is the association between early prenatal care and preterm birth?</a:t>
            </a:r>
          </a:p>
        </p:txBody>
      </p:sp>
      <p:sp>
        <p:nvSpPr>
          <p:cNvPr id="3" name="Content Placeholder 2">
            <a:extLst>
              <a:ext uri="{FF2B5EF4-FFF2-40B4-BE49-F238E27FC236}">
                <a16:creationId xmlns:a16="http://schemas.microsoft.com/office/drawing/2014/main" id="{EA7CB62A-3150-44B4-8E8A-3539A4191261}"/>
              </a:ext>
            </a:extLst>
          </p:cNvPr>
          <p:cNvSpPr>
            <a:spLocks noGrp="1"/>
          </p:cNvSpPr>
          <p:nvPr>
            <p:ph idx="1"/>
          </p:nvPr>
        </p:nvSpPr>
        <p:spPr>
          <a:xfrm>
            <a:off x="838200" y="2141537"/>
            <a:ext cx="10515600" cy="4351338"/>
          </a:xfrm>
        </p:spPr>
        <p:txBody>
          <a:bodyPr/>
          <a:lstStyle/>
          <a:p>
            <a:pPr marL="0" indent="0">
              <a:buNone/>
            </a:pPr>
            <a:r>
              <a:rPr lang="en-US" sz="2400" dirty="0">
                <a:solidFill>
                  <a:srgbClr val="657B83"/>
                </a:solidFill>
                <a:latin typeface="Lucida Console" panose="020B0609040504020204" pitchFamily="49" charset="0"/>
              </a:rPr>
              <a:t>births_10k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a:t>
            </a:r>
          </a:p>
          <a:p>
            <a:pPr marL="0" indent="0">
              <a:buNone/>
            </a:pPr>
            <a:r>
              <a:rPr lang="en-US" sz="2400" dirty="0" err="1">
                <a:solidFill>
                  <a:srgbClr val="657B83"/>
                </a:solidFill>
                <a:latin typeface="Lucida Console" panose="020B0609040504020204" pitchFamily="49" charset="0"/>
              </a:rPr>
              <a:t>group_by</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pnc5_f</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a:t>
            </a:r>
          </a:p>
          <a:p>
            <a:pPr marL="0" indent="0">
              <a:buNone/>
            </a:pPr>
            <a:r>
              <a:rPr lang="en-US" sz="2400" dirty="0">
                <a:solidFill>
                  <a:srgbClr val="657B83"/>
                </a:solidFill>
                <a:latin typeface="Lucida Console" panose="020B0609040504020204" pitchFamily="49" charset="0"/>
              </a:rPr>
              <a:t>summarize</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n</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n</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n_preterm</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a:solidFill>
                  <a:srgbClr val="268BD2"/>
                </a:solidFill>
                <a:latin typeface="Lucida Console" panose="020B0609040504020204" pitchFamily="49" charset="0"/>
              </a:rPr>
              <a:t>sum</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preterm, na.rm</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T</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pct_preterm</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n_preterm</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n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a:solidFill>
                  <a:srgbClr val="2AA198"/>
                </a:solidFill>
                <a:latin typeface="Lucida Console" panose="020B0609040504020204" pitchFamily="49" charset="0"/>
              </a:rPr>
              <a:t>100</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a:solidFill>
                  <a:srgbClr val="CB4B16"/>
                </a:solidFill>
                <a:latin typeface="Lucida Console" panose="020B0609040504020204" pitchFamily="49" charset="0"/>
              </a:rPr>
              <a:t>%&gt;%</a:t>
            </a:r>
            <a:r>
              <a:rPr lang="en-US" sz="2400" dirty="0">
                <a:solidFill>
                  <a:srgbClr val="657B83"/>
                </a:solidFill>
                <a:latin typeface="Lucida Console" panose="020B0609040504020204" pitchFamily="49" charset="0"/>
              </a:rPr>
              <a:t> </a:t>
            </a:r>
          </a:p>
          <a:p>
            <a:pPr marL="0" indent="0">
              <a:buNone/>
            </a:pPr>
            <a:r>
              <a:rPr lang="en-US" sz="2400" dirty="0">
                <a:solidFill>
                  <a:srgbClr val="657B83"/>
                </a:solidFill>
                <a:latin typeface="Lucida Console" panose="020B0609040504020204" pitchFamily="49" charset="0"/>
              </a:rPr>
              <a:t>mutate</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preterm_RD</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pct_preterm</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a:solidFill>
                  <a:srgbClr val="268BD2"/>
                </a:solidFill>
                <a:latin typeface="Lucida Console" panose="020B0609040504020204" pitchFamily="49" charset="0"/>
              </a:rPr>
              <a:t>lag</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pct_preterm</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endParaRPr lang="en-US" sz="2400" dirty="0"/>
          </a:p>
          <a:p>
            <a:endParaRPr lang="en-US" dirty="0"/>
          </a:p>
        </p:txBody>
      </p:sp>
      <p:sp>
        <p:nvSpPr>
          <p:cNvPr id="4" name="TextBox 3">
            <a:extLst>
              <a:ext uri="{FF2B5EF4-FFF2-40B4-BE49-F238E27FC236}">
                <a16:creationId xmlns:a16="http://schemas.microsoft.com/office/drawing/2014/main" id="{932C3ABB-1940-4912-B95F-3A53C4960481}"/>
              </a:ext>
            </a:extLst>
          </p:cNvPr>
          <p:cNvSpPr txBox="1"/>
          <p:nvPr/>
        </p:nvSpPr>
        <p:spPr>
          <a:xfrm>
            <a:off x="4483614" y="4834572"/>
            <a:ext cx="6959702" cy="1477328"/>
          </a:xfrm>
          <a:prstGeom prst="rect">
            <a:avLst/>
          </a:prstGeom>
          <a:solidFill>
            <a:schemeClr val="accent3">
              <a:lumMod val="20000"/>
              <a:lumOff val="80000"/>
            </a:schemeClr>
          </a:solidFill>
        </p:spPr>
        <p:txBody>
          <a:bodyPr wrap="square" rtlCol="0">
            <a:spAutoFit/>
          </a:bodyPr>
          <a:lstStyle/>
          <a:p>
            <a:pPr lvl="0">
              <a:defRPr/>
            </a:pPr>
            <a:r>
              <a:rPr lang="en-US" dirty="0">
                <a:solidFill>
                  <a:srgbClr val="657B83"/>
                </a:solidFill>
                <a:latin typeface="Consolas" panose="020B0609020204030204" pitchFamily="49" charset="0"/>
              </a:rPr>
              <a:t># A </a:t>
            </a:r>
            <a:r>
              <a:rPr lang="en-US" dirty="0" err="1">
                <a:solidFill>
                  <a:srgbClr val="657B83"/>
                </a:solidFill>
                <a:latin typeface="Consolas" panose="020B0609020204030204" pitchFamily="49" charset="0"/>
              </a:rPr>
              <a:t>tibble</a:t>
            </a:r>
            <a:r>
              <a:rPr lang="en-US" dirty="0">
                <a:solidFill>
                  <a:srgbClr val="657B83"/>
                </a:solidFill>
                <a:latin typeface="Consolas" panose="020B0609020204030204" pitchFamily="49" charset="0"/>
              </a:rPr>
              <a:t>: 2 x 5</a:t>
            </a:r>
          </a:p>
          <a:p>
            <a:pPr lvl="0">
              <a:defRPr/>
            </a:pPr>
            <a:r>
              <a:rPr lang="en-US" dirty="0">
                <a:solidFill>
                  <a:srgbClr val="657B83"/>
                </a:solidFill>
                <a:latin typeface="Consolas" panose="020B0609020204030204" pitchFamily="49" charset="0"/>
              </a:rPr>
              <a:t>  pnc5_f           n </a:t>
            </a:r>
            <a:r>
              <a:rPr lang="en-US" dirty="0" err="1">
                <a:solidFill>
                  <a:srgbClr val="657B83"/>
                </a:solidFill>
                <a:latin typeface="Consolas" panose="020B0609020204030204" pitchFamily="49" charset="0"/>
              </a:rPr>
              <a:t>n_preterm</a:t>
            </a:r>
            <a:r>
              <a:rPr lang="en-US" dirty="0">
                <a:solidFill>
                  <a:srgbClr val="657B83"/>
                </a:solidFill>
                <a:latin typeface="Consolas" panose="020B0609020204030204" pitchFamily="49" charset="0"/>
              </a:rPr>
              <a:t> </a:t>
            </a:r>
            <a:r>
              <a:rPr lang="en-US" dirty="0" err="1">
                <a:solidFill>
                  <a:srgbClr val="657B83"/>
                </a:solidFill>
                <a:latin typeface="Consolas" panose="020B0609020204030204" pitchFamily="49" charset="0"/>
              </a:rPr>
              <a:t>pct_preterm</a:t>
            </a:r>
            <a:r>
              <a:rPr lang="en-US" dirty="0">
                <a:solidFill>
                  <a:srgbClr val="657B83"/>
                </a:solidFill>
                <a:latin typeface="Consolas" panose="020B0609020204030204" pitchFamily="49" charset="0"/>
              </a:rPr>
              <a:t> </a:t>
            </a:r>
            <a:r>
              <a:rPr lang="en-US" dirty="0" err="1">
                <a:solidFill>
                  <a:srgbClr val="657B83"/>
                </a:solidFill>
                <a:latin typeface="Consolas" panose="020B0609020204030204" pitchFamily="49" charset="0"/>
              </a:rPr>
              <a:t>preterm_RD</a:t>
            </a:r>
            <a:endParaRPr lang="en-US" dirty="0">
              <a:solidFill>
                <a:srgbClr val="657B83"/>
              </a:solidFill>
              <a:latin typeface="Consolas" panose="020B0609020204030204" pitchFamily="49" charset="0"/>
            </a:endParaRPr>
          </a:p>
          <a:p>
            <a:pPr lvl="0">
              <a:defRPr/>
            </a:pPr>
            <a:r>
              <a:rPr lang="en-US" dirty="0">
                <a:solidFill>
                  <a:srgbClr val="657B83"/>
                </a:solidFill>
                <a:latin typeface="Consolas" panose="020B0609020204030204" pitchFamily="49" charset="0"/>
              </a:rPr>
              <a:t>  &lt;</a:t>
            </a:r>
            <a:r>
              <a:rPr lang="en-US" dirty="0" err="1">
                <a:solidFill>
                  <a:srgbClr val="657B83"/>
                </a:solidFill>
                <a:latin typeface="Consolas" panose="020B0609020204030204" pitchFamily="49" charset="0"/>
              </a:rPr>
              <a:t>fct</a:t>
            </a:r>
            <a:r>
              <a:rPr lang="en-US" dirty="0">
                <a:solidFill>
                  <a:srgbClr val="657B83"/>
                </a:solidFill>
                <a:latin typeface="Consolas" panose="020B0609020204030204" pitchFamily="49" charset="0"/>
              </a:rPr>
              <a:t>&gt;        &lt;int&gt;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a:t>
            </a:r>
          </a:p>
          <a:p>
            <a:pPr lvl="0">
              <a:defRPr/>
            </a:pPr>
            <a:r>
              <a:rPr lang="en-US" dirty="0">
                <a:solidFill>
                  <a:srgbClr val="657B83"/>
                </a:solidFill>
                <a:latin typeface="Consolas" panose="020B0609020204030204" pitchFamily="49" charset="0"/>
              </a:rPr>
              <a:t>1 No Early PNC   851       110       12.9       NA   </a:t>
            </a:r>
          </a:p>
          <a:p>
            <a:pPr lvl="0">
              <a:defRPr/>
            </a:pPr>
            <a:r>
              <a:rPr lang="en-US" dirty="0">
                <a:solidFill>
                  <a:srgbClr val="657B83"/>
                </a:solidFill>
                <a:latin typeface="Consolas" panose="020B0609020204030204" pitchFamily="49" charset="0"/>
              </a:rPr>
              <a:t>2 Early PNC     9149       890        9.73      -3.20</a:t>
            </a:r>
            <a:endParaRPr kumimoji="0" lang="en-US" b="0" i="0" u="none" strike="noStrike" kern="1200" cap="none" spc="0" normalizeH="0" baseline="0" noProof="0" dirty="0">
              <a:ln>
                <a:noFill/>
              </a:ln>
              <a:solidFill>
                <a:srgbClr val="657B83"/>
              </a:solidFill>
              <a:effectLst/>
              <a:uLnTx/>
              <a:uFillTx/>
              <a:latin typeface="Consolas" panose="020B0609020204030204" pitchFamily="49" charset="0"/>
              <a:ea typeface="+mn-ea"/>
              <a:cs typeface="+mn-cs"/>
            </a:endParaRPr>
          </a:p>
        </p:txBody>
      </p:sp>
      <p:sp>
        <p:nvSpPr>
          <p:cNvPr id="5" name="Rectangle 4">
            <a:extLst>
              <a:ext uri="{FF2B5EF4-FFF2-40B4-BE49-F238E27FC236}">
                <a16:creationId xmlns:a16="http://schemas.microsoft.com/office/drawing/2014/main" id="{DABB137C-B3DA-4E35-A7AE-52AF31FDB9B9}"/>
              </a:ext>
            </a:extLst>
          </p:cNvPr>
          <p:cNvSpPr/>
          <p:nvPr/>
        </p:nvSpPr>
        <p:spPr>
          <a:xfrm>
            <a:off x="10475650" y="5965794"/>
            <a:ext cx="878150" cy="275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00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F920-7DF4-4938-BC95-9099BA166ED4}"/>
              </a:ext>
            </a:extLst>
          </p:cNvPr>
          <p:cNvSpPr>
            <a:spLocks noGrp="1"/>
          </p:cNvSpPr>
          <p:nvPr>
            <p:ph type="title"/>
          </p:nvPr>
        </p:nvSpPr>
        <p:spPr/>
        <p:txBody>
          <a:bodyPr/>
          <a:lstStyle/>
          <a:p>
            <a:r>
              <a:rPr lang="en-US" b="1" dirty="0"/>
              <a:t>Linear risk regression</a:t>
            </a:r>
          </a:p>
        </p:txBody>
      </p:sp>
      <p:sp>
        <p:nvSpPr>
          <p:cNvPr id="3" name="Content Placeholder 2">
            <a:extLst>
              <a:ext uri="{FF2B5EF4-FFF2-40B4-BE49-F238E27FC236}">
                <a16:creationId xmlns:a16="http://schemas.microsoft.com/office/drawing/2014/main" id="{EA7CB62A-3150-44B4-8E8A-3539A4191261}"/>
              </a:ext>
            </a:extLst>
          </p:cNvPr>
          <p:cNvSpPr>
            <a:spLocks noGrp="1"/>
          </p:cNvSpPr>
          <p:nvPr>
            <p:ph idx="1"/>
          </p:nvPr>
        </p:nvSpPr>
        <p:spPr/>
        <p:txBody>
          <a:bodyPr>
            <a:normAutofit/>
          </a:bodyPr>
          <a:lstStyle/>
          <a:p>
            <a:pPr marL="0" indent="0">
              <a:buNone/>
            </a:pPr>
            <a:r>
              <a:rPr lang="en-US" sz="2400" i="1" dirty="0">
                <a:solidFill>
                  <a:srgbClr val="93A1A1"/>
                </a:solidFill>
                <a:latin typeface="Lucida Console" panose="020B0609040504020204" pitchFamily="49" charset="0"/>
              </a:rPr>
              <a:t># risk difference</a:t>
            </a:r>
            <a:r>
              <a:rPr lang="en-US" sz="2400" dirty="0">
                <a:solidFill>
                  <a:srgbClr val="657B83"/>
                </a:solidFill>
                <a:latin typeface="Lucida Console" panose="020B0609040504020204" pitchFamily="49" charset="0"/>
              </a:rPr>
              <a:t> </a:t>
            </a:r>
          </a:p>
          <a:p>
            <a:pPr marL="0" indent="0">
              <a:buNone/>
            </a:pPr>
            <a:r>
              <a:rPr lang="en-US" sz="2400" dirty="0" err="1">
                <a:solidFill>
                  <a:srgbClr val="657B83"/>
                </a:solidFill>
                <a:latin typeface="Lucida Console" panose="020B0609040504020204" pitchFamily="49" charset="0"/>
              </a:rPr>
              <a:t>glm_rd</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&lt;-</a:t>
            </a:r>
            <a:r>
              <a:rPr lang="en-US" sz="2400" dirty="0">
                <a:solidFill>
                  <a:srgbClr val="657B83"/>
                </a:solidFill>
                <a:latin typeface="Lucida Console" panose="020B0609040504020204" pitchFamily="49" charset="0"/>
              </a:rPr>
              <a:t> </a:t>
            </a:r>
            <a:r>
              <a:rPr lang="en-US" sz="2400" dirty="0" err="1">
                <a:solidFill>
                  <a:srgbClr val="268BD2"/>
                </a:solidFill>
                <a:latin typeface="Lucida Console" panose="020B0609040504020204" pitchFamily="49" charset="0"/>
              </a:rPr>
              <a:t>glm</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preterm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pnc5_f, </a:t>
            </a:r>
            <a:r>
              <a:rPr lang="en-US" sz="2400" dirty="0">
                <a:solidFill>
                  <a:srgbClr val="268BD2"/>
                </a:solidFill>
                <a:latin typeface="Lucida Console" panose="020B0609040504020204" pitchFamily="49" charset="0"/>
              </a:rPr>
              <a:t>data</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births_10k, </a:t>
            </a:r>
            <a:r>
              <a:rPr lang="en-US" sz="2400" dirty="0">
                <a:solidFill>
                  <a:srgbClr val="268BD2"/>
                </a:solidFill>
                <a:latin typeface="Lucida Console" panose="020B0609040504020204" pitchFamily="49" charset="0"/>
              </a:rPr>
              <a:t>family</a:t>
            </a:r>
            <a:r>
              <a:rPr lang="en-US" sz="2400" dirty="0">
                <a:solidFill>
                  <a:srgbClr val="586E75"/>
                </a:solidFill>
                <a:latin typeface="Lucida Console" panose="020B0609040504020204" pitchFamily="49" charset="0"/>
              </a:rPr>
              <a:t>=</a:t>
            </a:r>
            <a:r>
              <a:rPr lang="en-US" sz="2400" dirty="0">
                <a:solidFill>
                  <a:srgbClr val="268BD2"/>
                </a:solidFill>
                <a:latin typeface="Lucida Console" panose="020B0609040504020204" pitchFamily="49" charset="0"/>
              </a:rPr>
              <a:t>binomial</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link</a:t>
            </a:r>
            <a:r>
              <a:rPr lang="en-US" sz="2400" dirty="0">
                <a:solidFill>
                  <a:srgbClr val="586E75"/>
                </a:solidFill>
                <a:latin typeface="Lucida Console" panose="020B0609040504020204" pitchFamily="49" charset="0"/>
              </a:rPr>
              <a:t>=</a:t>
            </a:r>
            <a:r>
              <a:rPr lang="en-US" sz="2400" dirty="0">
                <a:solidFill>
                  <a:srgbClr val="2AA198"/>
                </a:solidFill>
                <a:latin typeface="Lucida Console" panose="020B0609040504020204" pitchFamily="49" charset="0"/>
              </a:rPr>
              <a:t>"identity"</a:t>
            </a:r>
            <a:r>
              <a:rPr lang="en-US" sz="2400" dirty="0">
                <a:solidFill>
                  <a:srgbClr val="586E75"/>
                </a:solidFill>
                <a:latin typeface="Lucida Console" panose="020B0609040504020204" pitchFamily="49" charset="0"/>
              </a:rPr>
              <a:t>))</a:t>
            </a:r>
          </a:p>
          <a:p>
            <a:pPr marL="0" indent="0">
              <a:buNone/>
            </a:pPr>
            <a:endParaRPr lang="en-US" sz="2400" dirty="0">
              <a:solidFill>
                <a:srgbClr val="586E75"/>
              </a:solidFill>
              <a:latin typeface="Lucida Console" panose="020B0609040504020204" pitchFamily="49" charset="0"/>
            </a:endParaRPr>
          </a:p>
          <a:p>
            <a:pPr marL="0" indent="0">
              <a:buNone/>
            </a:pPr>
            <a:r>
              <a:rPr lang="en-US" sz="2400" dirty="0">
                <a:solidFill>
                  <a:srgbClr val="657B83"/>
                </a:solidFill>
                <a:latin typeface="Lucida Console" panose="020B0609040504020204" pitchFamily="49" charset="0"/>
              </a:rPr>
              <a:t>tidy</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glm_rd</a:t>
            </a:r>
            <a:r>
              <a:rPr lang="en-US" sz="2400" dirty="0">
                <a:solidFill>
                  <a:srgbClr val="657B83"/>
                </a:solidFill>
                <a:latin typeface="Lucida Console" panose="020B0609040504020204" pitchFamily="49" charset="0"/>
              </a:rPr>
              <a:t>, conf.int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T</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p>
        </p:txBody>
      </p:sp>
      <p:sp>
        <p:nvSpPr>
          <p:cNvPr id="4" name="TextBox 3">
            <a:extLst>
              <a:ext uri="{FF2B5EF4-FFF2-40B4-BE49-F238E27FC236}">
                <a16:creationId xmlns:a16="http://schemas.microsoft.com/office/drawing/2014/main" id="{C4B4641E-31F4-4F32-96DD-4E225C8E36C9}"/>
              </a:ext>
            </a:extLst>
          </p:cNvPr>
          <p:cNvSpPr txBox="1"/>
          <p:nvPr/>
        </p:nvSpPr>
        <p:spPr>
          <a:xfrm>
            <a:off x="1819922" y="4834572"/>
            <a:ext cx="9623394" cy="1477328"/>
          </a:xfrm>
          <a:prstGeom prst="rect">
            <a:avLst/>
          </a:prstGeom>
          <a:solidFill>
            <a:schemeClr val="accent3">
              <a:lumMod val="20000"/>
              <a:lumOff val="80000"/>
            </a:schemeClr>
          </a:solidFill>
        </p:spPr>
        <p:txBody>
          <a:bodyPr wrap="square" rtlCol="0">
            <a:spAutoFit/>
          </a:bodyPr>
          <a:lstStyle/>
          <a:p>
            <a:pPr lvl="0">
              <a:defRPr/>
            </a:pPr>
            <a:r>
              <a:rPr lang="en-US" dirty="0">
                <a:solidFill>
                  <a:srgbClr val="657B83"/>
                </a:solidFill>
                <a:latin typeface="Consolas" panose="020B0609020204030204" pitchFamily="49" charset="0"/>
              </a:rPr>
              <a:t># A </a:t>
            </a:r>
            <a:r>
              <a:rPr lang="en-US" dirty="0" err="1">
                <a:solidFill>
                  <a:srgbClr val="657B83"/>
                </a:solidFill>
                <a:latin typeface="Consolas" panose="020B0609020204030204" pitchFamily="49" charset="0"/>
              </a:rPr>
              <a:t>tibble</a:t>
            </a:r>
            <a:r>
              <a:rPr lang="en-US" dirty="0">
                <a:solidFill>
                  <a:srgbClr val="657B83"/>
                </a:solidFill>
                <a:latin typeface="Consolas" panose="020B0609020204030204" pitchFamily="49" charset="0"/>
              </a:rPr>
              <a:t>: 2 x 7</a:t>
            </a:r>
          </a:p>
          <a:p>
            <a:pPr lvl="0">
              <a:defRPr/>
            </a:pPr>
            <a:r>
              <a:rPr lang="en-US" dirty="0">
                <a:solidFill>
                  <a:srgbClr val="657B83"/>
                </a:solidFill>
                <a:latin typeface="Consolas" panose="020B0609020204030204" pitchFamily="49" charset="0"/>
              </a:rPr>
              <a:t>  term            estimate </a:t>
            </a:r>
            <a:r>
              <a:rPr lang="en-US" dirty="0" err="1">
                <a:solidFill>
                  <a:srgbClr val="657B83"/>
                </a:solidFill>
                <a:latin typeface="Consolas" panose="020B0609020204030204" pitchFamily="49" charset="0"/>
              </a:rPr>
              <a:t>std.error</a:t>
            </a:r>
            <a:r>
              <a:rPr lang="en-US" dirty="0">
                <a:solidFill>
                  <a:srgbClr val="657B83"/>
                </a:solidFill>
                <a:latin typeface="Consolas" panose="020B0609020204030204" pitchFamily="49" charset="0"/>
              </a:rPr>
              <a:t> statistic  </a:t>
            </a:r>
            <a:r>
              <a:rPr lang="en-US" dirty="0" err="1">
                <a:solidFill>
                  <a:srgbClr val="657B83"/>
                </a:solidFill>
                <a:latin typeface="Consolas" panose="020B0609020204030204" pitchFamily="49" charset="0"/>
              </a:rPr>
              <a:t>p.value</a:t>
            </a:r>
            <a:r>
              <a:rPr lang="en-US" dirty="0">
                <a:solidFill>
                  <a:srgbClr val="657B83"/>
                </a:solidFill>
                <a:latin typeface="Consolas" panose="020B0609020204030204" pitchFamily="49" charset="0"/>
              </a:rPr>
              <a:t> </a:t>
            </a:r>
            <a:r>
              <a:rPr lang="en-US" dirty="0" err="1">
                <a:solidFill>
                  <a:srgbClr val="657B83"/>
                </a:solidFill>
                <a:latin typeface="Consolas" panose="020B0609020204030204" pitchFamily="49" charset="0"/>
              </a:rPr>
              <a:t>conf.low</a:t>
            </a:r>
            <a:r>
              <a:rPr lang="en-US" dirty="0">
                <a:solidFill>
                  <a:srgbClr val="657B83"/>
                </a:solidFill>
                <a:latin typeface="Consolas" panose="020B0609020204030204" pitchFamily="49" charset="0"/>
              </a:rPr>
              <a:t> </a:t>
            </a:r>
            <a:r>
              <a:rPr lang="en-US" dirty="0" err="1">
                <a:solidFill>
                  <a:srgbClr val="657B83"/>
                </a:solidFill>
                <a:latin typeface="Consolas" panose="020B0609020204030204" pitchFamily="49" charset="0"/>
              </a:rPr>
              <a:t>conf.high</a:t>
            </a:r>
            <a:endParaRPr lang="en-US" dirty="0">
              <a:solidFill>
                <a:srgbClr val="657B83"/>
              </a:solidFill>
              <a:latin typeface="Consolas" panose="020B0609020204030204" pitchFamily="49" charset="0"/>
            </a:endParaRPr>
          </a:p>
          <a:p>
            <a:pPr lvl="0">
              <a:defRPr/>
            </a:pPr>
            <a:r>
              <a:rPr lang="en-US" dirty="0">
                <a:solidFill>
                  <a:srgbClr val="657B83"/>
                </a:solidFill>
                <a:latin typeface="Consolas" panose="020B0609020204030204" pitchFamily="49" charset="0"/>
              </a:rPr>
              <a:t>  &lt;</a:t>
            </a:r>
            <a:r>
              <a:rPr lang="en-US" dirty="0" err="1">
                <a:solidFill>
                  <a:srgbClr val="657B83"/>
                </a:solidFill>
                <a:latin typeface="Consolas" panose="020B0609020204030204" pitchFamily="49" charset="0"/>
              </a:rPr>
              <a:t>chr</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a:t>
            </a:r>
          </a:p>
          <a:p>
            <a:pPr lvl="0">
              <a:defRPr/>
            </a:pPr>
            <a:r>
              <a:rPr lang="en-US" dirty="0">
                <a:solidFill>
                  <a:srgbClr val="657B83"/>
                </a:solidFill>
                <a:latin typeface="Consolas" panose="020B0609020204030204" pitchFamily="49" charset="0"/>
              </a:rPr>
              <a:t>1 (Intercept)       0.129     0.0115     11.2  2.60e-29   0.108    0.153  </a:t>
            </a:r>
          </a:p>
          <a:p>
            <a:pPr lvl="0">
              <a:defRPr/>
            </a:pPr>
            <a:r>
              <a:rPr lang="en-US" dirty="0">
                <a:solidFill>
                  <a:srgbClr val="657B83"/>
                </a:solidFill>
                <a:latin typeface="Consolas" panose="020B0609020204030204" pitchFamily="49" charset="0"/>
              </a:rPr>
              <a:t>2 pnc5_fEarly PNC  -0.0320    0.0119     -2.69 7.25e- 3  -0.0564  -0.00967</a:t>
            </a:r>
          </a:p>
        </p:txBody>
      </p:sp>
      <p:sp>
        <p:nvSpPr>
          <p:cNvPr id="5" name="Rectangle 4">
            <a:extLst>
              <a:ext uri="{FF2B5EF4-FFF2-40B4-BE49-F238E27FC236}">
                <a16:creationId xmlns:a16="http://schemas.microsoft.com/office/drawing/2014/main" id="{0554F2C8-B6B6-4374-92C5-D37D6A67D876}"/>
              </a:ext>
            </a:extLst>
          </p:cNvPr>
          <p:cNvSpPr/>
          <p:nvPr/>
        </p:nvSpPr>
        <p:spPr>
          <a:xfrm>
            <a:off x="4270159" y="5969224"/>
            <a:ext cx="976544" cy="271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403A39-3CA6-4E86-916D-294AFBD4E9FA}"/>
              </a:ext>
            </a:extLst>
          </p:cNvPr>
          <p:cNvSpPr txBox="1"/>
          <p:nvPr/>
        </p:nvSpPr>
        <p:spPr>
          <a:xfrm>
            <a:off x="6483551" y="3291957"/>
            <a:ext cx="5158950" cy="1200329"/>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“The absolute risk of preterm birth among those that received early prenatal care was 3.2 percentage points lower than the absolute risk among those who did not receive early prenatal care.”</a:t>
            </a:r>
          </a:p>
        </p:txBody>
      </p:sp>
    </p:spTree>
    <p:extLst>
      <p:ext uri="{BB962C8B-B14F-4D97-AF65-F5344CB8AC3E}">
        <p14:creationId xmlns:p14="http://schemas.microsoft.com/office/powerpoint/2010/main" val="9883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F920-7DF4-4938-BC95-9099BA166ED4}"/>
              </a:ext>
            </a:extLst>
          </p:cNvPr>
          <p:cNvSpPr>
            <a:spLocks noGrp="1"/>
          </p:cNvSpPr>
          <p:nvPr>
            <p:ph type="title"/>
          </p:nvPr>
        </p:nvSpPr>
        <p:spPr/>
        <p:txBody>
          <a:bodyPr/>
          <a:lstStyle/>
          <a:p>
            <a:r>
              <a:rPr lang="en-US" b="1" dirty="0"/>
              <a:t>Log-risk regression</a:t>
            </a:r>
          </a:p>
        </p:txBody>
      </p:sp>
      <p:sp>
        <p:nvSpPr>
          <p:cNvPr id="3" name="Content Placeholder 2">
            <a:extLst>
              <a:ext uri="{FF2B5EF4-FFF2-40B4-BE49-F238E27FC236}">
                <a16:creationId xmlns:a16="http://schemas.microsoft.com/office/drawing/2014/main" id="{EA7CB62A-3150-44B4-8E8A-3539A4191261}"/>
              </a:ext>
            </a:extLst>
          </p:cNvPr>
          <p:cNvSpPr>
            <a:spLocks noGrp="1"/>
          </p:cNvSpPr>
          <p:nvPr>
            <p:ph idx="1"/>
          </p:nvPr>
        </p:nvSpPr>
        <p:spPr/>
        <p:txBody>
          <a:bodyPr/>
          <a:lstStyle/>
          <a:p>
            <a:pPr marL="0" indent="0">
              <a:lnSpc>
                <a:spcPct val="100000"/>
              </a:lnSpc>
              <a:buNone/>
            </a:pPr>
            <a:r>
              <a:rPr lang="en-US" sz="2400" i="1" dirty="0">
                <a:solidFill>
                  <a:srgbClr val="93A1A1"/>
                </a:solidFill>
                <a:latin typeface="Lucida Console" panose="020B0609040504020204" pitchFamily="49" charset="0"/>
              </a:rPr>
              <a:t># risk ratio</a:t>
            </a:r>
            <a:r>
              <a:rPr lang="en-US" sz="2400" dirty="0">
                <a:solidFill>
                  <a:srgbClr val="657B83"/>
                </a:solidFill>
                <a:latin typeface="Lucida Console" panose="020B0609040504020204" pitchFamily="49" charset="0"/>
              </a:rPr>
              <a:t> </a:t>
            </a:r>
          </a:p>
          <a:p>
            <a:pPr marL="0" indent="0">
              <a:lnSpc>
                <a:spcPct val="100000"/>
              </a:lnSpc>
              <a:buNone/>
            </a:pPr>
            <a:r>
              <a:rPr lang="en-US" sz="2400" dirty="0" err="1">
                <a:solidFill>
                  <a:srgbClr val="657B83"/>
                </a:solidFill>
                <a:latin typeface="Lucida Console" panose="020B0609040504020204" pitchFamily="49" charset="0"/>
              </a:rPr>
              <a:t>glm_rr</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&lt;-</a:t>
            </a:r>
            <a:r>
              <a:rPr lang="en-US" sz="2400" dirty="0">
                <a:solidFill>
                  <a:srgbClr val="657B83"/>
                </a:solidFill>
                <a:latin typeface="Lucida Console" panose="020B0609040504020204" pitchFamily="49" charset="0"/>
              </a:rPr>
              <a:t> </a:t>
            </a:r>
            <a:r>
              <a:rPr lang="en-US" sz="2400" dirty="0" err="1">
                <a:solidFill>
                  <a:srgbClr val="268BD2"/>
                </a:solidFill>
                <a:latin typeface="Lucida Console" panose="020B0609040504020204" pitchFamily="49" charset="0"/>
              </a:rPr>
              <a:t>glm</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preterm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pnc5_f, </a:t>
            </a:r>
            <a:r>
              <a:rPr lang="en-US" sz="2400" dirty="0">
                <a:solidFill>
                  <a:srgbClr val="268BD2"/>
                </a:solidFill>
                <a:latin typeface="Lucida Console" panose="020B0609040504020204" pitchFamily="49" charset="0"/>
              </a:rPr>
              <a:t>data</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births_10k, </a:t>
            </a:r>
            <a:r>
              <a:rPr lang="en-US" sz="2400" dirty="0">
                <a:solidFill>
                  <a:srgbClr val="268BD2"/>
                </a:solidFill>
                <a:latin typeface="Lucida Console" panose="020B0609040504020204" pitchFamily="49" charset="0"/>
              </a:rPr>
              <a:t>family</a:t>
            </a:r>
            <a:r>
              <a:rPr lang="en-US" sz="2400" dirty="0">
                <a:solidFill>
                  <a:srgbClr val="586E75"/>
                </a:solidFill>
                <a:latin typeface="Lucida Console" panose="020B0609040504020204" pitchFamily="49" charset="0"/>
              </a:rPr>
              <a:t>=</a:t>
            </a:r>
            <a:r>
              <a:rPr lang="en-US" sz="2400" dirty="0">
                <a:solidFill>
                  <a:srgbClr val="268BD2"/>
                </a:solidFill>
                <a:latin typeface="Lucida Console" panose="020B0609040504020204" pitchFamily="49" charset="0"/>
              </a:rPr>
              <a:t>binomial</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link</a:t>
            </a:r>
            <a:r>
              <a:rPr lang="en-US" sz="2400" dirty="0">
                <a:solidFill>
                  <a:srgbClr val="586E75"/>
                </a:solidFill>
                <a:latin typeface="Lucida Console" panose="020B0609040504020204" pitchFamily="49" charset="0"/>
              </a:rPr>
              <a:t>=</a:t>
            </a:r>
            <a:r>
              <a:rPr lang="en-US" sz="2400" dirty="0">
                <a:solidFill>
                  <a:srgbClr val="2AA198"/>
                </a:solidFill>
                <a:latin typeface="Lucida Console" panose="020B0609040504020204" pitchFamily="49" charset="0"/>
              </a:rPr>
              <a:t>"log"</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p>
          <a:p>
            <a:pPr marL="0" indent="0">
              <a:buNone/>
            </a:pPr>
            <a:endParaRPr lang="en-US" sz="2400" dirty="0">
              <a:solidFill>
                <a:srgbClr val="657B83"/>
              </a:solidFill>
              <a:latin typeface="Lucida Console" panose="020B0609040504020204" pitchFamily="49" charset="0"/>
            </a:endParaRPr>
          </a:p>
          <a:p>
            <a:pPr marL="0" indent="0">
              <a:buNone/>
            </a:pPr>
            <a:r>
              <a:rPr lang="en-US" sz="2400" dirty="0">
                <a:solidFill>
                  <a:srgbClr val="657B83"/>
                </a:solidFill>
                <a:latin typeface="Lucida Console" panose="020B0609040504020204" pitchFamily="49" charset="0"/>
              </a:rPr>
              <a:t>tidy</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glm_rr</a:t>
            </a:r>
            <a:r>
              <a:rPr lang="en-US" sz="2400" dirty="0">
                <a:solidFill>
                  <a:srgbClr val="657B83"/>
                </a:solidFill>
                <a:latin typeface="Lucida Console" panose="020B0609040504020204" pitchFamily="49" charset="0"/>
              </a:rPr>
              <a:t>, conf.int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T, </a:t>
            </a:r>
            <a:r>
              <a:rPr lang="en-US" sz="2400" dirty="0">
                <a:solidFill>
                  <a:srgbClr val="657B83"/>
                </a:solidFill>
                <a:effectLst>
                  <a:glow rad="63500">
                    <a:schemeClr val="accent4">
                      <a:satMod val="175000"/>
                      <a:alpha val="40000"/>
                    </a:schemeClr>
                  </a:glow>
                </a:effectLst>
                <a:latin typeface="Lucida Console" panose="020B0609040504020204" pitchFamily="49" charset="0"/>
              </a:rPr>
              <a:t>exponentiate</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T</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i="1" dirty="0">
                <a:solidFill>
                  <a:srgbClr val="93A1A1"/>
                </a:solidFill>
                <a:latin typeface="Lucida Console" panose="020B0609040504020204" pitchFamily="49" charset="0"/>
              </a:rPr>
              <a:t># or </a:t>
            </a:r>
            <a:endParaRPr lang="en-US" sz="2400" dirty="0">
              <a:solidFill>
                <a:srgbClr val="657B83"/>
              </a:solidFill>
              <a:latin typeface="Lucida Console" panose="020B0609040504020204" pitchFamily="49" charset="0"/>
            </a:endParaRPr>
          </a:p>
          <a:p>
            <a:pPr marL="0" indent="0">
              <a:buNone/>
            </a:pPr>
            <a:r>
              <a:rPr lang="en-US" sz="2400" dirty="0">
                <a:solidFill>
                  <a:srgbClr val="268BD2"/>
                </a:solidFill>
                <a:latin typeface="Lucida Console" panose="020B0609040504020204" pitchFamily="49" charset="0"/>
              </a:rPr>
              <a:t>exp</a:t>
            </a:r>
            <a:r>
              <a:rPr lang="en-US" sz="2400" dirty="0">
                <a:solidFill>
                  <a:srgbClr val="586E75"/>
                </a:solidFill>
                <a:latin typeface="Lucida Console" panose="020B0609040504020204" pitchFamily="49" charset="0"/>
              </a:rPr>
              <a:t>(</a:t>
            </a:r>
            <a:r>
              <a:rPr lang="en-US" sz="2400" dirty="0" err="1">
                <a:solidFill>
                  <a:srgbClr val="268BD2"/>
                </a:solidFill>
                <a:latin typeface="Lucida Console" panose="020B0609040504020204" pitchFamily="49" charset="0"/>
              </a:rPr>
              <a:t>coef</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glm_rr</a:t>
            </a:r>
            <a:r>
              <a:rPr lang="en-US" sz="2400" dirty="0">
                <a:solidFill>
                  <a:srgbClr val="586E75"/>
                </a:solidFill>
                <a:latin typeface="Lucida Console" panose="020B0609040504020204" pitchFamily="49" charset="0"/>
              </a:rPr>
              <a:t>))</a:t>
            </a:r>
            <a:endParaRPr lang="en-US" sz="2400" dirty="0">
              <a:solidFill>
                <a:srgbClr val="657B83"/>
              </a:solidFill>
              <a:latin typeface="Lucida Console" panose="020B0609040504020204" pitchFamily="49" charset="0"/>
            </a:endParaRPr>
          </a:p>
          <a:p>
            <a:endParaRPr lang="en-US" dirty="0"/>
          </a:p>
        </p:txBody>
      </p:sp>
      <p:sp>
        <p:nvSpPr>
          <p:cNvPr id="4" name="TextBox 3">
            <a:extLst>
              <a:ext uri="{FF2B5EF4-FFF2-40B4-BE49-F238E27FC236}">
                <a16:creationId xmlns:a16="http://schemas.microsoft.com/office/drawing/2014/main" id="{E4C4A683-8A1E-4624-9E0A-3C2A5557F3D6}"/>
              </a:ext>
            </a:extLst>
          </p:cNvPr>
          <p:cNvSpPr txBox="1"/>
          <p:nvPr/>
        </p:nvSpPr>
        <p:spPr>
          <a:xfrm>
            <a:off x="1811045" y="4834572"/>
            <a:ext cx="9632271" cy="1477328"/>
          </a:xfrm>
          <a:prstGeom prst="rect">
            <a:avLst/>
          </a:prstGeom>
          <a:solidFill>
            <a:schemeClr val="accent3">
              <a:lumMod val="20000"/>
              <a:lumOff val="80000"/>
            </a:schemeClr>
          </a:solidFill>
        </p:spPr>
        <p:txBody>
          <a:bodyPr wrap="square" rtlCol="0">
            <a:spAutoFit/>
          </a:bodyPr>
          <a:lstStyle/>
          <a:p>
            <a:pPr lvl="0">
              <a:defRPr/>
            </a:pPr>
            <a:r>
              <a:rPr lang="en-US" dirty="0">
                <a:solidFill>
                  <a:srgbClr val="657B83"/>
                </a:solidFill>
                <a:latin typeface="Consolas" panose="020B0609020204030204" pitchFamily="49" charset="0"/>
              </a:rPr>
              <a:t># A </a:t>
            </a:r>
            <a:r>
              <a:rPr lang="en-US" dirty="0" err="1">
                <a:solidFill>
                  <a:srgbClr val="657B83"/>
                </a:solidFill>
                <a:latin typeface="Consolas" panose="020B0609020204030204" pitchFamily="49" charset="0"/>
              </a:rPr>
              <a:t>tibble</a:t>
            </a:r>
            <a:r>
              <a:rPr lang="en-US" dirty="0">
                <a:solidFill>
                  <a:srgbClr val="657B83"/>
                </a:solidFill>
                <a:latin typeface="Consolas" panose="020B0609020204030204" pitchFamily="49" charset="0"/>
              </a:rPr>
              <a:t>: 2 x 7</a:t>
            </a:r>
          </a:p>
          <a:p>
            <a:pPr lvl="0">
              <a:defRPr/>
            </a:pPr>
            <a:r>
              <a:rPr lang="en-US" dirty="0">
                <a:solidFill>
                  <a:srgbClr val="657B83"/>
                </a:solidFill>
                <a:latin typeface="Consolas" panose="020B0609020204030204" pitchFamily="49" charset="0"/>
              </a:rPr>
              <a:t>  term            estimate </a:t>
            </a:r>
            <a:r>
              <a:rPr lang="en-US" dirty="0" err="1">
                <a:solidFill>
                  <a:srgbClr val="657B83"/>
                </a:solidFill>
                <a:latin typeface="Consolas" panose="020B0609020204030204" pitchFamily="49" charset="0"/>
              </a:rPr>
              <a:t>std.error</a:t>
            </a:r>
            <a:r>
              <a:rPr lang="en-US" dirty="0">
                <a:solidFill>
                  <a:srgbClr val="657B83"/>
                </a:solidFill>
                <a:latin typeface="Consolas" panose="020B0609020204030204" pitchFamily="49" charset="0"/>
              </a:rPr>
              <a:t> statistic   </a:t>
            </a:r>
            <a:r>
              <a:rPr lang="en-US" dirty="0" err="1">
                <a:solidFill>
                  <a:srgbClr val="657B83"/>
                </a:solidFill>
                <a:latin typeface="Consolas" panose="020B0609020204030204" pitchFamily="49" charset="0"/>
              </a:rPr>
              <a:t>p.value</a:t>
            </a:r>
            <a:r>
              <a:rPr lang="en-US" dirty="0">
                <a:solidFill>
                  <a:srgbClr val="657B83"/>
                </a:solidFill>
                <a:latin typeface="Consolas" panose="020B0609020204030204" pitchFamily="49" charset="0"/>
              </a:rPr>
              <a:t> </a:t>
            </a:r>
            <a:r>
              <a:rPr lang="en-US" dirty="0" err="1">
                <a:solidFill>
                  <a:srgbClr val="657B83"/>
                </a:solidFill>
                <a:latin typeface="Consolas" panose="020B0609020204030204" pitchFamily="49" charset="0"/>
              </a:rPr>
              <a:t>conf.low</a:t>
            </a:r>
            <a:r>
              <a:rPr lang="en-US" dirty="0">
                <a:solidFill>
                  <a:srgbClr val="657B83"/>
                </a:solidFill>
                <a:latin typeface="Consolas" panose="020B0609020204030204" pitchFamily="49" charset="0"/>
              </a:rPr>
              <a:t> </a:t>
            </a:r>
            <a:r>
              <a:rPr lang="en-US" dirty="0" err="1">
                <a:solidFill>
                  <a:srgbClr val="657B83"/>
                </a:solidFill>
                <a:latin typeface="Consolas" panose="020B0609020204030204" pitchFamily="49" charset="0"/>
              </a:rPr>
              <a:t>conf.high</a:t>
            </a:r>
            <a:endParaRPr lang="en-US" dirty="0">
              <a:solidFill>
                <a:srgbClr val="657B83"/>
              </a:solidFill>
              <a:latin typeface="Consolas" panose="020B0609020204030204" pitchFamily="49" charset="0"/>
            </a:endParaRPr>
          </a:p>
          <a:p>
            <a:pPr lvl="0">
              <a:defRPr/>
            </a:pPr>
            <a:r>
              <a:rPr lang="en-US" dirty="0">
                <a:solidFill>
                  <a:srgbClr val="657B83"/>
                </a:solidFill>
                <a:latin typeface="Consolas" panose="020B0609020204030204" pitchFamily="49" charset="0"/>
              </a:rPr>
              <a:t>  &lt;</a:t>
            </a:r>
            <a:r>
              <a:rPr lang="en-US" dirty="0" err="1">
                <a:solidFill>
                  <a:srgbClr val="657B83"/>
                </a:solidFill>
                <a:latin typeface="Consolas" panose="020B0609020204030204" pitchFamily="49" charset="0"/>
              </a:rPr>
              <a:t>chr</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a:t>
            </a:r>
          </a:p>
          <a:p>
            <a:pPr lvl="0">
              <a:defRPr/>
            </a:pPr>
            <a:r>
              <a:rPr lang="en-US" dirty="0">
                <a:solidFill>
                  <a:srgbClr val="657B83"/>
                </a:solidFill>
                <a:latin typeface="Consolas" panose="020B0609020204030204" pitchFamily="49" charset="0"/>
              </a:rPr>
              <a:t>1 (Intercept)        0.129    0.0890    -23.0  5.16e-117    0.108     0.153</a:t>
            </a:r>
          </a:p>
          <a:p>
            <a:pPr lvl="0">
              <a:defRPr/>
            </a:pPr>
            <a:r>
              <a:rPr lang="en-US" dirty="0">
                <a:solidFill>
                  <a:srgbClr val="657B83"/>
                </a:solidFill>
                <a:latin typeface="Consolas" panose="020B0609020204030204" pitchFamily="49" charset="0"/>
              </a:rPr>
              <a:t>2 pnc5_fEarly PNC    0.753    0.0945     -3.01 2.63e-  3    0.629     0.911</a:t>
            </a:r>
          </a:p>
        </p:txBody>
      </p:sp>
      <p:sp>
        <p:nvSpPr>
          <p:cNvPr id="5" name="Rectangle 4">
            <a:extLst>
              <a:ext uri="{FF2B5EF4-FFF2-40B4-BE49-F238E27FC236}">
                <a16:creationId xmlns:a16="http://schemas.microsoft.com/office/drawing/2014/main" id="{115984B2-1DA4-47D0-8CC6-B7D129F21620}"/>
              </a:ext>
            </a:extLst>
          </p:cNvPr>
          <p:cNvSpPr/>
          <p:nvPr/>
        </p:nvSpPr>
        <p:spPr>
          <a:xfrm>
            <a:off x="4270159" y="5969224"/>
            <a:ext cx="976544" cy="271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86F8FE-0A2C-40F1-B5D4-E5E49170BF86}"/>
              </a:ext>
            </a:extLst>
          </p:cNvPr>
          <p:cNvSpPr txBox="1"/>
          <p:nvPr/>
        </p:nvSpPr>
        <p:spPr>
          <a:xfrm>
            <a:off x="5942638" y="838256"/>
            <a:ext cx="5158950" cy="923330"/>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“The risk of preterm birth among those that received early prenatal care was 0.75 times the risk among those that did not receive early prenatal care.”</a:t>
            </a:r>
          </a:p>
        </p:txBody>
      </p:sp>
    </p:spTree>
    <p:extLst>
      <p:ext uri="{BB962C8B-B14F-4D97-AF65-F5344CB8AC3E}">
        <p14:creationId xmlns:p14="http://schemas.microsoft.com/office/powerpoint/2010/main" val="15033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D8AD-5977-E747-96B6-E21FC1A863CB}"/>
              </a:ext>
            </a:extLst>
          </p:cNvPr>
          <p:cNvSpPr>
            <a:spLocks noGrp="1"/>
          </p:cNvSpPr>
          <p:nvPr>
            <p:ph type="title"/>
          </p:nvPr>
        </p:nvSpPr>
        <p:spPr>
          <a:xfrm>
            <a:off x="838200" y="523875"/>
            <a:ext cx="10515600" cy="1325563"/>
          </a:xfrm>
        </p:spPr>
        <p:txBody>
          <a:bodyPr/>
          <a:lstStyle/>
          <a:p>
            <a:r>
              <a:rPr lang="en-US" b="1" dirty="0"/>
              <a:t>Question for the Google Doc</a:t>
            </a:r>
          </a:p>
        </p:txBody>
      </p:sp>
      <p:sp>
        <p:nvSpPr>
          <p:cNvPr id="3" name="Content Placeholder 2">
            <a:extLst>
              <a:ext uri="{FF2B5EF4-FFF2-40B4-BE49-F238E27FC236}">
                <a16:creationId xmlns:a16="http://schemas.microsoft.com/office/drawing/2014/main" id="{4AA8C28C-9992-4643-8C87-72366DFA710E}"/>
              </a:ext>
            </a:extLst>
          </p:cNvPr>
          <p:cNvSpPr>
            <a:spLocks noGrp="1"/>
          </p:cNvSpPr>
          <p:nvPr>
            <p:ph idx="1"/>
          </p:nvPr>
        </p:nvSpPr>
        <p:spPr>
          <a:xfrm>
            <a:off x="327211" y="2391899"/>
            <a:ext cx="11537577" cy="3107570"/>
          </a:xfrm>
        </p:spPr>
        <p:txBody>
          <a:bodyPr>
            <a:normAutofit fontScale="92500" lnSpcReduction="10000"/>
          </a:bodyPr>
          <a:lstStyle/>
          <a:p>
            <a:pPr marL="0" indent="0">
              <a:buNone/>
            </a:pPr>
            <a:endParaRPr lang="en-US" dirty="0"/>
          </a:p>
          <a:p>
            <a:pPr marL="0" indent="0">
              <a:buNone/>
            </a:pPr>
            <a:r>
              <a:rPr lang="en-US" dirty="0"/>
              <a:t>What is the association between early prenatal care and preterm birth? </a:t>
            </a:r>
          </a:p>
          <a:p>
            <a:pPr marL="0" indent="0">
              <a:buNone/>
            </a:pPr>
            <a:endParaRPr lang="en-US" dirty="0"/>
          </a:p>
          <a:p>
            <a:pPr marL="0" indent="0">
              <a:buNone/>
            </a:pPr>
            <a:r>
              <a:rPr lang="en-US" dirty="0"/>
              <a:t>Find the odds ratio and post your point estimate and 95% confidence interval in the notes. </a:t>
            </a:r>
          </a:p>
          <a:p>
            <a:pPr marL="0" indent="0">
              <a:buNone/>
            </a:pPr>
            <a:endParaRPr lang="en-US" dirty="0"/>
          </a:p>
          <a:p>
            <a:pPr marL="0" indent="0" algn="ctr">
              <a:buNone/>
            </a:pPr>
            <a:r>
              <a:rPr lang="en-US" dirty="0"/>
              <a:t>	</a:t>
            </a:r>
            <a:r>
              <a:rPr lang="en-US" sz="1800" dirty="0" err="1">
                <a:solidFill>
                  <a:srgbClr val="268BD2"/>
                </a:solidFill>
                <a:latin typeface="Lucida Console" panose="020B0609040504020204" pitchFamily="49" charset="0"/>
              </a:rPr>
              <a:t>glm</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outcome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exposure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confounder</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data</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family</a:t>
            </a:r>
            <a:r>
              <a:rPr lang="en-US" sz="1800" dirty="0">
                <a:solidFill>
                  <a:srgbClr val="586E75"/>
                </a:solidFill>
                <a:latin typeface="Lucida Console" panose="020B0609040504020204" pitchFamily="49" charset="0"/>
              </a:rPr>
              <a:t>=</a:t>
            </a:r>
            <a:r>
              <a:rPr lang="en-US" sz="1800" dirty="0">
                <a:solidFill>
                  <a:srgbClr val="268BD2"/>
                </a:solidFill>
                <a:effectLst>
                  <a:glow rad="228600">
                    <a:schemeClr val="accent4">
                      <a:satMod val="175000"/>
                      <a:alpha val="40000"/>
                    </a:schemeClr>
                  </a:glow>
                </a:effectLst>
                <a:latin typeface="Lucida Console" panose="020B0609040504020204" pitchFamily="49" charset="0"/>
              </a:rPr>
              <a:t>distribution</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a:t>
            </a:r>
            <a:r>
              <a:rPr lang="en-US" sz="1800" dirty="0">
                <a:solidFill>
                  <a:srgbClr val="B58900"/>
                </a:solidFill>
                <a:effectLst>
                  <a:glow rad="228600">
                    <a:schemeClr val="accent4">
                      <a:satMod val="175000"/>
                      <a:alpha val="40000"/>
                    </a:schemeClr>
                  </a:glow>
                </a:effectLst>
                <a:latin typeface="Lucida Console" panose="020B0609040504020204" pitchFamily="49" charset="0"/>
              </a:rPr>
              <a:t>link</a:t>
            </a:r>
            <a:r>
              <a:rPr lang="en-US" sz="1800" dirty="0">
                <a:solidFill>
                  <a:srgbClr val="657B83"/>
                </a:solidFill>
                <a:latin typeface="Lucida Console" panose="020B0609040504020204" pitchFamily="49" charset="0"/>
              </a:rPr>
              <a: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endParaRPr lang="en-US" dirty="0"/>
          </a:p>
        </p:txBody>
      </p:sp>
      <p:pic>
        <p:nvPicPr>
          <p:cNvPr id="1026" name="Picture 2" descr="Image result for Google doc">
            <a:extLst>
              <a:ext uri="{FF2B5EF4-FFF2-40B4-BE49-F238E27FC236}">
                <a16:creationId xmlns:a16="http://schemas.microsoft.com/office/drawing/2014/main" id="{191432A3-2B5A-4ABC-8991-ADD5D8CED6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76" r="23777"/>
          <a:stretch/>
        </p:blipFill>
        <p:spPr bwMode="auto">
          <a:xfrm>
            <a:off x="9284730" y="209636"/>
            <a:ext cx="1804086" cy="181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48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08A3-C3BA-40B6-8EEC-01D8F33C8EA2}"/>
              </a:ext>
            </a:extLst>
          </p:cNvPr>
          <p:cNvSpPr>
            <a:spLocks noGrp="1"/>
          </p:cNvSpPr>
          <p:nvPr>
            <p:ph type="title"/>
          </p:nvPr>
        </p:nvSpPr>
        <p:spPr/>
        <p:txBody>
          <a:bodyPr/>
          <a:lstStyle/>
          <a:p>
            <a:r>
              <a:rPr lang="en-US" b="1" dirty="0"/>
              <a:t>What is the association between maternal education and maternal age? </a:t>
            </a:r>
          </a:p>
        </p:txBody>
      </p:sp>
      <p:sp>
        <p:nvSpPr>
          <p:cNvPr id="5" name="Rectangle 4">
            <a:extLst>
              <a:ext uri="{FF2B5EF4-FFF2-40B4-BE49-F238E27FC236}">
                <a16:creationId xmlns:a16="http://schemas.microsoft.com/office/drawing/2014/main" id="{08672DB4-E186-4CE7-A63F-6B66159A75A4}"/>
              </a:ext>
            </a:extLst>
          </p:cNvPr>
          <p:cNvSpPr/>
          <p:nvPr/>
        </p:nvSpPr>
        <p:spPr>
          <a:xfrm>
            <a:off x="1391680" y="1932048"/>
            <a:ext cx="9408640" cy="4524315"/>
          </a:xfrm>
          <a:prstGeom prst="rect">
            <a:avLst/>
          </a:prstGeom>
          <a:solidFill>
            <a:schemeClr val="accent1">
              <a:lumMod val="20000"/>
              <a:lumOff val="80000"/>
            </a:schemeClr>
          </a:solidFill>
        </p:spPr>
        <p:txBody>
          <a:bodyPr wrap="square">
            <a:spAutoFit/>
          </a:bodyPr>
          <a:lstStyle/>
          <a:p>
            <a:r>
              <a:rPr lang="en-US" i="1" dirty="0">
                <a:solidFill>
                  <a:srgbClr val="93A1A1"/>
                </a:solidFill>
                <a:latin typeface="Lucida Console" panose="020B0609040504020204" pitchFamily="49" charset="0"/>
              </a:rPr>
              <a:t># creating maternal education factor variable:</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births </a:t>
            </a:r>
            <a:r>
              <a:rPr lang="en-US" dirty="0">
                <a:solidFill>
                  <a:srgbClr val="586E75"/>
                </a:solidFill>
                <a:latin typeface="Lucida Console" panose="020B0609040504020204" pitchFamily="49" charset="0"/>
              </a:rPr>
              <a:t>&lt;-</a:t>
            </a:r>
            <a:r>
              <a:rPr lang="en-US" dirty="0">
                <a:solidFill>
                  <a:srgbClr val="657B83"/>
                </a:solidFill>
                <a:latin typeface="Lucida Console" panose="020B0609040504020204" pitchFamily="49" charset="0"/>
              </a:rPr>
              <a:t> births </a:t>
            </a:r>
            <a:r>
              <a:rPr lang="en-US" dirty="0">
                <a:solidFill>
                  <a:srgbClr val="CB4B16"/>
                </a:solidFill>
                <a:latin typeface="Lucida Console" panose="020B0609040504020204" pitchFamily="49" charset="0"/>
              </a:rPr>
              <a:t>%&gt;%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mutate</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err="1">
                <a:solidFill>
                  <a:srgbClr val="268BD2"/>
                </a:solidFill>
                <a:latin typeface="Lucida Console" panose="020B0609040504020204" pitchFamily="49" charset="0"/>
              </a:rPr>
              <a:t>ifelse</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meduc</a:t>
            </a:r>
            <a:r>
              <a:rPr lang="en-US" dirty="0">
                <a:solidFill>
                  <a:srgbClr val="586E75"/>
                </a:solidFill>
                <a:latin typeface="Lucida Console" panose="020B0609040504020204" pitchFamily="49" charset="0"/>
              </a:rPr>
              <a:t>==</a:t>
            </a:r>
            <a:r>
              <a:rPr lang="en-US" dirty="0">
                <a:solidFill>
                  <a:srgbClr val="2AA198"/>
                </a:solidFill>
                <a:latin typeface="Lucida Console" panose="020B0609040504020204" pitchFamily="49" charset="0"/>
              </a:rPr>
              <a:t>9</a:t>
            </a:r>
            <a:r>
              <a:rPr lang="en-US" dirty="0">
                <a:solidFill>
                  <a:srgbClr val="657B83"/>
                </a:solidFill>
                <a:latin typeface="Lucida Console" panose="020B0609040504020204" pitchFamily="49" charset="0"/>
              </a:rPr>
              <a:t>,</a:t>
            </a:r>
            <a:r>
              <a:rPr lang="en-US" dirty="0">
                <a:solidFill>
                  <a:srgbClr val="859900"/>
                </a:solidFill>
                <a:latin typeface="Lucida Console" panose="020B0609040504020204" pitchFamily="49" charset="0"/>
              </a:rPr>
              <a:t>NA</a:t>
            </a:r>
            <a:r>
              <a:rPr lang="en-US" dirty="0">
                <a:solidFill>
                  <a:srgbClr val="657B83"/>
                </a:solidFill>
                <a:latin typeface="Lucida Console" panose="020B0609040504020204" pitchFamily="49" charset="0"/>
              </a:rPr>
              <a:t>,meduc</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meduc_f</a:t>
            </a:r>
            <a:r>
              <a:rPr lang="en-US" dirty="0">
                <a:solidFill>
                  <a:srgbClr val="657B83"/>
                </a:solidFill>
                <a:latin typeface="Lucida Console" panose="020B0609040504020204" pitchFamily="49" charset="0"/>
              </a:rPr>
              <a:t>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a:solidFill>
                  <a:srgbClr val="268BD2"/>
                </a:solidFill>
                <a:latin typeface="Lucida Console" panose="020B0609040504020204" pitchFamily="49" charset="0"/>
              </a:rPr>
              <a:t>factor</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a:solidFill>
                  <a:srgbClr val="268BD2"/>
                </a:solidFill>
                <a:latin typeface="Lucida Console" panose="020B0609040504020204" pitchFamily="49" charset="0"/>
              </a:rPr>
              <a:t>levels</a:t>
            </a:r>
            <a:r>
              <a:rPr lang="en-US" dirty="0">
                <a:solidFill>
                  <a:srgbClr val="586E75"/>
                </a:solidFill>
                <a:latin typeface="Lucida Console" panose="020B0609040504020204" pitchFamily="49" charset="0"/>
              </a:rPr>
              <a:t>=</a:t>
            </a:r>
            <a:r>
              <a:rPr lang="en-US" dirty="0">
                <a:solidFill>
                  <a:srgbClr val="268BD2"/>
                </a:solidFill>
                <a:latin typeface="Lucida Console" panose="020B0609040504020204" pitchFamily="49" charset="0"/>
              </a:rPr>
              <a:t>c</a:t>
            </a:r>
            <a:r>
              <a:rPr lang="en-US" dirty="0">
                <a:solidFill>
                  <a:srgbClr val="586E75"/>
                </a:solidFill>
                <a:latin typeface="Lucida Console" panose="020B0609040504020204" pitchFamily="49" charset="0"/>
              </a:rPr>
              <a:t>(</a:t>
            </a:r>
            <a:r>
              <a:rPr lang="en-US" dirty="0">
                <a:solidFill>
                  <a:srgbClr val="2AA198"/>
                </a:solidFill>
                <a:latin typeface="Lucida Console" panose="020B0609040504020204" pitchFamily="49" charset="0"/>
              </a:rPr>
              <a:t>1</a:t>
            </a:r>
            <a:r>
              <a:rPr lang="en-US" dirty="0">
                <a:solidFill>
                  <a:srgbClr val="657B83"/>
                </a:solidFill>
                <a:latin typeface="Lucida Console" panose="020B0609040504020204" pitchFamily="49" charset="0"/>
              </a:rPr>
              <a:t>,</a:t>
            </a:r>
            <a:r>
              <a:rPr lang="en-US" dirty="0">
                <a:solidFill>
                  <a:srgbClr val="2AA198"/>
                </a:solidFill>
                <a:latin typeface="Lucida Console" panose="020B0609040504020204" pitchFamily="49" charset="0"/>
              </a:rPr>
              <a:t>2</a:t>
            </a:r>
            <a:r>
              <a:rPr lang="en-US" dirty="0">
                <a:solidFill>
                  <a:srgbClr val="657B83"/>
                </a:solidFill>
                <a:latin typeface="Lucida Console" panose="020B0609040504020204" pitchFamily="49" charset="0"/>
              </a:rPr>
              <a:t>,</a:t>
            </a:r>
            <a:r>
              <a:rPr lang="en-US" dirty="0">
                <a:solidFill>
                  <a:srgbClr val="2AA198"/>
                </a:solidFill>
                <a:latin typeface="Lucida Console" panose="020B0609040504020204" pitchFamily="49" charset="0"/>
              </a:rPr>
              <a:t>3</a:t>
            </a:r>
            <a:r>
              <a:rPr lang="en-US" dirty="0">
                <a:solidFill>
                  <a:srgbClr val="657B83"/>
                </a:solidFill>
                <a:latin typeface="Lucida Console" panose="020B0609040504020204" pitchFamily="49" charset="0"/>
              </a:rPr>
              <a:t>,</a:t>
            </a:r>
            <a:r>
              <a:rPr lang="en-US" dirty="0">
                <a:solidFill>
                  <a:srgbClr val="2AA198"/>
                </a:solidFill>
                <a:latin typeface="Lucida Console" panose="020B0609040504020204" pitchFamily="49" charset="0"/>
              </a:rPr>
              <a:t>4</a:t>
            </a:r>
            <a:r>
              <a:rPr lang="en-US" dirty="0">
                <a:solidFill>
                  <a:srgbClr val="657B83"/>
                </a:solidFill>
                <a:latin typeface="Lucida Console" panose="020B0609040504020204" pitchFamily="49" charset="0"/>
              </a:rPr>
              <a:t>,</a:t>
            </a:r>
            <a:r>
              <a:rPr lang="en-US" dirty="0">
                <a:solidFill>
                  <a:srgbClr val="2AA198"/>
                </a:solidFill>
                <a:latin typeface="Lucida Console" panose="020B0609040504020204" pitchFamily="49" charset="0"/>
              </a:rPr>
              <a:t>5</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a:solidFill>
                  <a:srgbClr val="268BD2"/>
                </a:solidFill>
                <a:latin typeface="Lucida Console" panose="020B0609040504020204" pitchFamily="49" charset="0"/>
              </a:rPr>
              <a:t>labels</a:t>
            </a:r>
            <a:r>
              <a:rPr lang="en-US" dirty="0">
                <a:solidFill>
                  <a:srgbClr val="586E75"/>
                </a:solidFill>
                <a:latin typeface="Lucida Console" panose="020B0609040504020204" pitchFamily="49" charset="0"/>
              </a:rPr>
              <a:t>=</a:t>
            </a:r>
            <a:r>
              <a:rPr lang="en-US" dirty="0">
                <a:solidFill>
                  <a:srgbClr val="268BD2"/>
                </a:solidFill>
                <a:latin typeface="Lucida Console" panose="020B0609040504020204" pitchFamily="49" charset="0"/>
              </a:rPr>
              <a:t>c</a:t>
            </a:r>
            <a:r>
              <a:rPr lang="en-US" dirty="0">
                <a:solidFill>
                  <a:srgbClr val="586E75"/>
                </a:solidFill>
                <a:latin typeface="Lucida Console" panose="020B0609040504020204" pitchFamily="49" charset="0"/>
              </a:rPr>
              <a:t>(</a:t>
            </a:r>
            <a:r>
              <a:rPr lang="en-US" dirty="0">
                <a:solidFill>
                  <a:srgbClr val="2AA198"/>
                </a:solidFill>
                <a:latin typeface="Lucida Console" panose="020B0609040504020204" pitchFamily="49" charset="0"/>
              </a:rPr>
              <a:t>"Less Than High School"</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a:solidFill>
                  <a:srgbClr val="2AA198"/>
                </a:solidFill>
                <a:latin typeface="Lucida Console" panose="020B0609040504020204" pitchFamily="49" charset="0"/>
              </a:rPr>
              <a:t>"High School Graduate or GED"</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a:solidFill>
                  <a:srgbClr val="2AA198"/>
                </a:solidFill>
                <a:latin typeface="Lucida Console" panose="020B0609040504020204" pitchFamily="49" charset="0"/>
              </a:rPr>
              <a:t>"Some College"</a:t>
            </a:r>
            <a:r>
              <a:rPr lang="en-US" dirty="0">
                <a:solidFill>
                  <a:srgbClr val="657B83"/>
                </a:solidFill>
                <a:latin typeface="Lucida Console" panose="020B0609040504020204" pitchFamily="49" charset="0"/>
              </a:rPr>
              <a:t>, </a:t>
            </a:r>
            <a:r>
              <a:rPr lang="en-US" dirty="0">
                <a:solidFill>
                  <a:srgbClr val="2AA198"/>
                </a:solidFill>
                <a:latin typeface="Lucida Console" panose="020B0609040504020204" pitchFamily="49" charset="0"/>
              </a:rPr>
              <a:t>"Bachelors Degree"</a:t>
            </a:r>
            <a:r>
              <a:rPr lang="en-US" dirty="0">
                <a:solidFill>
                  <a:srgbClr val="657B83"/>
                </a:solidFill>
                <a:latin typeface="Lucida Console" panose="020B0609040504020204" pitchFamily="49" charset="0"/>
              </a:rPr>
              <a:t>, 				     </a:t>
            </a:r>
            <a:r>
              <a:rPr lang="en-US" dirty="0">
                <a:solidFill>
                  <a:srgbClr val="2AA198"/>
                </a:solidFill>
                <a:latin typeface="Lucida Console" panose="020B0609040504020204" pitchFamily="49" charset="0"/>
              </a:rPr>
              <a:t>"Masters or PhD"</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endParaRPr lang="en-US" i="1" dirty="0">
              <a:solidFill>
                <a:srgbClr val="93A1A1"/>
              </a:solidFill>
              <a:latin typeface="Lucida Console" panose="020B0609040504020204" pitchFamily="49" charset="0"/>
            </a:endParaRPr>
          </a:p>
          <a:p>
            <a:r>
              <a:rPr lang="en-US" i="1" dirty="0">
                <a:solidFill>
                  <a:srgbClr val="93A1A1"/>
                </a:solidFill>
                <a:latin typeface="Lucida Console" panose="020B0609040504020204" pitchFamily="49" charset="0"/>
              </a:rPr>
              <a:t># creating a smaller dataset:</a:t>
            </a:r>
            <a:r>
              <a:rPr lang="en-US" dirty="0">
                <a:solidFill>
                  <a:srgbClr val="657B83"/>
                </a:solidFill>
                <a:latin typeface="Lucida Console" panose="020B0609040504020204" pitchFamily="49" charset="0"/>
              </a:rPr>
              <a:t> </a:t>
            </a:r>
          </a:p>
          <a:p>
            <a:r>
              <a:rPr lang="en-US" dirty="0" err="1">
                <a:solidFill>
                  <a:srgbClr val="657B83"/>
                </a:solidFill>
                <a:latin typeface="Lucida Console" panose="020B0609040504020204" pitchFamily="49" charset="0"/>
              </a:rPr>
              <a:t>set.seed</a:t>
            </a:r>
            <a:r>
              <a:rPr lang="en-US" dirty="0">
                <a:solidFill>
                  <a:srgbClr val="586E75"/>
                </a:solidFill>
                <a:latin typeface="Lucida Console" panose="020B0609040504020204" pitchFamily="49" charset="0"/>
              </a:rPr>
              <a:t>(</a:t>
            </a:r>
            <a:r>
              <a:rPr lang="en-US" dirty="0">
                <a:solidFill>
                  <a:srgbClr val="2AA198"/>
                </a:solidFill>
                <a:latin typeface="Lucida Console" panose="020B0609040504020204" pitchFamily="49" charset="0"/>
              </a:rPr>
              <a:t>123</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births_10k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births </a:t>
            </a:r>
            <a:r>
              <a:rPr lang="en-US" dirty="0">
                <a:solidFill>
                  <a:srgbClr val="CB4B16"/>
                </a:solidFill>
                <a:latin typeface="Lucida Console" panose="020B0609040504020204" pitchFamily="49" charset="0"/>
              </a:rPr>
              <a:t>%&gt;%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a:solidFill>
                  <a:srgbClr val="268BD2"/>
                </a:solidFill>
                <a:latin typeface="Lucida Console" panose="020B0609040504020204" pitchFamily="49" charset="0"/>
              </a:rPr>
              <a:t>filter</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complete.cases</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a:solidFill>
                  <a:srgbClr val="CB4B16"/>
                </a:solidFill>
                <a:latin typeface="Lucida Console" panose="020B0609040504020204" pitchFamily="49" charset="0"/>
              </a:rPr>
              <a:t>%&gt;%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as_tibble</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a:solidFill>
                  <a:srgbClr val="CB4B16"/>
                </a:solidFill>
                <a:latin typeface="Lucida Console" panose="020B0609040504020204" pitchFamily="49" charset="0"/>
              </a:rPr>
              <a:t>%&gt;%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sample_n</a:t>
            </a:r>
            <a:r>
              <a:rPr lang="en-US" dirty="0">
                <a:solidFill>
                  <a:srgbClr val="586E75"/>
                </a:solidFill>
                <a:latin typeface="Lucida Console" panose="020B0609040504020204" pitchFamily="49" charset="0"/>
              </a:rPr>
              <a:t>(</a:t>
            </a:r>
            <a:r>
              <a:rPr lang="en-US" dirty="0">
                <a:solidFill>
                  <a:srgbClr val="2AA198"/>
                </a:solidFill>
                <a:latin typeface="Lucida Console" panose="020B0609040504020204" pitchFamily="49" charset="0"/>
              </a:rPr>
              <a:t>10000</a:t>
            </a:r>
            <a:r>
              <a:rPr lang="en-US" dirty="0">
                <a:solidFill>
                  <a:srgbClr val="586E75"/>
                </a:solidFill>
                <a:latin typeface="Lucida Console" panose="020B0609040504020204" pitchFamily="49" charset="0"/>
              </a:rPr>
              <a:t>)</a:t>
            </a:r>
            <a:endParaRPr lang="en-US" dirty="0"/>
          </a:p>
        </p:txBody>
      </p:sp>
    </p:spTree>
    <p:extLst>
      <p:ext uri="{BB962C8B-B14F-4D97-AF65-F5344CB8AC3E}">
        <p14:creationId xmlns:p14="http://schemas.microsoft.com/office/powerpoint/2010/main" val="3539773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D8AD-5977-E747-96B6-E21FC1A863CB}"/>
              </a:ext>
            </a:extLst>
          </p:cNvPr>
          <p:cNvSpPr>
            <a:spLocks noGrp="1"/>
          </p:cNvSpPr>
          <p:nvPr>
            <p:ph type="title"/>
          </p:nvPr>
        </p:nvSpPr>
        <p:spPr>
          <a:xfrm>
            <a:off x="838200" y="523875"/>
            <a:ext cx="10515600" cy="1325563"/>
          </a:xfrm>
        </p:spPr>
        <p:txBody>
          <a:bodyPr/>
          <a:lstStyle/>
          <a:p>
            <a:r>
              <a:rPr lang="en-US" b="1" dirty="0"/>
              <a:t>Question for the Google Doc</a:t>
            </a:r>
          </a:p>
        </p:txBody>
      </p:sp>
      <p:pic>
        <p:nvPicPr>
          <p:cNvPr id="1026" name="Picture 2" descr="Image result for Google doc">
            <a:extLst>
              <a:ext uri="{FF2B5EF4-FFF2-40B4-BE49-F238E27FC236}">
                <a16:creationId xmlns:a16="http://schemas.microsoft.com/office/drawing/2014/main" id="{191432A3-2B5A-4ABC-8991-ADD5D8CED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76" r="23777"/>
          <a:stretch/>
        </p:blipFill>
        <p:spPr bwMode="auto">
          <a:xfrm>
            <a:off x="9284730" y="209636"/>
            <a:ext cx="1804086" cy="1812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9B68CDA-BDB0-470D-8581-6BDC4C68AD33}"/>
              </a:ext>
            </a:extLst>
          </p:cNvPr>
          <p:cNvSpPr txBox="1"/>
          <p:nvPr/>
        </p:nvSpPr>
        <p:spPr>
          <a:xfrm>
            <a:off x="2459506" y="5010686"/>
            <a:ext cx="9245600" cy="1323439"/>
          </a:xfrm>
          <a:prstGeom prst="rect">
            <a:avLst/>
          </a:prstGeom>
          <a:solidFill>
            <a:schemeClr val="accent3">
              <a:lumMod val="20000"/>
              <a:lumOff val="80000"/>
            </a:schemeClr>
          </a:solidFill>
        </p:spPr>
        <p:txBody>
          <a:bodyPr wrap="square" rtlCol="0">
            <a:spAutoFit/>
          </a:bodyPr>
          <a:lstStyle/>
          <a:p>
            <a:pPr lvl="0">
              <a:defRPr/>
            </a:pPr>
            <a:r>
              <a:rPr lang="en-US" sz="1600" dirty="0">
                <a:solidFill>
                  <a:srgbClr val="657B83"/>
                </a:solidFill>
                <a:latin typeface="Consolas" panose="020B0609020204030204" pitchFamily="49" charset="0"/>
              </a:rPr>
              <a:t># A </a:t>
            </a:r>
            <a:r>
              <a:rPr lang="en-US" sz="1600" dirty="0" err="1">
                <a:solidFill>
                  <a:srgbClr val="657B83"/>
                </a:solidFill>
                <a:latin typeface="Consolas" panose="020B0609020204030204" pitchFamily="49" charset="0"/>
              </a:rPr>
              <a:t>tibble</a:t>
            </a:r>
            <a:r>
              <a:rPr lang="en-US" sz="1600" dirty="0">
                <a:solidFill>
                  <a:srgbClr val="657B83"/>
                </a:solidFill>
                <a:latin typeface="Consolas" panose="020B0609020204030204" pitchFamily="49" charset="0"/>
              </a:rPr>
              <a:t>: 2 x 7</a:t>
            </a:r>
          </a:p>
          <a:p>
            <a:pPr lvl="0">
              <a:defRPr/>
            </a:pPr>
            <a:r>
              <a:rPr lang="en-US" sz="1600" dirty="0">
                <a:solidFill>
                  <a:srgbClr val="657B83"/>
                </a:solidFill>
                <a:latin typeface="Consolas" panose="020B0609020204030204" pitchFamily="49" charset="0"/>
              </a:rPr>
              <a:t>  term            estimate </a:t>
            </a:r>
            <a:r>
              <a:rPr lang="en-US" sz="1600" dirty="0" err="1">
                <a:solidFill>
                  <a:srgbClr val="657B83"/>
                </a:solidFill>
                <a:latin typeface="Consolas" panose="020B0609020204030204" pitchFamily="49" charset="0"/>
              </a:rPr>
              <a:t>std.error</a:t>
            </a:r>
            <a:r>
              <a:rPr lang="en-US" sz="1600" dirty="0">
                <a:solidFill>
                  <a:srgbClr val="657B83"/>
                </a:solidFill>
                <a:latin typeface="Consolas" panose="020B0609020204030204" pitchFamily="49" charset="0"/>
              </a:rPr>
              <a:t> statistic  </a:t>
            </a:r>
            <a:r>
              <a:rPr lang="en-US" sz="1600" dirty="0" err="1">
                <a:solidFill>
                  <a:srgbClr val="657B83"/>
                </a:solidFill>
                <a:latin typeface="Consolas" panose="020B0609020204030204" pitchFamily="49" charset="0"/>
              </a:rPr>
              <a:t>p.value</a:t>
            </a: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conf.low</a:t>
            </a: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conf.high</a:t>
            </a:r>
            <a:endParaRPr lang="en-US" sz="1600" dirty="0">
              <a:solidFill>
                <a:srgbClr val="657B83"/>
              </a:solidFill>
              <a:latin typeface="Consolas" panose="020B0609020204030204" pitchFamily="49" charset="0"/>
            </a:endParaRPr>
          </a:p>
          <a:p>
            <a:pPr lvl="0">
              <a:defRPr/>
            </a:pPr>
            <a:r>
              <a:rPr lang="en-US" sz="1600" dirty="0">
                <a:solidFill>
                  <a:srgbClr val="657B83"/>
                </a:solidFill>
                <a:latin typeface="Consolas" panose="020B0609020204030204" pitchFamily="49" charset="0"/>
              </a:rPr>
              <a:t>  &lt;</a:t>
            </a:r>
            <a:r>
              <a:rPr lang="en-US" sz="1600" dirty="0" err="1">
                <a:solidFill>
                  <a:srgbClr val="657B83"/>
                </a:solidFill>
                <a:latin typeface="Consolas" panose="020B0609020204030204" pitchFamily="49" charset="0"/>
              </a:rPr>
              <a:t>chr</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a:t>
            </a:r>
          </a:p>
          <a:p>
            <a:pPr lvl="0">
              <a:defRPr/>
            </a:pPr>
            <a:r>
              <a:rPr lang="en-US" sz="1600" dirty="0">
                <a:solidFill>
                  <a:srgbClr val="657B83"/>
                </a:solidFill>
                <a:latin typeface="Consolas" panose="020B0609020204030204" pitchFamily="49" charset="0"/>
              </a:rPr>
              <a:t>1 (Intercept)        0.148     0.102    -18.7  8.92e-78    0.121     0.181</a:t>
            </a:r>
          </a:p>
          <a:p>
            <a:pPr lvl="0">
              <a:defRPr/>
            </a:pPr>
            <a:r>
              <a:rPr lang="en-US" sz="1600" dirty="0">
                <a:solidFill>
                  <a:srgbClr val="657B83"/>
                </a:solidFill>
                <a:latin typeface="Consolas" panose="020B0609020204030204" pitchFamily="49" charset="0"/>
              </a:rPr>
              <a:t>2 pnc5_fEarly PNC    0.726     0.108     -2.96 3.04e- 3    0.590     0.901</a:t>
            </a:r>
          </a:p>
        </p:txBody>
      </p:sp>
      <p:sp>
        <p:nvSpPr>
          <p:cNvPr id="8" name="Content Placeholder 2">
            <a:extLst>
              <a:ext uri="{FF2B5EF4-FFF2-40B4-BE49-F238E27FC236}">
                <a16:creationId xmlns:a16="http://schemas.microsoft.com/office/drawing/2014/main" id="{C0E1E964-97E1-4DE1-8C68-C8F2D78460F2}"/>
              </a:ext>
            </a:extLst>
          </p:cNvPr>
          <p:cNvSpPr>
            <a:spLocks noGrp="1"/>
          </p:cNvSpPr>
          <p:nvPr>
            <p:ph idx="1"/>
          </p:nvPr>
        </p:nvSpPr>
        <p:spPr>
          <a:xfrm>
            <a:off x="327211" y="2391899"/>
            <a:ext cx="11537577" cy="3107570"/>
          </a:xfrm>
        </p:spPr>
        <p:txBody>
          <a:bodyPr>
            <a:normAutofit/>
          </a:bodyPr>
          <a:lstStyle/>
          <a:p>
            <a:pPr marL="0" indent="0">
              <a:buNone/>
            </a:pPr>
            <a:r>
              <a:rPr lang="en-US" dirty="0"/>
              <a:t>What is the association between early prenatal care and preterm birth? </a:t>
            </a:r>
          </a:p>
          <a:p>
            <a:pPr marL="0" indent="0" algn="ctr">
              <a:buNone/>
            </a:pPr>
            <a:endParaRPr lang="en-US" sz="1600" dirty="0">
              <a:solidFill>
                <a:srgbClr val="657B83"/>
              </a:solidFill>
              <a:effectLst>
                <a:glow rad="228600">
                  <a:schemeClr val="accent4">
                    <a:satMod val="175000"/>
                    <a:alpha val="40000"/>
                  </a:schemeClr>
                </a:glow>
              </a:effectLst>
              <a:latin typeface="Lucida Console" panose="020B0609040504020204" pitchFamily="49" charset="0"/>
            </a:endParaRPr>
          </a:p>
          <a:p>
            <a:pPr marL="0" indent="0">
              <a:buNone/>
            </a:pPr>
            <a:r>
              <a:rPr lang="en-US" sz="1600" dirty="0" err="1">
                <a:solidFill>
                  <a:srgbClr val="657B83"/>
                </a:solidFill>
                <a:latin typeface="Lucida Console" panose="020B0609040504020204" pitchFamily="49" charset="0"/>
              </a:rPr>
              <a:t>glm_or</a:t>
            </a:r>
            <a:r>
              <a:rPr lang="en-US" sz="1600" dirty="0">
                <a:solidFill>
                  <a:srgbClr val="657B83"/>
                </a:solidFill>
                <a:latin typeface="Lucida Console" panose="020B0609040504020204" pitchFamily="49" charset="0"/>
              </a:rPr>
              <a:t> </a:t>
            </a:r>
            <a:r>
              <a:rPr lang="en-US" sz="1600" dirty="0">
                <a:solidFill>
                  <a:srgbClr val="586E75"/>
                </a:solidFill>
                <a:latin typeface="Lucida Console" panose="020B0609040504020204" pitchFamily="49" charset="0"/>
              </a:rPr>
              <a:t>&lt;-</a:t>
            </a:r>
            <a:r>
              <a:rPr lang="en-US" sz="1600" dirty="0">
                <a:solidFill>
                  <a:srgbClr val="657B83"/>
                </a:solidFill>
                <a:latin typeface="Lucida Console" panose="020B0609040504020204" pitchFamily="49" charset="0"/>
              </a:rPr>
              <a:t> </a:t>
            </a:r>
            <a:r>
              <a:rPr lang="en-US" sz="1600" dirty="0" err="1">
                <a:solidFill>
                  <a:srgbClr val="268BD2"/>
                </a:solidFill>
                <a:latin typeface="Lucida Console" panose="020B0609040504020204" pitchFamily="49" charset="0"/>
              </a:rPr>
              <a:t>glm</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preterm </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pnc5_f, </a:t>
            </a:r>
            <a:r>
              <a:rPr lang="en-US" sz="1600" dirty="0">
                <a:solidFill>
                  <a:srgbClr val="268BD2"/>
                </a:solidFill>
                <a:latin typeface="Lucida Console" panose="020B0609040504020204" pitchFamily="49" charset="0"/>
              </a:rPr>
              <a:t>data</a:t>
            </a:r>
            <a:r>
              <a:rPr lang="en-US" sz="1600" dirty="0">
                <a:solidFill>
                  <a:srgbClr val="657B83"/>
                </a:solidFill>
                <a:latin typeface="Lucida Console" panose="020B0609040504020204" pitchFamily="49" charset="0"/>
              </a:rPr>
              <a:t> </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births_10k, </a:t>
            </a:r>
            <a:r>
              <a:rPr lang="en-US" sz="1600" dirty="0">
                <a:solidFill>
                  <a:srgbClr val="268BD2"/>
                </a:solidFill>
                <a:latin typeface="Lucida Console" panose="020B0609040504020204" pitchFamily="49" charset="0"/>
              </a:rPr>
              <a:t>family</a:t>
            </a:r>
            <a:r>
              <a:rPr lang="en-US" sz="1600" dirty="0">
                <a:solidFill>
                  <a:srgbClr val="586E75"/>
                </a:solidFill>
                <a:latin typeface="Lucida Console" panose="020B0609040504020204" pitchFamily="49" charset="0"/>
              </a:rPr>
              <a:t>=</a:t>
            </a:r>
            <a:r>
              <a:rPr lang="en-US" sz="1600" dirty="0">
                <a:solidFill>
                  <a:srgbClr val="268BD2"/>
                </a:solidFill>
                <a:latin typeface="Lucida Console" panose="020B0609040504020204" pitchFamily="49" charset="0"/>
              </a:rPr>
              <a:t>binomial</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link</a:t>
            </a:r>
            <a:r>
              <a:rPr lang="en-US" sz="1600" dirty="0">
                <a:solidFill>
                  <a:srgbClr val="586E75"/>
                </a:solidFill>
                <a:latin typeface="Lucida Console" panose="020B0609040504020204" pitchFamily="49" charset="0"/>
              </a:rPr>
              <a:t>=</a:t>
            </a:r>
            <a:r>
              <a:rPr lang="en-US" sz="1600" dirty="0">
                <a:solidFill>
                  <a:srgbClr val="2AA198"/>
                </a:solidFill>
                <a:latin typeface="Lucida Console" panose="020B0609040504020204" pitchFamily="49" charset="0"/>
              </a:rPr>
              <a:t>"logit"</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a:t>
            </a:r>
          </a:p>
          <a:p>
            <a:pPr marL="0" indent="0">
              <a:buNone/>
            </a:pPr>
            <a:endParaRPr lang="en-US" sz="1600" dirty="0">
              <a:solidFill>
                <a:srgbClr val="657B83"/>
              </a:solidFill>
              <a:latin typeface="Lucida Console" panose="020B0609040504020204" pitchFamily="49" charset="0"/>
            </a:endParaRPr>
          </a:p>
          <a:p>
            <a:pPr marL="0" indent="0">
              <a:buNone/>
            </a:pPr>
            <a:r>
              <a:rPr lang="en-US" sz="1600" dirty="0">
                <a:solidFill>
                  <a:srgbClr val="657B83"/>
                </a:solidFill>
                <a:latin typeface="Lucida Console" panose="020B0609040504020204" pitchFamily="49" charset="0"/>
              </a:rPr>
              <a:t>tidy</a:t>
            </a:r>
            <a:r>
              <a:rPr lang="en-US" sz="1600" dirty="0">
                <a:solidFill>
                  <a:srgbClr val="586E75"/>
                </a:solidFill>
                <a:latin typeface="Lucida Console" panose="020B0609040504020204" pitchFamily="49" charset="0"/>
              </a:rPr>
              <a:t>(</a:t>
            </a:r>
            <a:r>
              <a:rPr lang="en-US" sz="1600" dirty="0" err="1">
                <a:solidFill>
                  <a:srgbClr val="657B83"/>
                </a:solidFill>
                <a:latin typeface="Lucida Console" panose="020B0609040504020204" pitchFamily="49" charset="0"/>
              </a:rPr>
              <a:t>glm_or</a:t>
            </a:r>
            <a:r>
              <a:rPr lang="en-US" sz="1600" dirty="0">
                <a:solidFill>
                  <a:srgbClr val="657B83"/>
                </a:solidFill>
                <a:latin typeface="Lucida Console" panose="020B0609040504020204" pitchFamily="49" charset="0"/>
              </a:rPr>
              <a:t>, conf.int </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T, exponentiate </a:t>
            </a:r>
            <a:r>
              <a:rPr lang="en-US" sz="1600" dirty="0">
                <a:solidFill>
                  <a:srgbClr val="586E75"/>
                </a:solidFill>
                <a:latin typeface="Lucida Console" panose="020B0609040504020204" pitchFamily="49" charset="0"/>
              </a:rPr>
              <a:t>=</a:t>
            </a:r>
            <a:r>
              <a:rPr lang="en-US" sz="1600" dirty="0">
                <a:solidFill>
                  <a:srgbClr val="657B83"/>
                </a:solidFill>
                <a:latin typeface="Lucida Console" panose="020B0609040504020204" pitchFamily="49" charset="0"/>
              </a:rPr>
              <a:t> T</a:t>
            </a:r>
            <a:r>
              <a:rPr lang="en-US" sz="1600" dirty="0">
                <a:solidFill>
                  <a:srgbClr val="586E75"/>
                </a:solidFill>
                <a:latin typeface="Lucida Console" panose="020B0609040504020204" pitchFamily="49" charset="0"/>
              </a:rPr>
              <a:t>)</a:t>
            </a:r>
            <a:endParaRPr lang="en-US" sz="1600" dirty="0"/>
          </a:p>
          <a:p>
            <a:pPr marL="0" indent="0" algn="ctr">
              <a:buNone/>
            </a:pPr>
            <a:endParaRPr lang="en-US" dirty="0"/>
          </a:p>
        </p:txBody>
      </p:sp>
    </p:spTree>
    <p:extLst>
      <p:ext uri="{BB962C8B-B14F-4D97-AF65-F5344CB8AC3E}">
        <p14:creationId xmlns:p14="http://schemas.microsoft.com/office/powerpoint/2010/main" val="50576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600E-E00F-4218-926C-17CA47B8D53F}"/>
              </a:ext>
            </a:extLst>
          </p:cNvPr>
          <p:cNvSpPr>
            <a:spLocks noGrp="1"/>
          </p:cNvSpPr>
          <p:nvPr>
            <p:ph type="title"/>
          </p:nvPr>
        </p:nvSpPr>
        <p:spPr/>
        <p:txBody>
          <a:bodyPr/>
          <a:lstStyle/>
          <a:p>
            <a:r>
              <a:rPr lang="en-US" b="1" dirty="0"/>
              <a:t>What about confounding?</a:t>
            </a:r>
          </a:p>
        </p:txBody>
      </p:sp>
      <p:pic>
        <p:nvPicPr>
          <p:cNvPr id="6" name="Picture 5">
            <a:extLst>
              <a:ext uri="{FF2B5EF4-FFF2-40B4-BE49-F238E27FC236}">
                <a16:creationId xmlns:a16="http://schemas.microsoft.com/office/drawing/2014/main" id="{6B0177DD-BDFA-417A-9FD7-05ABC5335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90" t="30766" r="41429" b="48103"/>
          <a:stretch/>
        </p:blipFill>
        <p:spPr bwMode="auto">
          <a:xfrm>
            <a:off x="1876391" y="2217249"/>
            <a:ext cx="8834015" cy="332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3559573-24A3-49D9-8A5B-4B7AAD46C6AC}"/>
              </a:ext>
            </a:extLst>
          </p:cNvPr>
          <p:cNvSpPr txBox="1"/>
          <p:nvPr/>
        </p:nvSpPr>
        <p:spPr>
          <a:xfrm>
            <a:off x="10328744" y="6262042"/>
            <a:ext cx="1710856" cy="461665"/>
          </a:xfrm>
          <a:prstGeom prst="rect">
            <a:avLst/>
          </a:prstGeom>
          <a:solidFill>
            <a:schemeClr val="accent4">
              <a:lumMod val="20000"/>
              <a:lumOff val="80000"/>
            </a:schemeClr>
          </a:solidFill>
        </p:spPr>
        <p:txBody>
          <a:bodyPr wrap="square" lIns="91440" tIns="91440" rIns="91440" bIns="91440" rtlCol="0" anchor="ctr" anchorCtr="1">
            <a:spAutoFit/>
          </a:bodyPr>
          <a:lstStyle/>
          <a:p>
            <a:r>
              <a:rPr lang="en-US" dirty="0">
                <a:solidFill>
                  <a:srgbClr val="657B83"/>
                </a:solidFill>
                <a:latin typeface="Lucida Console" panose="020B0609040504020204" pitchFamily="49" charset="0"/>
              </a:rPr>
              <a:t>EPID 716</a:t>
            </a:r>
            <a:endParaRPr lang="en-US" dirty="0"/>
          </a:p>
        </p:txBody>
      </p:sp>
    </p:spTree>
    <p:extLst>
      <p:ext uri="{BB962C8B-B14F-4D97-AF65-F5344CB8AC3E}">
        <p14:creationId xmlns:p14="http://schemas.microsoft.com/office/powerpoint/2010/main" val="1188159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22C-249A-434C-B152-29F2E4DEB31D}"/>
              </a:ext>
            </a:extLst>
          </p:cNvPr>
          <p:cNvSpPr>
            <a:spLocks noGrp="1"/>
          </p:cNvSpPr>
          <p:nvPr>
            <p:ph type="title"/>
          </p:nvPr>
        </p:nvSpPr>
        <p:spPr/>
        <p:txBody>
          <a:bodyPr/>
          <a:lstStyle/>
          <a:p>
            <a:r>
              <a:rPr lang="en-US" b="1" dirty="0"/>
              <a:t>Multivariable regression</a:t>
            </a:r>
          </a:p>
        </p:txBody>
      </p:sp>
      <p:sp>
        <p:nvSpPr>
          <p:cNvPr id="3" name="Content Placeholder 2">
            <a:extLst>
              <a:ext uri="{FF2B5EF4-FFF2-40B4-BE49-F238E27FC236}">
                <a16:creationId xmlns:a16="http://schemas.microsoft.com/office/drawing/2014/main" id="{E1D0367B-B529-4955-84E4-4B18A72466C8}"/>
              </a:ext>
            </a:extLst>
          </p:cNvPr>
          <p:cNvSpPr>
            <a:spLocks noGrp="1"/>
          </p:cNvSpPr>
          <p:nvPr>
            <p:ph sz="half" idx="1"/>
          </p:nvPr>
        </p:nvSpPr>
        <p:spPr>
          <a:xfrm>
            <a:off x="838200" y="1825625"/>
            <a:ext cx="10701270" cy="1521242"/>
          </a:xfrm>
        </p:spPr>
        <p:txBody>
          <a:bodyPr/>
          <a:lstStyle/>
          <a:p>
            <a:pPr marL="0" indent="0" algn="ctr">
              <a:buNone/>
            </a:pPr>
            <a:r>
              <a:rPr lang="en-US" sz="1800" dirty="0" err="1">
                <a:solidFill>
                  <a:srgbClr val="268BD2"/>
                </a:solidFill>
                <a:latin typeface="Lucida Console" panose="020B0609040504020204" pitchFamily="49" charset="0"/>
              </a:rPr>
              <a:t>glm</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outcome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exposure</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657B83"/>
                </a:solidFill>
                <a:effectLst>
                  <a:glow rad="228600">
                    <a:schemeClr val="accent4">
                      <a:satMod val="175000"/>
                      <a:alpha val="40000"/>
                    </a:schemeClr>
                  </a:glow>
                </a:effectLst>
                <a:latin typeface="Lucida Console" panose="020B0609040504020204" pitchFamily="49" charset="0"/>
              </a:rPr>
              <a:t>confounder</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data</a:t>
            </a:r>
            <a:r>
              <a:rPr lang="en-US" sz="1800" dirty="0">
                <a:solidFill>
                  <a:srgbClr val="586E75"/>
                </a:solidFill>
                <a:latin typeface="Lucida Console" panose="020B0609040504020204" pitchFamily="49" charset="0"/>
              </a:rPr>
              <a:t>=</a:t>
            </a:r>
            <a:r>
              <a:rPr lang="en-US" sz="1800" dirty="0">
                <a:solidFill>
                  <a:srgbClr val="657B83"/>
                </a:solidFill>
                <a:effectLst>
                  <a:glow rad="228600">
                    <a:schemeClr val="accent4">
                      <a:satMod val="175000"/>
                      <a:alpha val="40000"/>
                    </a:schemeClr>
                  </a:glow>
                </a:effectLst>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family</a:t>
            </a:r>
            <a:r>
              <a:rPr lang="en-US" sz="1800" dirty="0">
                <a:solidFill>
                  <a:srgbClr val="586E75"/>
                </a:solidFill>
                <a:latin typeface="Lucida Console" panose="020B0609040504020204" pitchFamily="49" charset="0"/>
              </a:rPr>
              <a:t>=</a:t>
            </a:r>
            <a:r>
              <a:rPr lang="en-US" sz="1800" dirty="0">
                <a:solidFill>
                  <a:srgbClr val="268BD2"/>
                </a:solidFill>
                <a:effectLst>
                  <a:glow rad="228600">
                    <a:schemeClr val="accent4">
                      <a:satMod val="175000"/>
                      <a:alpha val="40000"/>
                    </a:schemeClr>
                  </a:glow>
                </a:effectLst>
                <a:latin typeface="Lucida Console" panose="020B0609040504020204" pitchFamily="49" charset="0"/>
              </a:rPr>
              <a:t>distribution</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a:t>
            </a:r>
            <a:r>
              <a:rPr lang="en-US" sz="1800" dirty="0">
                <a:solidFill>
                  <a:srgbClr val="B58900"/>
                </a:solidFill>
                <a:effectLst>
                  <a:glow rad="228600">
                    <a:schemeClr val="accent4">
                      <a:satMod val="175000"/>
                      <a:alpha val="40000"/>
                    </a:schemeClr>
                  </a:glow>
                </a:effectLst>
                <a:latin typeface="Lucida Console" panose="020B0609040504020204" pitchFamily="49" charset="0"/>
              </a:rPr>
              <a:t>link</a:t>
            </a:r>
            <a:r>
              <a:rPr lang="en-US" sz="1800" dirty="0">
                <a:solidFill>
                  <a:srgbClr val="657B83"/>
                </a:solidFill>
                <a:latin typeface="Lucida Console" panose="020B0609040504020204" pitchFamily="49" charset="0"/>
              </a:rPr>
              <a:t>”</a:t>
            </a:r>
            <a:r>
              <a:rPr lang="en-US" sz="1800" dirty="0">
                <a:solidFill>
                  <a:srgbClr val="586E75"/>
                </a:solidFill>
                <a:latin typeface="Lucida Console" panose="020B0609040504020204" pitchFamily="49" charset="0"/>
              </a:rPr>
              <a:t>))</a:t>
            </a:r>
          </a:p>
          <a:p>
            <a:pPr marL="0" indent="0">
              <a:buNone/>
            </a:pPr>
            <a:endParaRPr lang="en-US" sz="1800" dirty="0">
              <a:solidFill>
                <a:srgbClr val="586E75"/>
              </a:solidFill>
              <a:latin typeface="Lucida Console" panose="020B0609040504020204" pitchFamily="49" charset="0"/>
            </a:endParaRPr>
          </a:p>
          <a:p>
            <a:pPr marL="0" indent="0">
              <a:lnSpc>
                <a:spcPct val="100000"/>
              </a:lnSpc>
              <a:buNone/>
            </a:pPr>
            <a:r>
              <a:rPr lang="en-US" sz="1800" dirty="0" err="1">
                <a:solidFill>
                  <a:srgbClr val="657B83"/>
                </a:solidFill>
                <a:latin typeface="Lucida Console" panose="020B0609040504020204" pitchFamily="49" charset="0"/>
              </a:rPr>
              <a:t>glm_rd_conf</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268BD2"/>
                </a:solidFill>
                <a:latin typeface="Lucida Console" panose="020B0609040504020204" pitchFamily="49" charset="0"/>
              </a:rPr>
              <a:t>glm</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preterm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pnc5_f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mage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raceeth_f</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smoker_f</a:t>
            </a:r>
            <a:r>
              <a:rPr lang="en-US" sz="1800" dirty="0">
                <a:solidFill>
                  <a:srgbClr val="657B83"/>
                </a:solidFill>
                <a:latin typeface="Lucida Console" panose="020B0609040504020204" pitchFamily="49" charset="0"/>
              </a:rPr>
              <a:t>, </a:t>
            </a:r>
            <a:r>
              <a:rPr lang="en-US" sz="1800" dirty="0">
                <a:solidFill>
                  <a:srgbClr val="268BD2"/>
                </a:solidFill>
                <a:latin typeface="Lucida Console" panose="020B0609040504020204" pitchFamily="49" charset="0"/>
              </a:rPr>
              <a:t>data</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births_10k, </a:t>
            </a:r>
            <a:r>
              <a:rPr lang="en-US" sz="1800" dirty="0">
                <a:solidFill>
                  <a:srgbClr val="268BD2"/>
                </a:solidFill>
                <a:latin typeface="Lucida Console" panose="020B0609040504020204" pitchFamily="49" charset="0"/>
              </a:rPr>
              <a:t>family</a:t>
            </a:r>
            <a:r>
              <a:rPr lang="en-US" sz="1800" dirty="0">
                <a:solidFill>
                  <a:srgbClr val="586E75"/>
                </a:solidFill>
                <a:latin typeface="Lucida Console" panose="020B0609040504020204" pitchFamily="49" charset="0"/>
              </a:rPr>
              <a:t>=</a:t>
            </a:r>
            <a:r>
              <a:rPr lang="en-US" sz="1800" dirty="0">
                <a:solidFill>
                  <a:srgbClr val="268BD2"/>
                </a:solidFill>
                <a:latin typeface="Lucida Console" panose="020B0609040504020204" pitchFamily="49" charset="0"/>
              </a:rPr>
              <a:t>binomial</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link</a:t>
            </a:r>
            <a:r>
              <a:rPr lang="en-US" sz="1800" dirty="0">
                <a:solidFill>
                  <a:srgbClr val="586E75"/>
                </a:solidFill>
                <a:latin typeface="Lucida Console" panose="020B0609040504020204" pitchFamily="49" charset="0"/>
              </a:rPr>
              <a:t>=</a:t>
            </a:r>
            <a:r>
              <a:rPr lang="en-US" sz="1800" dirty="0">
                <a:solidFill>
                  <a:srgbClr val="2AA198"/>
                </a:solidFill>
                <a:latin typeface="Lucida Console" panose="020B0609040504020204" pitchFamily="49" charset="0"/>
              </a:rPr>
              <a:t>"identity"</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p>
          <a:p>
            <a:pPr marL="0" indent="0" algn="ctr">
              <a:buNone/>
            </a:pPr>
            <a:endParaRPr lang="en-US" sz="1800" dirty="0">
              <a:solidFill>
                <a:srgbClr val="657B83"/>
              </a:solidFill>
              <a:latin typeface="Lucida Console" panose="020B0609040504020204" pitchFamily="49" charset="0"/>
            </a:endParaRPr>
          </a:p>
          <a:p>
            <a:pPr marL="0" indent="0" algn="ctr">
              <a:buNone/>
            </a:pPr>
            <a:endParaRPr lang="en-US" sz="1800" dirty="0"/>
          </a:p>
          <a:p>
            <a:endParaRPr lang="en-US" dirty="0"/>
          </a:p>
        </p:txBody>
      </p:sp>
      <p:sp>
        <p:nvSpPr>
          <p:cNvPr id="5" name="TextBox 4">
            <a:extLst>
              <a:ext uri="{FF2B5EF4-FFF2-40B4-BE49-F238E27FC236}">
                <a16:creationId xmlns:a16="http://schemas.microsoft.com/office/drawing/2014/main" id="{CB89148B-76A8-463F-88C3-6EB7ADA6F440}"/>
              </a:ext>
            </a:extLst>
          </p:cNvPr>
          <p:cNvSpPr txBox="1"/>
          <p:nvPr/>
        </p:nvSpPr>
        <p:spPr>
          <a:xfrm>
            <a:off x="3137710" y="3692108"/>
            <a:ext cx="8762369" cy="2800767"/>
          </a:xfrm>
          <a:prstGeom prst="rect">
            <a:avLst/>
          </a:prstGeom>
          <a:solidFill>
            <a:schemeClr val="accent3">
              <a:lumMod val="20000"/>
              <a:lumOff val="80000"/>
            </a:schemeClr>
          </a:solidFill>
        </p:spPr>
        <p:txBody>
          <a:bodyPr wrap="square" rtlCol="0">
            <a:spAutoFit/>
          </a:bodyPr>
          <a:lstStyle/>
          <a:p>
            <a:pPr lvl="0">
              <a:defRPr/>
            </a:pPr>
            <a:r>
              <a:rPr lang="en-US" sz="1600" dirty="0">
                <a:solidFill>
                  <a:srgbClr val="657B83"/>
                </a:solidFill>
                <a:latin typeface="Consolas" panose="020B0609020204030204" pitchFamily="49" charset="0"/>
              </a:rPr>
              <a:t># A </a:t>
            </a:r>
            <a:r>
              <a:rPr lang="en-US" sz="1600" dirty="0" err="1">
                <a:solidFill>
                  <a:srgbClr val="657B83"/>
                </a:solidFill>
                <a:latin typeface="Consolas" panose="020B0609020204030204" pitchFamily="49" charset="0"/>
              </a:rPr>
              <a:t>tibble</a:t>
            </a:r>
            <a:r>
              <a:rPr lang="en-US" sz="1600" dirty="0">
                <a:solidFill>
                  <a:srgbClr val="657B83"/>
                </a:solidFill>
                <a:latin typeface="Consolas" panose="020B0609020204030204" pitchFamily="49" charset="0"/>
              </a:rPr>
              <a:t>: 8 x 7</a:t>
            </a:r>
          </a:p>
          <a:p>
            <a:pPr lvl="0">
              <a:defRPr/>
            </a:pPr>
            <a:r>
              <a:rPr lang="en-US" sz="1600" dirty="0">
                <a:solidFill>
                  <a:srgbClr val="657B83"/>
                </a:solidFill>
                <a:latin typeface="Consolas" panose="020B0609020204030204" pitchFamily="49" charset="0"/>
              </a:rPr>
              <a:t>  term             estimate </a:t>
            </a:r>
            <a:r>
              <a:rPr lang="en-US" sz="1600" dirty="0" err="1">
                <a:solidFill>
                  <a:srgbClr val="657B83"/>
                </a:solidFill>
                <a:latin typeface="Consolas" panose="020B0609020204030204" pitchFamily="49" charset="0"/>
              </a:rPr>
              <a:t>std.error</a:t>
            </a:r>
            <a:r>
              <a:rPr lang="en-US" sz="1600" dirty="0">
                <a:solidFill>
                  <a:srgbClr val="657B83"/>
                </a:solidFill>
                <a:latin typeface="Consolas" panose="020B0609020204030204" pitchFamily="49" charset="0"/>
              </a:rPr>
              <a:t> statistic  </a:t>
            </a:r>
            <a:r>
              <a:rPr lang="en-US" sz="1600" dirty="0" err="1">
                <a:solidFill>
                  <a:srgbClr val="657B83"/>
                </a:solidFill>
                <a:latin typeface="Consolas" panose="020B0609020204030204" pitchFamily="49" charset="0"/>
              </a:rPr>
              <a:t>p.value</a:t>
            </a: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conf.low</a:t>
            </a: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conf.high</a:t>
            </a:r>
            <a:endParaRPr lang="en-US" sz="1600" dirty="0">
              <a:solidFill>
                <a:srgbClr val="657B83"/>
              </a:solidFill>
              <a:latin typeface="Consolas" panose="020B0609020204030204" pitchFamily="49" charset="0"/>
            </a:endParaRPr>
          </a:p>
          <a:p>
            <a:pPr lvl="0">
              <a:defRPr/>
            </a:pPr>
            <a:r>
              <a:rPr lang="en-US" sz="1600" dirty="0">
                <a:solidFill>
                  <a:srgbClr val="657B83"/>
                </a:solidFill>
                <a:latin typeface="Consolas" panose="020B0609020204030204" pitchFamily="49" charset="0"/>
              </a:rPr>
              <a:t>  &lt;</a:t>
            </a:r>
            <a:r>
              <a:rPr lang="en-US" sz="1600" dirty="0" err="1">
                <a:solidFill>
                  <a:srgbClr val="657B83"/>
                </a:solidFill>
                <a:latin typeface="Consolas" panose="020B0609020204030204" pitchFamily="49" charset="0"/>
              </a:rPr>
              <a:t>chr</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a:t>
            </a:r>
          </a:p>
          <a:p>
            <a:pPr lvl="0">
              <a:defRPr/>
            </a:pPr>
            <a:r>
              <a:rPr lang="en-US" sz="1600" dirty="0">
                <a:solidFill>
                  <a:srgbClr val="657B83"/>
                </a:solidFill>
                <a:latin typeface="Consolas" panose="020B0609020204030204" pitchFamily="49" charset="0"/>
              </a:rPr>
              <a:t>1 (Intercept)       8.61e-2  0.0180       4.78  1.73e- 6  5.29e-2   0.121  </a:t>
            </a:r>
          </a:p>
          <a:p>
            <a:pPr lvl="0">
              <a:defRPr/>
            </a:pPr>
            <a:r>
              <a:rPr lang="en-US" sz="1600" dirty="0">
                <a:solidFill>
                  <a:srgbClr val="657B83"/>
                </a:solidFill>
                <a:latin typeface="Consolas" panose="020B0609020204030204" pitchFamily="49" charset="0"/>
              </a:rPr>
              <a:t>2 pnc5_fEarly PNC  -2.40e-2  0.0117      -2.06  3.94e- 2 -4.80e-2  -0.00225</a:t>
            </a:r>
          </a:p>
          <a:p>
            <a:pPr lvl="0">
              <a:defRPr/>
            </a:pPr>
            <a:r>
              <a:rPr lang="en-US" sz="1600" dirty="0">
                <a:solidFill>
                  <a:srgbClr val="657B83"/>
                </a:solidFill>
                <a:latin typeface="Consolas" panose="020B0609020204030204" pitchFamily="49" charset="0"/>
              </a:rPr>
              <a:t>3 mage              4.66e-4  0.000501     0.930 3.52e- 1 -4.27e-4   0.00137</a:t>
            </a:r>
          </a:p>
          <a:p>
            <a:pPr lvl="0">
              <a:defRPr/>
            </a:pPr>
            <a:r>
              <a:rPr lang="en-US" sz="1600" dirty="0">
                <a:solidFill>
                  <a:srgbClr val="657B83"/>
                </a:solidFill>
                <a:latin typeface="Consolas" panose="020B0609020204030204" pitchFamily="49" charset="0"/>
              </a:rPr>
              <a:t>4 </a:t>
            </a:r>
            <a:r>
              <a:rPr lang="en-US" sz="1600" dirty="0" err="1">
                <a:solidFill>
                  <a:srgbClr val="657B83"/>
                </a:solidFill>
                <a:latin typeface="Consolas" panose="020B0609020204030204" pitchFamily="49" charset="0"/>
              </a:rPr>
              <a:t>raceeth_fOther</a:t>
            </a:r>
            <a:r>
              <a:rPr lang="en-US" sz="1600" dirty="0">
                <a:solidFill>
                  <a:srgbClr val="657B83"/>
                </a:solidFill>
                <a:latin typeface="Consolas" panose="020B0609020204030204" pitchFamily="49" charset="0"/>
              </a:rPr>
              <a:t>    8.59e-3  0.00791      1.09  2.77e- 1 -6.50e-3   0.0246 </a:t>
            </a:r>
          </a:p>
          <a:p>
            <a:pPr lvl="0">
              <a:defRPr/>
            </a:pPr>
            <a:r>
              <a:rPr lang="en-US" sz="1600" dirty="0">
                <a:solidFill>
                  <a:srgbClr val="657B83"/>
                </a:solidFill>
                <a:latin typeface="Consolas" panose="020B0609020204030204" pitchFamily="49" charset="0"/>
              </a:rPr>
              <a:t>5 </a:t>
            </a:r>
            <a:r>
              <a:rPr lang="en-US" sz="1600" dirty="0" err="1">
                <a:solidFill>
                  <a:srgbClr val="657B83"/>
                </a:solidFill>
                <a:latin typeface="Consolas" panose="020B0609020204030204" pitchFamily="49" charset="0"/>
              </a:rPr>
              <a:t>raceeth_fWhite</a:t>
            </a:r>
            <a:r>
              <a:rPr lang="en-US" sz="1600" dirty="0">
                <a:solidFill>
                  <a:srgbClr val="657B83"/>
                </a:solidFill>
                <a:latin typeface="Consolas" panose="020B0609020204030204" pitchFamily="49" charset="0"/>
              </a:rPr>
              <a:t> ~ -1.14e-2  0.0164      -0.691 4.89e- 1 -4.00e-2   0.0261 </a:t>
            </a:r>
          </a:p>
          <a:p>
            <a:pPr lvl="0">
              <a:defRPr/>
            </a:pPr>
            <a:r>
              <a:rPr lang="en-US" sz="1600" dirty="0">
                <a:solidFill>
                  <a:srgbClr val="657B83"/>
                </a:solidFill>
                <a:latin typeface="Consolas" panose="020B0609020204030204" pitchFamily="49" charset="0"/>
              </a:rPr>
              <a:t>6 </a:t>
            </a:r>
            <a:r>
              <a:rPr lang="en-US" sz="1600" dirty="0" err="1">
                <a:solidFill>
                  <a:srgbClr val="657B83"/>
                </a:solidFill>
                <a:latin typeface="Consolas" panose="020B0609020204030204" pitchFamily="49" charset="0"/>
              </a:rPr>
              <a:t>raceeth_fAfrica</a:t>
            </a:r>
            <a:r>
              <a:rPr lang="en-US" sz="1600" dirty="0">
                <a:solidFill>
                  <a:srgbClr val="657B83"/>
                </a:solidFill>
                <a:latin typeface="Consolas" panose="020B0609020204030204" pitchFamily="49" charset="0"/>
              </a:rPr>
              <a:t>~  7.73e-2  0.00841      9.19  3.92e-20  6.11e-2   0.0941 </a:t>
            </a:r>
          </a:p>
          <a:p>
            <a:pPr lvl="0">
              <a:defRPr/>
            </a:pPr>
            <a:r>
              <a:rPr lang="en-US" sz="1600" dirty="0">
                <a:solidFill>
                  <a:srgbClr val="657B83"/>
                </a:solidFill>
                <a:latin typeface="Consolas" panose="020B0609020204030204" pitchFamily="49" charset="0"/>
              </a:rPr>
              <a:t>7 </a:t>
            </a:r>
            <a:r>
              <a:rPr lang="en-US" sz="1600" dirty="0" err="1">
                <a:solidFill>
                  <a:srgbClr val="657B83"/>
                </a:solidFill>
                <a:latin typeface="Consolas" panose="020B0609020204030204" pitchFamily="49" charset="0"/>
              </a:rPr>
              <a:t>raceeth_fAmeric</a:t>
            </a:r>
            <a:r>
              <a:rPr lang="en-US" sz="1600" dirty="0">
                <a:solidFill>
                  <a:srgbClr val="657B83"/>
                </a:solidFill>
                <a:latin typeface="Consolas" panose="020B0609020204030204" pitchFamily="49" charset="0"/>
              </a:rPr>
              <a:t>~  7.88e-2  0.0306       2.58  1.00e- 2  2.52e-2   0.144  </a:t>
            </a:r>
          </a:p>
          <a:p>
            <a:pPr lvl="0">
              <a:defRPr/>
            </a:pPr>
            <a:r>
              <a:rPr lang="en-US" sz="1600" dirty="0">
                <a:solidFill>
                  <a:srgbClr val="657B83"/>
                </a:solidFill>
                <a:latin typeface="Consolas" panose="020B0609020204030204" pitchFamily="49" charset="0"/>
              </a:rPr>
              <a:t>8 </a:t>
            </a:r>
            <a:r>
              <a:rPr lang="en-US" sz="1600" dirty="0" err="1">
                <a:solidFill>
                  <a:srgbClr val="657B83"/>
                </a:solidFill>
                <a:latin typeface="Consolas" panose="020B0609020204030204" pitchFamily="49" charset="0"/>
              </a:rPr>
              <a:t>smoker_fSmoker</a:t>
            </a:r>
            <a:r>
              <a:rPr lang="en-US" sz="1600" dirty="0">
                <a:solidFill>
                  <a:srgbClr val="657B83"/>
                </a:solidFill>
                <a:latin typeface="Consolas" panose="020B0609020204030204" pitchFamily="49" charset="0"/>
              </a:rPr>
              <a:t>    2.39e-2  0.0102       2.34  1.92e- 2  4.92e-3   0.0445 </a:t>
            </a:r>
          </a:p>
        </p:txBody>
      </p:sp>
      <p:sp>
        <p:nvSpPr>
          <p:cNvPr id="6" name="Rectangle 5">
            <a:extLst>
              <a:ext uri="{FF2B5EF4-FFF2-40B4-BE49-F238E27FC236}">
                <a16:creationId xmlns:a16="http://schemas.microsoft.com/office/drawing/2014/main" id="{25F237A1-F1D1-4AFB-ACDF-C14D17018E45}"/>
              </a:ext>
            </a:extLst>
          </p:cNvPr>
          <p:cNvSpPr/>
          <p:nvPr/>
        </p:nvSpPr>
        <p:spPr>
          <a:xfrm>
            <a:off x="394952" y="4492326"/>
            <a:ext cx="2573092" cy="1200329"/>
          </a:xfrm>
          <a:prstGeom prst="rect">
            <a:avLst/>
          </a:prstGeom>
        </p:spPr>
        <p:txBody>
          <a:bodyPr wrap="square">
            <a:spAutoFit/>
          </a:bodyPr>
          <a:lstStyle/>
          <a:p>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tidy</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glm_rd_conf</a:t>
            </a:r>
            <a:r>
              <a:rPr lang="en-US" dirty="0">
                <a:solidFill>
                  <a:srgbClr val="657B83"/>
                </a:solidFill>
                <a:latin typeface="Lucida Console" panose="020B0609040504020204" pitchFamily="49" charset="0"/>
              </a:rPr>
              <a:t>, conf.int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T</a:t>
            </a:r>
            <a:r>
              <a:rPr lang="en-US" dirty="0">
                <a:solidFill>
                  <a:srgbClr val="586E75"/>
                </a:solidFill>
                <a:latin typeface="Lucida Console" panose="020B0609040504020204" pitchFamily="49" charset="0"/>
              </a:rPr>
              <a:t>)</a:t>
            </a:r>
            <a:endParaRPr lang="en-US" dirty="0">
              <a:solidFill>
                <a:srgbClr val="657B83"/>
              </a:solidFill>
              <a:latin typeface="Lucida Console" panose="020B0609040504020204" pitchFamily="49" charset="0"/>
            </a:endParaRPr>
          </a:p>
          <a:p>
            <a:pPr algn="ctr"/>
            <a:endParaRPr lang="en-US" dirty="0">
              <a:solidFill>
                <a:srgbClr val="657B83"/>
              </a:solidFill>
              <a:latin typeface="Lucida Console" panose="020B0609040504020204" pitchFamily="49" charset="0"/>
            </a:endParaRPr>
          </a:p>
        </p:txBody>
      </p:sp>
      <p:sp>
        <p:nvSpPr>
          <p:cNvPr id="7" name="Rectangle 6">
            <a:extLst>
              <a:ext uri="{FF2B5EF4-FFF2-40B4-BE49-F238E27FC236}">
                <a16:creationId xmlns:a16="http://schemas.microsoft.com/office/drawing/2014/main" id="{981B5D96-9D89-4294-AF82-A3B802E82CFC}"/>
              </a:ext>
            </a:extLst>
          </p:cNvPr>
          <p:cNvSpPr/>
          <p:nvPr/>
        </p:nvSpPr>
        <p:spPr>
          <a:xfrm>
            <a:off x="5300469" y="4694216"/>
            <a:ext cx="976544" cy="271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How should we model maternal age? </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p:txBody>
          <a:bodyPr>
            <a:normAutofit/>
          </a:bodyPr>
          <a:lstStyle/>
          <a:p>
            <a:pPr marL="0" indent="0">
              <a:buNone/>
            </a:pPr>
            <a:r>
              <a:rPr lang="en-US" sz="2000" dirty="0">
                <a:solidFill>
                  <a:srgbClr val="657B83"/>
                </a:solidFill>
                <a:latin typeface="Lucida Console" panose="020B0609040504020204" pitchFamily="49" charset="0"/>
              </a:rPr>
              <a:t>births_10k </a:t>
            </a:r>
            <a:r>
              <a:rPr lang="en-US" sz="2000" dirty="0">
                <a:solidFill>
                  <a:srgbClr val="CB4B16"/>
                </a:solidFill>
                <a:latin typeface="Lucida Console" panose="020B0609040504020204" pitchFamily="49" charset="0"/>
              </a:rPr>
              <a:t>%&gt;%</a:t>
            </a:r>
            <a:r>
              <a:rPr lang="en-US" sz="2000" dirty="0">
                <a:solidFill>
                  <a:srgbClr val="657B83"/>
                </a:solidFill>
                <a:latin typeface="Lucida Console" panose="020B0609040504020204" pitchFamily="49" charset="0"/>
              </a:rPr>
              <a:t> </a:t>
            </a:r>
          </a:p>
          <a:p>
            <a:pPr marL="0" indent="0">
              <a:buNone/>
            </a:pPr>
            <a:r>
              <a:rPr lang="en-US" sz="2000" dirty="0">
                <a:solidFill>
                  <a:srgbClr val="657B83"/>
                </a:solidFill>
                <a:latin typeface="Lucida Console" panose="020B0609040504020204" pitchFamily="49" charset="0"/>
              </a:rPr>
              <a:t>	</a:t>
            </a:r>
            <a:r>
              <a:rPr lang="en-US" sz="2000" dirty="0" err="1">
                <a:solidFill>
                  <a:srgbClr val="657B83"/>
                </a:solidFill>
                <a:latin typeface="Lucida Console" panose="020B0609040504020204" pitchFamily="49" charset="0"/>
              </a:rPr>
              <a:t>group_by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mage</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CB4B16"/>
                </a:solidFill>
                <a:latin typeface="Lucida Console" panose="020B0609040504020204" pitchFamily="49" charset="0"/>
              </a:rPr>
              <a:t>%&gt;%</a:t>
            </a:r>
            <a:r>
              <a:rPr lang="en-US" sz="2000" dirty="0">
                <a:solidFill>
                  <a:srgbClr val="657B83"/>
                </a:solidFill>
                <a:latin typeface="Lucida Console" panose="020B0609040504020204" pitchFamily="49" charset="0"/>
              </a:rPr>
              <a:t> </a:t>
            </a:r>
          </a:p>
          <a:p>
            <a:pPr marL="0" indent="0">
              <a:buNone/>
            </a:pPr>
            <a:r>
              <a:rPr lang="en-US" sz="2000" dirty="0">
                <a:solidFill>
                  <a:srgbClr val="657B83"/>
                </a:solidFill>
                <a:latin typeface="Lucida Console" panose="020B0609040504020204" pitchFamily="49" charset="0"/>
              </a:rPr>
              <a:t>	summarize</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prop_preterm</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268BD2"/>
                </a:solidFill>
                <a:latin typeface="Lucida Console" panose="020B0609040504020204" pitchFamily="49" charset="0"/>
              </a:rPr>
              <a:t>mean</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preterm, na.rm</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T</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CB4B16"/>
                </a:solidFill>
                <a:latin typeface="Lucida Console" panose="020B0609040504020204" pitchFamily="49" charset="0"/>
              </a:rPr>
              <a:t>%&gt;%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ggplot</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mage, y</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prop_preterm</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geom_col</a:t>
            </a:r>
            <a:r>
              <a:rPr lang="en-US" sz="2000" dirty="0">
                <a:solidFill>
                  <a:srgbClr val="586E75"/>
                </a:solidFill>
                <a:latin typeface="Lucida Console" panose="020B0609040504020204" pitchFamily="49" charset="0"/>
              </a:rPr>
              <a:t>()</a:t>
            </a:r>
            <a:endParaRPr lang="en-US" sz="2000" dirty="0"/>
          </a:p>
          <a:p>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292A62C4-46FE-4205-8C36-03D452D3AB56}"/>
              </a:ext>
            </a:extLst>
          </p:cNvPr>
          <p:cNvSpPr>
            <a:spLocks noGrp="1"/>
          </p:cNvSpPr>
          <p:nvPr>
            <p:ph type="sldNum" sz="quarter" idx="12"/>
          </p:nvPr>
        </p:nvSpPr>
        <p:spPr/>
        <p:txBody>
          <a:bodyPr/>
          <a:lstStyle/>
          <a:p>
            <a:fld id="{3A459995-563D-504C-A013-732E51D72A13}" type="slidenum">
              <a:rPr lang="en-US" smtClean="0"/>
              <a:t>33</a:t>
            </a:fld>
            <a:endParaRPr lang="en-US"/>
          </a:p>
        </p:txBody>
      </p:sp>
      <p:pic>
        <p:nvPicPr>
          <p:cNvPr id="6" name="Picture 5">
            <a:extLst>
              <a:ext uri="{FF2B5EF4-FFF2-40B4-BE49-F238E27FC236}">
                <a16:creationId xmlns:a16="http://schemas.microsoft.com/office/drawing/2014/main" id="{A54AD1EC-4A9E-4DA5-B7AE-2F0B6D55AED1}"/>
              </a:ext>
            </a:extLst>
          </p:cNvPr>
          <p:cNvPicPr>
            <a:picLocks noChangeAspect="1"/>
          </p:cNvPicPr>
          <p:nvPr/>
        </p:nvPicPr>
        <p:blipFill>
          <a:blip r:embed="rId2"/>
          <a:stretch>
            <a:fillRect/>
          </a:stretch>
        </p:blipFill>
        <p:spPr>
          <a:xfrm>
            <a:off x="6096000" y="3462279"/>
            <a:ext cx="5974500" cy="3395721"/>
          </a:xfrm>
          <a:prstGeom prst="rect">
            <a:avLst/>
          </a:prstGeom>
        </p:spPr>
      </p:pic>
    </p:spTree>
    <p:extLst>
      <p:ext uri="{BB962C8B-B14F-4D97-AF65-F5344CB8AC3E}">
        <p14:creationId xmlns:p14="http://schemas.microsoft.com/office/powerpoint/2010/main" val="189237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Functional form - linear</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p:txBody>
          <a:bodyPr>
            <a:normAutofit/>
          </a:bodyPr>
          <a:lstStyle/>
          <a:p>
            <a:pPr marL="0" indent="0">
              <a:buNone/>
            </a:pPr>
            <a:r>
              <a:rPr lang="en-US" sz="2400" dirty="0" err="1">
                <a:solidFill>
                  <a:srgbClr val="657B83"/>
                </a:solidFill>
                <a:latin typeface="Lucida Console" panose="020B0609040504020204" pitchFamily="49" charset="0"/>
              </a:rPr>
              <a:t>ff_mage</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&lt;-</a:t>
            </a:r>
            <a:r>
              <a:rPr lang="en-US" sz="2400" dirty="0">
                <a:solidFill>
                  <a:srgbClr val="657B83"/>
                </a:solidFill>
                <a:latin typeface="Lucida Console" panose="020B0609040504020204" pitchFamily="49" charset="0"/>
              </a:rPr>
              <a:t> </a:t>
            </a:r>
            <a:r>
              <a:rPr lang="en-US" sz="2400" dirty="0" err="1">
                <a:solidFill>
                  <a:srgbClr val="268BD2"/>
                </a:solidFill>
                <a:latin typeface="Lucida Console" panose="020B0609040504020204" pitchFamily="49" charset="0"/>
              </a:rPr>
              <a:t>glm</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preterm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mage, </a:t>
            </a:r>
            <a:r>
              <a:rPr lang="en-US" sz="2400" dirty="0">
                <a:solidFill>
                  <a:srgbClr val="268BD2"/>
                </a:solidFill>
                <a:latin typeface="Lucida Console" panose="020B0609040504020204" pitchFamily="49" charset="0"/>
              </a:rPr>
              <a:t>data</a:t>
            </a:r>
            <a:r>
              <a:rPr lang="en-US" sz="2400" dirty="0">
                <a:solidFill>
                  <a:srgbClr val="657B83"/>
                </a:solidFill>
                <a:latin typeface="Lucida Console" panose="020B0609040504020204" pitchFamily="49" charset="0"/>
              </a:rPr>
              <a: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births_10k, </a:t>
            </a:r>
            <a:r>
              <a:rPr lang="en-US" sz="2400" dirty="0">
                <a:solidFill>
                  <a:srgbClr val="268BD2"/>
                </a:solidFill>
                <a:latin typeface="Lucida Console" panose="020B0609040504020204" pitchFamily="49" charset="0"/>
              </a:rPr>
              <a:t>family</a:t>
            </a:r>
            <a:r>
              <a:rPr lang="en-US" sz="2400" dirty="0">
                <a:solidFill>
                  <a:srgbClr val="586E75"/>
                </a:solidFill>
                <a:latin typeface="Lucida Console" panose="020B0609040504020204" pitchFamily="49" charset="0"/>
              </a:rPr>
              <a:t>=</a:t>
            </a:r>
            <a:r>
              <a:rPr lang="en-US" sz="2400" dirty="0">
                <a:solidFill>
                  <a:srgbClr val="268BD2"/>
                </a:solidFill>
                <a:latin typeface="Lucida Console" panose="020B0609040504020204" pitchFamily="49" charset="0"/>
              </a:rPr>
              <a:t>binomial</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link</a:t>
            </a:r>
            <a:r>
              <a:rPr lang="en-US" sz="2400" dirty="0">
                <a:solidFill>
                  <a:srgbClr val="586E75"/>
                </a:solidFill>
                <a:latin typeface="Lucida Console" panose="020B0609040504020204" pitchFamily="49" charset="0"/>
              </a:rPr>
              <a:t>=</a:t>
            </a:r>
            <a:r>
              <a:rPr lang="en-US" sz="2400" dirty="0">
                <a:solidFill>
                  <a:srgbClr val="2AA198"/>
                </a:solidFill>
                <a:latin typeface="Lucida Console" panose="020B0609040504020204" pitchFamily="49" charset="0"/>
              </a:rPr>
              <a:t>"identity"</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p>
          <a:p>
            <a:pPr marL="0" indent="0">
              <a:buNone/>
            </a:pPr>
            <a:endParaRPr lang="en-US" sz="2400" dirty="0">
              <a:solidFill>
                <a:srgbClr val="657B83"/>
              </a:solidFill>
              <a:latin typeface="Lucida Console" panose="020B0609040504020204" pitchFamily="49" charset="0"/>
            </a:endParaRPr>
          </a:p>
          <a:p>
            <a:pPr marL="0" indent="0">
              <a:buNone/>
            </a:pPr>
            <a:r>
              <a:rPr lang="en-US" sz="2400" dirty="0">
                <a:solidFill>
                  <a:srgbClr val="657B83"/>
                </a:solidFill>
                <a:latin typeface="Lucida Console" panose="020B0609040504020204" pitchFamily="49" charset="0"/>
              </a:rPr>
              <a:t>tidy</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ff_mage</a:t>
            </a:r>
            <a:r>
              <a:rPr lang="en-US" sz="2400" dirty="0">
                <a:solidFill>
                  <a:srgbClr val="657B83"/>
                </a:solidFill>
                <a:latin typeface="Lucida Console" panose="020B0609040504020204" pitchFamily="49" charset="0"/>
              </a:rPr>
              <a:t>, conf.int </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T</a:t>
            </a:r>
            <a:r>
              <a:rPr lang="en-US" sz="2400" dirty="0">
                <a:solidFill>
                  <a:srgbClr val="586E75"/>
                </a:solidFill>
                <a:latin typeface="Lucida Console" panose="020B0609040504020204" pitchFamily="49" charset="0"/>
              </a:rPr>
              <a:t>)</a:t>
            </a:r>
            <a:endParaRPr lang="en-US" sz="2400" dirty="0"/>
          </a:p>
        </p:txBody>
      </p:sp>
      <p:sp>
        <p:nvSpPr>
          <p:cNvPr id="6" name="TextBox 5">
            <a:extLst>
              <a:ext uri="{FF2B5EF4-FFF2-40B4-BE49-F238E27FC236}">
                <a16:creationId xmlns:a16="http://schemas.microsoft.com/office/drawing/2014/main" id="{A048C3A8-BF12-4D45-9D9D-C84419F7F755}"/>
              </a:ext>
            </a:extLst>
          </p:cNvPr>
          <p:cNvSpPr txBox="1"/>
          <p:nvPr/>
        </p:nvSpPr>
        <p:spPr>
          <a:xfrm>
            <a:off x="2898013" y="4322423"/>
            <a:ext cx="8762369" cy="1569660"/>
          </a:xfrm>
          <a:prstGeom prst="rect">
            <a:avLst/>
          </a:prstGeom>
          <a:solidFill>
            <a:schemeClr val="accent3">
              <a:lumMod val="20000"/>
              <a:lumOff val="80000"/>
            </a:schemeClr>
          </a:solidFill>
        </p:spPr>
        <p:txBody>
          <a:bodyPr wrap="square" rtlCol="0">
            <a:spAutoFit/>
          </a:bodyPr>
          <a:lstStyle/>
          <a:p>
            <a:pPr lvl="0">
              <a:defRPr/>
            </a:pPr>
            <a:r>
              <a:rPr lang="en-US" sz="1600" dirty="0">
                <a:solidFill>
                  <a:srgbClr val="657B83"/>
                </a:solidFill>
                <a:latin typeface="Consolas" panose="020B0609020204030204" pitchFamily="49" charset="0"/>
              </a:rPr>
              <a:t># linear</a:t>
            </a:r>
          </a:p>
          <a:p>
            <a:pPr lvl="0">
              <a:defRPr/>
            </a:pPr>
            <a:r>
              <a:rPr lang="en-US" sz="1600" dirty="0">
                <a:solidFill>
                  <a:srgbClr val="657B83"/>
                </a:solidFill>
                <a:latin typeface="Consolas" panose="020B0609020204030204" pitchFamily="49" charset="0"/>
              </a:rPr>
              <a:t># A </a:t>
            </a:r>
            <a:r>
              <a:rPr lang="en-US" sz="1600" dirty="0" err="1">
                <a:solidFill>
                  <a:srgbClr val="657B83"/>
                </a:solidFill>
                <a:latin typeface="Consolas" panose="020B0609020204030204" pitchFamily="49" charset="0"/>
              </a:rPr>
              <a:t>tibble</a:t>
            </a:r>
            <a:r>
              <a:rPr lang="en-US" sz="1600" dirty="0">
                <a:solidFill>
                  <a:srgbClr val="657B83"/>
                </a:solidFill>
                <a:latin typeface="Consolas" panose="020B0609020204030204" pitchFamily="49" charset="0"/>
              </a:rPr>
              <a:t>: 2 x 7</a:t>
            </a:r>
          </a:p>
          <a:p>
            <a:pPr lvl="0">
              <a:defRPr/>
            </a:pPr>
            <a:r>
              <a:rPr lang="en-US" sz="1600" dirty="0">
                <a:solidFill>
                  <a:srgbClr val="657B83"/>
                </a:solidFill>
                <a:latin typeface="Consolas" panose="020B0609020204030204" pitchFamily="49" charset="0"/>
              </a:rPr>
              <a:t>  term         estimate </a:t>
            </a:r>
            <a:r>
              <a:rPr lang="en-US" sz="1600" dirty="0" err="1">
                <a:solidFill>
                  <a:srgbClr val="657B83"/>
                </a:solidFill>
                <a:latin typeface="Consolas" panose="020B0609020204030204" pitchFamily="49" charset="0"/>
              </a:rPr>
              <a:t>std.error</a:t>
            </a:r>
            <a:r>
              <a:rPr lang="en-US" sz="1600" dirty="0">
                <a:solidFill>
                  <a:srgbClr val="657B83"/>
                </a:solidFill>
                <a:latin typeface="Consolas" panose="020B0609020204030204" pitchFamily="49" charset="0"/>
              </a:rPr>
              <a:t> statistic  </a:t>
            </a:r>
            <a:r>
              <a:rPr lang="en-US" sz="1600" dirty="0" err="1">
                <a:solidFill>
                  <a:srgbClr val="657B83"/>
                </a:solidFill>
                <a:latin typeface="Consolas" panose="020B0609020204030204" pitchFamily="49" charset="0"/>
              </a:rPr>
              <a:t>p.value</a:t>
            </a: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conf.low</a:t>
            </a: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conf.high</a:t>
            </a:r>
            <a:endParaRPr lang="en-US" sz="1600" dirty="0">
              <a:solidFill>
                <a:srgbClr val="657B83"/>
              </a:solidFill>
              <a:latin typeface="Consolas" panose="020B0609020204030204" pitchFamily="49" charset="0"/>
            </a:endParaRPr>
          </a:p>
          <a:p>
            <a:pPr lvl="0">
              <a:defRPr/>
            </a:pPr>
            <a:r>
              <a:rPr lang="en-US" sz="1600" dirty="0">
                <a:solidFill>
                  <a:srgbClr val="657B83"/>
                </a:solidFill>
                <a:latin typeface="Consolas" panose="020B0609020204030204" pitchFamily="49" charset="0"/>
              </a:rPr>
              <a:t>  &lt;</a:t>
            </a:r>
            <a:r>
              <a:rPr lang="en-US" sz="1600" dirty="0" err="1">
                <a:solidFill>
                  <a:srgbClr val="657B83"/>
                </a:solidFill>
                <a:latin typeface="Consolas" panose="020B0609020204030204" pitchFamily="49" charset="0"/>
              </a:rPr>
              <a:t>chr</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     &lt;</a:t>
            </a:r>
            <a:r>
              <a:rPr lang="en-US" sz="1600" dirty="0" err="1">
                <a:solidFill>
                  <a:srgbClr val="657B83"/>
                </a:solidFill>
                <a:latin typeface="Consolas" panose="020B0609020204030204" pitchFamily="49" charset="0"/>
              </a:rPr>
              <a:t>dbl</a:t>
            </a:r>
            <a:r>
              <a:rPr lang="en-US" sz="1600" dirty="0">
                <a:solidFill>
                  <a:srgbClr val="657B83"/>
                </a:solidFill>
                <a:latin typeface="Consolas" panose="020B0609020204030204" pitchFamily="49" charset="0"/>
              </a:rPr>
              <a:t>&gt;</a:t>
            </a:r>
          </a:p>
          <a:p>
            <a:pPr lvl="0">
              <a:defRPr/>
            </a:pPr>
            <a:r>
              <a:rPr lang="en-US" sz="1600" dirty="0">
                <a:solidFill>
                  <a:srgbClr val="657B83"/>
                </a:solidFill>
                <a:latin typeface="Consolas" panose="020B0609020204030204" pitchFamily="49" charset="0"/>
              </a:rPr>
              <a:t>1 (Intercept)  0.115     0.0143        8.03 9.99e-16  0.0895   0.141   </a:t>
            </a:r>
          </a:p>
          <a:p>
            <a:pPr lvl="0">
              <a:defRPr/>
            </a:pPr>
            <a:r>
              <a:rPr lang="en-US" sz="1600" dirty="0">
                <a:solidFill>
                  <a:srgbClr val="657B83"/>
                </a:solidFill>
                <a:latin typeface="Consolas" panose="020B0609020204030204" pitchFamily="49" charset="0"/>
              </a:rPr>
              <a:t>2 mage        -0.000545  0.000506     -1.08 2.81e- 1 -0.00144  0.000361</a:t>
            </a:r>
          </a:p>
        </p:txBody>
      </p:sp>
    </p:spTree>
    <p:extLst>
      <p:ext uri="{BB962C8B-B14F-4D97-AF65-F5344CB8AC3E}">
        <p14:creationId xmlns:p14="http://schemas.microsoft.com/office/powerpoint/2010/main" val="365806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Functional form - linear</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p:txBody>
          <a:bodyPr>
            <a:normAutofit/>
          </a:bodyPr>
          <a:lstStyle/>
          <a:p>
            <a:pPr marL="0" indent="0">
              <a:buNone/>
            </a:pPr>
            <a:r>
              <a:rPr lang="en-US" sz="1800" i="1" dirty="0">
                <a:solidFill>
                  <a:srgbClr val="93A1A1"/>
                </a:solidFill>
                <a:latin typeface="Lucida Console" panose="020B0609040504020204" pitchFamily="49" charset="0"/>
              </a:rPr>
              <a:t># creating </a:t>
            </a:r>
            <a:r>
              <a:rPr lang="en-US" sz="1800" i="1" dirty="0" err="1">
                <a:solidFill>
                  <a:srgbClr val="93A1A1"/>
                </a:solidFill>
                <a:latin typeface="Lucida Console" panose="020B0609040504020204" pitchFamily="49" charset="0"/>
              </a:rPr>
              <a:t>dataframe</a:t>
            </a:r>
            <a:r>
              <a:rPr lang="en-US" sz="1800" i="1" dirty="0">
                <a:solidFill>
                  <a:srgbClr val="93A1A1"/>
                </a:solidFill>
                <a:latin typeface="Lucida Console" panose="020B0609040504020204" pitchFamily="49" charset="0"/>
              </a:rPr>
              <a:t> with predictions</a:t>
            </a:r>
            <a:endParaRPr lang="en-US" sz="1800" dirty="0">
              <a:solidFill>
                <a:srgbClr val="657B83"/>
              </a:solidFill>
              <a:latin typeface="Lucida Console" panose="020B0609040504020204" pitchFamily="49" charset="0"/>
            </a:endParaRPr>
          </a:p>
          <a:p>
            <a:pPr marL="0" indent="0">
              <a:buNone/>
            </a:pPr>
            <a:r>
              <a:rPr lang="en-US" sz="1800" dirty="0" err="1">
                <a:solidFill>
                  <a:srgbClr val="657B83"/>
                </a:solidFill>
                <a:latin typeface="Lucida Console" panose="020B0609040504020204" pitchFamily="49" charset="0"/>
              </a:rPr>
              <a:t>m.pred</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as_tibble</a:t>
            </a:r>
            <a:r>
              <a:rPr lang="en-US" sz="1800" dirty="0">
                <a:solidFill>
                  <a:srgbClr val="586E75"/>
                </a:solidFill>
                <a:latin typeface="Lucida Console" panose="020B0609040504020204" pitchFamily="49" charset="0"/>
              </a:rPr>
              <a:t>(</a:t>
            </a:r>
            <a:r>
              <a:rPr lang="en-US" sz="1800" dirty="0">
                <a:solidFill>
                  <a:srgbClr val="268BD2"/>
                </a:solidFill>
                <a:latin typeface="Lucida Console" panose="020B0609040504020204" pitchFamily="49" charset="0"/>
              </a:rPr>
              <a:t>predict</a:t>
            </a:r>
            <a:r>
              <a:rPr lang="en-US" sz="1800" dirty="0">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ff_mage</a:t>
            </a:r>
            <a:r>
              <a:rPr lang="en-US" sz="1800" dirty="0">
                <a:solidFill>
                  <a:srgbClr val="657B83"/>
                </a:solidFill>
                <a:latin typeface="Lucida Console" panose="020B0609040504020204" pitchFamily="49" charset="0"/>
              </a:rPr>
              <a:t>, type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2AA198"/>
                </a:solidFill>
                <a:latin typeface="Lucida Console" panose="020B0609040504020204" pitchFamily="49" charset="0"/>
              </a:rPr>
              <a:t>"response"</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se.fit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endParaRPr lang="en-US" sz="1800" i="1" dirty="0">
              <a:solidFill>
                <a:srgbClr val="93A1A1"/>
              </a:solidFill>
              <a:latin typeface="Lucida Console" panose="020B0609040504020204" pitchFamily="49" charset="0"/>
            </a:endParaRP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lower</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fit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2AA198"/>
                </a:solidFill>
                <a:latin typeface="Lucida Console" panose="020B0609040504020204" pitchFamily="49" charset="0"/>
              </a:rPr>
              <a:t>1.96</a:t>
            </a:r>
            <a:r>
              <a:rPr lang="en-US" sz="1800" dirty="0">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se.fit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i="1" dirty="0">
                <a:solidFill>
                  <a:srgbClr val="93A1A1"/>
                </a:solidFill>
                <a:latin typeface="Lucida Console" panose="020B0609040504020204" pitchFamily="49" charset="0"/>
              </a:rPr>
              <a:t># lower bounds</a:t>
            </a:r>
            <a:r>
              <a:rPr lang="en-US" sz="1800" dirty="0">
                <a:solidFill>
                  <a:srgbClr val="657B83"/>
                </a:solidFill>
                <a:latin typeface="Lucida Console" panose="020B0609040504020204" pitchFamily="49" charset="0"/>
              </a:rPr>
              <a:t> </a:t>
            </a: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upper</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fit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2AA198"/>
                </a:solidFill>
                <a:latin typeface="Lucida Console" panose="020B0609040504020204" pitchFamily="49" charset="0"/>
              </a:rPr>
              <a:t>1.96</a:t>
            </a:r>
            <a:r>
              <a:rPr lang="en-US" sz="1800" dirty="0">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se.fit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i="1" dirty="0">
                <a:solidFill>
                  <a:srgbClr val="93A1A1"/>
                </a:solidFill>
                <a:latin typeface="Lucida Console" panose="020B0609040504020204" pitchFamily="49" charset="0"/>
              </a:rPr>
              <a:t># upper bounds</a:t>
            </a:r>
            <a:r>
              <a:rPr lang="en-US" sz="1800" dirty="0">
                <a:solidFill>
                  <a:srgbClr val="657B83"/>
                </a:solidFill>
                <a:latin typeface="Lucida Console" panose="020B0609040504020204" pitchFamily="49" charset="0"/>
              </a:rPr>
              <a:t> </a:t>
            </a: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x</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births_10k</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mage </a:t>
            </a:r>
            <a:r>
              <a:rPr lang="en-US" sz="1800" i="1" dirty="0">
                <a:solidFill>
                  <a:srgbClr val="93A1A1"/>
                </a:solidFill>
                <a:latin typeface="Lucida Console" panose="020B0609040504020204" pitchFamily="49" charset="0"/>
              </a:rPr>
              <a:t># actual age values</a:t>
            </a:r>
            <a:r>
              <a:rPr lang="en-US" sz="1800" dirty="0">
                <a:solidFill>
                  <a:srgbClr val="657B83"/>
                </a:solidFill>
                <a:latin typeface="Lucida Console" panose="020B0609040504020204" pitchFamily="49" charset="0"/>
              </a:rPr>
              <a:t> </a:t>
            </a: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y</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births_10k</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preterm </a:t>
            </a:r>
            <a:r>
              <a:rPr lang="en-US" sz="1800" i="1" dirty="0">
                <a:solidFill>
                  <a:srgbClr val="93A1A1"/>
                </a:solidFill>
                <a:latin typeface="Lucida Console" panose="020B0609040504020204" pitchFamily="49" charset="0"/>
              </a:rPr>
              <a:t># actual mortality values</a:t>
            </a:r>
          </a:p>
          <a:p>
            <a:pPr marL="0" indent="0">
              <a:buNone/>
            </a:pPr>
            <a:endParaRPr lang="en-US" sz="1800" i="1" dirty="0">
              <a:solidFill>
                <a:srgbClr val="93A1A1"/>
              </a:solidFill>
              <a:latin typeface="Lucida Console" panose="020B0609040504020204" pitchFamily="49" charset="0"/>
            </a:endParaRPr>
          </a:p>
          <a:p>
            <a:pPr marL="0" indent="0">
              <a:buNone/>
            </a:pPr>
            <a:r>
              <a:rPr lang="en-US" sz="1800" dirty="0" err="1">
                <a:solidFill>
                  <a:srgbClr val="657B83"/>
                </a:solidFill>
                <a:latin typeface="Lucida Console" panose="020B0609040504020204" pitchFamily="49" charset="0"/>
              </a:rPr>
              <a:t>m.pred</a:t>
            </a:r>
            <a:endParaRPr lang="en-US" sz="1800" dirty="0"/>
          </a:p>
        </p:txBody>
      </p:sp>
    </p:spTree>
    <p:extLst>
      <p:ext uri="{BB962C8B-B14F-4D97-AF65-F5344CB8AC3E}">
        <p14:creationId xmlns:p14="http://schemas.microsoft.com/office/powerpoint/2010/main" val="3925647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Functional form - linear</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p:txBody>
          <a:bodyPr>
            <a:normAutofit/>
          </a:bodyPr>
          <a:lstStyle/>
          <a:p>
            <a:pPr marL="0" indent="0">
              <a:buNone/>
            </a:pPr>
            <a:r>
              <a:rPr lang="en-US" sz="1800" i="1" dirty="0">
                <a:solidFill>
                  <a:srgbClr val="93A1A1"/>
                </a:solidFill>
                <a:latin typeface="Lucida Console" panose="020B0609040504020204" pitchFamily="49" charset="0"/>
              </a:rPr>
              <a:t># creating </a:t>
            </a:r>
            <a:r>
              <a:rPr lang="en-US" sz="1800" i="1" dirty="0" err="1">
                <a:solidFill>
                  <a:srgbClr val="93A1A1"/>
                </a:solidFill>
                <a:latin typeface="Lucida Console" panose="020B0609040504020204" pitchFamily="49" charset="0"/>
              </a:rPr>
              <a:t>dataframe</a:t>
            </a:r>
            <a:r>
              <a:rPr lang="en-US" sz="1800" i="1" dirty="0">
                <a:solidFill>
                  <a:srgbClr val="93A1A1"/>
                </a:solidFill>
                <a:latin typeface="Lucida Console" panose="020B0609040504020204" pitchFamily="49" charset="0"/>
              </a:rPr>
              <a:t> with predictions</a:t>
            </a:r>
            <a:endParaRPr lang="en-US" sz="1800" dirty="0">
              <a:solidFill>
                <a:srgbClr val="657B83"/>
              </a:solidFill>
              <a:latin typeface="Lucida Console" panose="020B0609040504020204" pitchFamily="49" charset="0"/>
            </a:endParaRPr>
          </a:p>
          <a:p>
            <a:pPr marL="0" indent="0">
              <a:buNone/>
            </a:pPr>
            <a:r>
              <a:rPr lang="en-US" sz="1800" dirty="0" err="1">
                <a:solidFill>
                  <a:srgbClr val="657B83"/>
                </a:solidFill>
                <a:latin typeface="Lucida Console" panose="020B0609040504020204" pitchFamily="49" charset="0"/>
              </a:rPr>
              <a:t>m.pred</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as_tibble</a:t>
            </a:r>
            <a:r>
              <a:rPr lang="en-US" sz="1800" dirty="0">
                <a:solidFill>
                  <a:srgbClr val="586E75"/>
                </a:solidFill>
                <a:latin typeface="Lucida Console" panose="020B0609040504020204" pitchFamily="49" charset="0"/>
              </a:rPr>
              <a:t>(</a:t>
            </a:r>
            <a:r>
              <a:rPr lang="en-US" sz="1800" dirty="0">
                <a:solidFill>
                  <a:srgbClr val="268BD2"/>
                </a:solidFill>
                <a:latin typeface="Lucida Console" panose="020B0609040504020204" pitchFamily="49" charset="0"/>
              </a:rPr>
              <a:t>predict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ff_mage2, type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2AA198"/>
                </a:solidFill>
                <a:latin typeface="Lucida Console" panose="020B0609040504020204" pitchFamily="49" charset="0"/>
              </a:rPr>
              <a:t>"response"</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se.fit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endParaRPr lang="en-US" sz="1800" i="1" dirty="0">
              <a:solidFill>
                <a:srgbClr val="93A1A1"/>
              </a:solidFill>
              <a:latin typeface="Lucida Console" panose="020B0609040504020204" pitchFamily="49" charset="0"/>
            </a:endParaRP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lower</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fit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2AA198"/>
                </a:solidFill>
                <a:latin typeface="Lucida Console" panose="020B0609040504020204" pitchFamily="49" charset="0"/>
              </a:rPr>
              <a:t>1.96</a:t>
            </a:r>
            <a:r>
              <a:rPr lang="en-US" sz="1800" dirty="0">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se.fit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i="1" dirty="0">
                <a:solidFill>
                  <a:srgbClr val="93A1A1"/>
                </a:solidFill>
                <a:latin typeface="Lucida Console" panose="020B0609040504020204" pitchFamily="49" charset="0"/>
              </a:rPr>
              <a:t># lower bounds</a:t>
            </a:r>
            <a:r>
              <a:rPr lang="en-US" sz="1800" dirty="0">
                <a:solidFill>
                  <a:srgbClr val="657B83"/>
                </a:solidFill>
                <a:latin typeface="Lucida Console" panose="020B0609040504020204" pitchFamily="49" charset="0"/>
              </a:rPr>
              <a:t> </a:t>
            </a: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upper</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fit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a:t>
            </a:r>
            <a:r>
              <a:rPr lang="en-US" sz="1800" dirty="0">
                <a:solidFill>
                  <a:srgbClr val="2AA198"/>
                </a:solidFill>
                <a:latin typeface="Lucida Console" panose="020B0609040504020204" pitchFamily="49" charset="0"/>
              </a:rPr>
              <a:t>1.96</a:t>
            </a:r>
            <a:r>
              <a:rPr lang="en-US" sz="1800" dirty="0">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se.fit</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 </a:t>
            </a:r>
            <a:r>
              <a:rPr lang="en-US" sz="1800" i="1" dirty="0">
                <a:solidFill>
                  <a:srgbClr val="93A1A1"/>
                </a:solidFill>
                <a:latin typeface="Lucida Console" panose="020B0609040504020204" pitchFamily="49" charset="0"/>
              </a:rPr>
              <a:t># upper bounds</a:t>
            </a:r>
            <a:r>
              <a:rPr lang="en-US" sz="1800" dirty="0">
                <a:solidFill>
                  <a:srgbClr val="657B83"/>
                </a:solidFill>
                <a:latin typeface="Lucida Console" panose="020B0609040504020204" pitchFamily="49" charset="0"/>
              </a:rPr>
              <a:t> </a:t>
            </a: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x</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births_10k</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mage </a:t>
            </a:r>
            <a:r>
              <a:rPr lang="en-US" sz="1800" i="1" dirty="0">
                <a:solidFill>
                  <a:srgbClr val="93A1A1"/>
                </a:solidFill>
                <a:latin typeface="Lucida Console" panose="020B0609040504020204" pitchFamily="49" charset="0"/>
              </a:rPr>
              <a:t># actual age values</a:t>
            </a:r>
            <a:r>
              <a:rPr lang="en-US" sz="1800" dirty="0">
                <a:solidFill>
                  <a:srgbClr val="657B83"/>
                </a:solidFill>
                <a:latin typeface="Lucida Console" panose="020B0609040504020204" pitchFamily="49" charset="0"/>
              </a:rPr>
              <a:t> </a:t>
            </a:r>
          </a:p>
          <a:p>
            <a:pPr marL="0" indent="0">
              <a:buNone/>
            </a:pPr>
            <a:r>
              <a:rPr lang="en-US" sz="1800" dirty="0" err="1">
                <a:solidFill>
                  <a:srgbClr val="657B83"/>
                </a:solidFill>
                <a:latin typeface="Lucida Console" panose="020B0609040504020204" pitchFamily="49" charset="0"/>
              </a:rPr>
              <a:t>m.pred</a:t>
            </a:r>
            <a:r>
              <a:rPr lang="en-US" sz="1800" dirty="0" err="1">
                <a:solidFill>
                  <a:srgbClr val="586E75"/>
                </a:solidFill>
                <a:latin typeface="Lucida Console" panose="020B0609040504020204" pitchFamily="49" charset="0"/>
              </a:rPr>
              <a:t>$</a:t>
            </a:r>
            <a:r>
              <a:rPr lang="en-US" sz="1800" dirty="0" err="1">
                <a:solidFill>
                  <a:srgbClr val="657B83"/>
                </a:solidFill>
                <a:latin typeface="Lucida Console" panose="020B0609040504020204" pitchFamily="49" charset="0"/>
              </a:rPr>
              <a:t>y</a:t>
            </a:r>
            <a:r>
              <a:rPr lang="en-US" sz="1800" dirty="0">
                <a:solidFill>
                  <a:srgbClr val="657B83"/>
                </a:solidFill>
                <a:latin typeface="Lucida Console" panose="020B0609040504020204" pitchFamily="49" charset="0"/>
              </a:rPr>
              <a:t> </a:t>
            </a:r>
            <a:r>
              <a:rPr lang="en-US" sz="1800" dirty="0">
                <a:solidFill>
                  <a:srgbClr val="586E75"/>
                </a:solidFill>
                <a:latin typeface="Lucida Console" panose="020B0609040504020204" pitchFamily="49" charset="0"/>
              </a:rPr>
              <a:t>&lt;-</a:t>
            </a:r>
            <a:r>
              <a:rPr lang="en-US" sz="1800" dirty="0">
                <a:solidFill>
                  <a:srgbClr val="657B83"/>
                </a:solidFill>
                <a:latin typeface="Lucida Console" panose="020B0609040504020204" pitchFamily="49" charset="0"/>
              </a:rPr>
              <a:t> births_10k</a:t>
            </a:r>
            <a:r>
              <a:rPr lang="en-US" sz="1800" dirty="0">
                <a:solidFill>
                  <a:srgbClr val="586E75"/>
                </a:solidFill>
                <a:latin typeface="Lucida Console" panose="020B0609040504020204" pitchFamily="49" charset="0"/>
              </a:rPr>
              <a:t>$</a:t>
            </a:r>
            <a:r>
              <a:rPr lang="en-US" sz="1800" dirty="0">
                <a:solidFill>
                  <a:srgbClr val="657B83"/>
                </a:solidFill>
                <a:latin typeface="Lucida Console" panose="020B0609040504020204" pitchFamily="49" charset="0"/>
              </a:rPr>
              <a:t>preterm </a:t>
            </a:r>
            <a:r>
              <a:rPr lang="en-US" sz="1800" i="1" dirty="0">
                <a:solidFill>
                  <a:srgbClr val="93A1A1"/>
                </a:solidFill>
                <a:latin typeface="Lucida Console" panose="020B0609040504020204" pitchFamily="49" charset="0"/>
              </a:rPr>
              <a:t># actual mortality values</a:t>
            </a:r>
          </a:p>
          <a:p>
            <a:pPr marL="0" indent="0">
              <a:buNone/>
            </a:pPr>
            <a:endParaRPr lang="en-US" sz="1800" i="1" dirty="0">
              <a:solidFill>
                <a:srgbClr val="93A1A1"/>
              </a:solidFill>
              <a:latin typeface="Lucida Console" panose="020B0609040504020204" pitchFamily="49" charset="0"/>
            </a:endParaRPr>
          </a:p>
          <a:p>
            <a:pPr marL="0" indent="0">
              <a:buNone/>
            </a:pPr>
            <a:r>
              <a:rPr lang="en-US" sz="1800" dirty="0" err="1">
                <a:solidFill>
                  <a:srgbClr val="657B83"/>
                </a:solidFill>
                <a:latin typeface="Lucida Console" panose="020B0609040504020204" pitchFamily="49" charset="0"/>
              </a:rPr>
              <a:t>m.pred</a:t>
            </a:r>
            <a:endParaRPr lang="en-US" sz="1800" dirty="0"/>
          </a:p>
        </p:txBody>
      </p:sp>
      <p:sp>
        <p:nvSpPr>
          <p:cNvPr id="5" name="TextBox 4">
            <a:extLst>
              <a:ext uri="{FF2B5EF4-FFF2-40B4-BE49-F238E27FC236}">
                <a16:creationId xmlns:a16="http://schemas.microsoft.com/office/drawing/2014/main" id="{2D7E9028-6B1D-4D6B-86B7-F407AB5C28B9}"/>
              </a:ext>
            </a:extLst>
          </p:cNvPr>
          <p:cNvSpPr txBox="1"/>
          <p:nvPr/>
        </p:nvSpPr>
        <p:spPr>
          <a:xfrm>
            <a:off x="2325428" y="2016135"/>
            <a:ext cx="7541143" cy="3970318"/>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rtlCol="0">
            <a:spAutoFit/>
          </a:bodyPr>
          <a:lstStyle/>
          <a:p>
            <a:pPr lvl="0">
              <a:defRPr/>
            </a:pPr>
            <a:r>
              <a:rPr lang="en-US" dirty="0">
                <a:solidFill>
                  <a:srgbClr val="657B83"/>
                </a:solidFill>
                <a:latin typeface="Consolas" panose="020B0609020204030204" pitchFamily="49" charset="0"/>
              </a:rPr>
              <a:t># A </a:t>
            </a:r>
            <a:r>
              <a:rPr lang="en-US" dirty="0" err="1">
                <a:solidFill>
                  <a:srgbClr val="657B83"/>
                </a:solidFill>
                <a:latin typeface="Consolas" panose="020B0609020204030204" pitchFamily="49" charset="0"/>
              </a:rPr>
              <a:t>tibble</a:t>
            </a:r>
            <a:r>
              <a:rPr lang="en-US" dirty="0">
                <a:solidFill>
                  <a:srgbClr val="657B83"/>
                </a:solidFill>
                <a:latin typeface="Consolas" panose="020B0609020204030204" pitchFamily="49" charset="0"/>
              </a:rPr>
              <a:t>: 10,000 x 7</a:t>
            </a:r>
          </a:p>
          <a:p>
            <a:pPr lvl="0">
              <a:defRPr/>
            </a:pPr>
            <a:r>
              <a:rPr lang="en-US" dirty="0">
                <a:solidFill>
                  <a:srgbClr val="657B83"/>
                </a:solidFill>
                <a:latin typeface="Consolas" panose="020B0609020204030204" pitchFamily="49" charset="0"/>
              </a:rPr>
              <a:t>      fit  </a:t>
            </a:r>
            <a:r>
              <a:rPr lang="en-US" dirty="0" err="1">
                <a:solidFill>
                  <a:srgbClr val="657B83"/>
                </a:solidFill>
                <a:latin typeface="Consolas" panose="020B0609020204030204" pitchFamily="49" charset="0"/>
              </a:rPr>
              <a:t>se.fit</a:t>
            </a:r>
            <a:r>
              <a:rPr lang="en-US" dirty="0">
                <a:solidFill>
                  <a:srgbClr val="657B83"/>
                </a:solidFill>
                <a:latin typeface="Consolas" panose="020B0609020204030204" pitchFamily="49" charset="0"/>
              </a:rPr>
              <a:t> </a:t>
            </a:r>
            <a:r>
              <a:rPr lang="en-US" dirty="0" err="1">
                <a:solidFill>
                  <a:srgbClr val="657B83"/>
                </a:solidFill>
                <a:latin typeface="Consolas" panose="020B0609020204030204" pitchFamily="49" charset="0"/>
              </a:rPr>
              <a:t>residual.scale</a:t>
            </a:r>
            <a:r>
              <a:rPr lang="en-US" dirty="0">
                <a:solidFill>
                  <a:srgbClr val="657B83"/>
                </a:solidFill>
                <a:latin typeface="Consolas" panose="020B0609020204030204" pitchFamily="49" charset="0"/>
              </a:rPr>
              <a:t>  lower upper     x     y</a:t>
            </a:r>
          </a:p>
          <a:p>
            <a:pPr lvl="0">
              <a:defRPr/>
            </a:pPr>
            <a:r>
              <a:rPr lang="en-US" dirty="0">
                <a:solidFill>
                  <a:srgbClr val="657B83"/>
                </a:solidFill>
                <a:latin typeface="Consolas" panose="020B0609020204030204" pitchFamily="49" charset="0"/>
              </a:rPr>
              <a: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 &lt;int&gt; &lt;</a:t>
            </a:r>
            <a:r>
              <a:rPr lang="en-US" dirty="0" err="1">
                <a:solidFill>
                  <a:srgbClr val="657B83"/>
                </a:solidFill>
                <a:latin typeface="Consolas" panose="020B0609020204030204" pitchFamily="49" charset="0"/>
              </a:rPr>
              <a:t>dbl</a:t>
            </a:r>
            <a:r>
              <a:rPr lang="en-US" dirty="0">
                <a:solidFill>
                  <a:srgbClr val="657B83"/>
                </a:solidFill>
                <a:latin typeface="Consolas" panose="020B0609020204030204" pitchFamily="49" charset="0"/>
              </a:rPr>
              <a:t>&gt;</a:t>
            </a:r>
          </a:p>
          <a:p>
            <a:pPr lvl="0">
              <a:defRPr/>
            </a:pPr>
            <a:r>
              <a:rPr lang="en-US" dirty="0">
                <a:solidFill>
                  <a:srgbClr val="657B83"/>
                </a:solidFill>
                <a:latin typeface="Consolas" panose="020B0609020204030204" pitchFamily="49" charset="0"/>
              </a:rPr>
              <a:t> 1 0.102  0.00353              1 0.0950 0.109    24     0</a:t>
            </a:r>
          </a:p>
          <a:p>
            <a:pPr lvl="0">
              <a:defRPr/>
            </a:pPr>
            <a:r>
              <a:rPr lang="en-US" dirty="0">
                <a:solidFill>
                  <a:srgbClr val="657B83"/>
                </a:solidFill>
                <a:latin typeface="Consolas" panose="020B0609020204030204" pitchFamily="49" charset="0"/>
              </a:rPr>
              <a:t> 2 0.0976 0.00371              1 0.0903 0.105    32     1</a:t>
            </a:r>
          </a:p>
          <a:p>
            <a:pPr lvl="0">
              <a:defRPr/>
            </a:pPr>
            <a:r>
              <a:rPr lang="en-US" dirty="0">
                <a:solidFill>
                  <a:srgbClr val="657B83"/>
                </a:solidFill>
                <a:latin typeface="Consolas" panose="020B0609020204030204" pitchFamily="49" charset="0"/>
              </a:rPr>
              <a:t> 3 0.0954 0.00516              1 0.0853 0.106    36     1</a:t>
            </a:r>
          </a:p>
          <a:p>
            <a:pPr lvl="0">
              <a:defRPr/>
            </a:pPr>
            <a:r>
              <a:rPr lang="en-US" dirty="0">
                <a:solidFill>
                  <a:srgbClr val="657B83"/>
                </a:solidFill>
                <a:latin typeface="Consolas" panose="020B0609020204030204" pitchFamily="49" charset="0"/>
              </a:rPr>
              <a:t> 4 0.100  0.00302              1 0.0944 0.106    27     0</a:t>
            </a:r>
          </a:p>
          <a:p>
            <a:pPr lvl="0">
              <a:defRPr/>
            </a:pPr>
            <a:r>
              <a:rPr lang="en-US" dirty="0">
                <a:solidFill>
                  <a:srgbClr val="657B83"/>
                </a:solidFill>
                <a:latin typeface="Consolas" panose="020B0609020204030204" pitchFamily="49" charset="0"/>
              </a:rPr>
              <a:t> 5 0.0970 0.00403              1 0.0891 0.105    33     0</a:t>
            </a:r>
          </a:p>
          <a:p>
            <a:pPr lvl="0">
              <a:defRPr/>
            </a:pPr>
            <a:r>
              <a:rPr lang="en-US" dirty="0">
                <a:solidFill>
                  <a:srgbClr val="657B83"/>
                </a:solidFill>
                <a:latin typeface="Consolas" panose="020B0609020204030204" pitchFamily="49" charset="0"/>
              </a:rPr>
              <a:t> 6 0.102  0.00353              1 0.0950 0.109    24     0</a:t>
            </a:r>
          </a:p>
          <a:p>
            <a:pPr lvl="0">
              <a:defRPr/>
            </a:pPr>
            <a:r>
              <a:rPr lang="en-US" dirty="0">
                <a:solidFill>
                  <a:srgbClr val="657B83"/>
                </a:solidFill>
                <a:latin typeface="Consolas" panose="020B0609020204030204" pitchFamily="49" charset="0"/>
              </a:rPr>
              <a:t> 7 0.101  0.00312              1 0.0947 0.107    26     0</a:t>
            </a:r>
          </a:p>
          <a:p>
            <a:pPr lvl="0">
              <a:defRPr/>
            </a:pPr>
            <a:r>
              <a:rPr lang="en-US" dirty="0">
                <a:solidFill>
                  <a:srgbClr val="657B83"/>
                </a:solidFill>
                <a:latin typeface="Consolas" panose="020B0609020204030204" pitchFamily="49" charset="0"/>
              </a:rPr>
              <a:t> 8 0.0981 0.00343              1 0.0914 0.105    31     0</a:t>
            </a:r>
          </a:p>
          <a:p>
            <a:pPr lvl="0">
              <a:defRPr/>
            </a:pPr>
            <a:r>
              <a:rPr lang="en-US" dirty="0">
                <a:solidFill>
                  <a:srgbClr val="657B83"/>
                </a:solidFill>
                <a:latin typeface="Consolas" panose="020B0609020204030204" pitchFamily="49" charset="0"/>
              </a:rPr>
              <a:t> 9 0.0965 0.00438              1 0.0879 0.105    34     0</a:t>
            </a:r>
          </a:p>
          <a:p>
            <a:pPr lvl="0">
              <a:defRPr/>
            </a:pPr>
            <a:r>
              <a:rPr lang="en-US" dirty="0">
                <a:solidFill>
                  <a:srgbClr val="657B83"/>
                </a:solidFill>
                <a:latin typeface="Consolas" panose="020B0609020204030204" pitchFamily="49" charset="0"/>
              </a:rPr>
              <a:t>10 0.0992 0.00307              1 0.0932 0.105    29     0</a:t>
            </a:r>
          </a:p>
          <a:p>
            <a:pPr lvl="0">
              <a:defRPr/>
            </a:pPr>
            <a:r>
              <a:rPr lang="en-US" dirty="0">
                <a:solidFill>
                  <a:srgbClr val="657B83"/>
                </a:solidFill>
                <a:latin typeface="Consolas" panose="020B0609020204030204" pitchFamily="49" charset="0"/>
              </a:rPr>
              <a:t># ... with 9,990 more rows</a:t>
            </a:r>
          </a:p>
        </p:txBody>
      </p:sp>
    </p:spTree>
    <p:extLst>
      <p:ext uri="{BB962C8B-B14F-4D97-AF65-F5344CB8AC3E}">
        <p14:creationId xmlns:p14="http://schemas.microsoft.com/office/powerpoint/2010/main" val="323472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Functional form - linear</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p:txBody>
          <a:bodyPr>
            <a:normAutofit/>
          </a:bodyPr>
          <a:lstStyle/>
          <a:p>
            <a:pPr marL="0" indent="0">
              <a:buNone/>
            </a:pPr>
            <a:r>
              <a:rPr lang="en-US" sz="2000" dirty="0" err="1">
                <a:solidFill>
                  <a:srgbClr val="657B83"/>
                </a:solidFill>
                <a:latin typeface="Lucida Console" panose="020B0609040504020204" pitchFamily="49" charset="0"/>
              </a:rPr>
              <a:t>ggplot</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m.pred</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geom_point</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 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fit</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i="1" dirty="0">
                <a:solidFill>
                  <a:srgbClr val="93A1A1"/>
                </a:solidFill>
                <a:latin typeface="Lucida Console" panose="020B0609040504020204" pitchFamily="49" charset="0"/>
              </a:rPr>
              <a:t># predictions </a:t>
            </a:r>
            <a:endParaRPr lang="en-US" sz="2000" dirty="0">
              <a:solidFill>
                <a:srgbClr val="657B83"/>
              </a:solidFill>
              <a:latin typeface="Lucida Console" panose="020B0609040504020204" pitchFamily="49" charset="0"/>
            </a:endParaRPr>
          </a:p>
          <a:p>
            <a:pPr marL="0" indent="0">
              <a:buNone/>
            </a:pPr>
            <a:r>
              <a:rPr lang="en-US" sz="2000" dirty="0" err="1">
                <a:solidFill>
                  <a:srgbClr val="657B83"/>
                </a:solidFill>
                <a:latin typeface="Lucida Console" panose="020B0609040504020204" pitchFamily="49" charset="0"/>
              </a:rPr>
              <a:t>geom_ribbon</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 </a:t>
            </a:r>
            <a:r>
              <a:rPr lang="en-US" sz="2000" dirty="0" err="1">
                <a:solidFill>
                  <a:srgbClr val="657B83"/>
                </a:solidFill>
                <a:latin typeface="Lucida Console" panose="020B0609040504020204" pitchFamily="49" charset="0"/>
              </a:rPr>
              <a:t>ymin</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lower, </a:t>
            </a:r>
            <a:r>
              <a:rPr lang="en-US" sz="2000" dirty="0" err="1">
                <a:solidFill>
                  <a:srgbClr val="657B83"/>
                </a:solidFill>
                <a:latin typeface="Lucida Console" panose="020B0609040504020204" pitchFamily="49" charset="0"/>
              </a:rPr>
              <a:t>ymax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upper, alpha</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0.01</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fill</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"#d1e5f0"</a:t>
            </a:r>
            <a:r>
              <a:rPr lang="en-US" sz="2000" dirty="0">
                <a:solidFill>
                  <a:srgbClr val="657B83"/>
                </a:solidFill>
                <a:latin typeface="Lucida Console" panose="020B0609040504020204" pitchFamily="49" charset="0"/>
              </a:rPr>
              <a:t>, </a:t>
            </a:r>
            <a:r>
              <a:rPr lang="en-US" sz="2000" dirty="0" err="1">
                <a:solidFill>
                  <a:srgbClr val="657B83"/>
                </a:solidFill>
                <a:latin typeface="Lucida Console" panose="020B0609040504020204" pitchFamily="49" charset="0"/>
              </a:rPr>
              <a:t>show.legend</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i="1" dirty="0">
                <a:solidFill>
                  <a:srgbClr val="93A1A1"/>
                </a:solidFill>
                <a:latin typeface="Lucida Console" panose="020B0609040504020204" pitchFamily="49" charset="0"/>
              </a:rPr>
              <a:t># 95% CI </a:t>
            </a:r>
            <a:endParaRPr lang="en-US" sz="2000" dirty="0">
              <a:solidFill>
                <a:srgbClr val="657B83"/>
              </a:solidFill>
              <a:latin typeface="Lucida Console" panose="020B0609040504020204" pitchFamily="49" charset="0"/>
            </a:endParaRPr>
          </a:p>
          <a:p>
            <a:pPr marL="0" indent="0">
              <a:buNone/>
            </a:pPr>
            <a:r>
              <a:rPr lang="en-US" sz="2000" dirty="0" err="1">
                <a:solidFill>
                  <a:srgbClr val="657B83"/>
                </a:solidFill>
                <a:latin typeface="Lucida Console" panose="020B0609040504020204" pitchFamily="49" charset="0"/>
              </a:rPr>
              <a:t>geom_smooth</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 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color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2AA198"/>
                </a:solidFill>
                <a:latin typeface="Lucida Console" panose="020B0609040504020204" pitchFamily="49" charset="0"/>
              </a:rPr>
              <a:t>"blue"</a:t>
            </a:r>
            <a:r>
              <a:rPr lang="en-US" sz="2000" dirty="0">
                <a:solidFill>
                  <a:srgbClr val="657B83"/>
                </a:solidFill>
                <a:latin typeface="Lucida Console" panose="020B0609040504020204" pitchFamily="49" charset="0"/>
              </a:rPr>
              <a:t>, method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2AA198"/>
                </a:solidFill>
                <a:latin typeface="Lucida Console" panose="020B0609040504020204" pitchFamily="49" charset="0"/>
              </a:rPr>
              <a:t>"loess"</a:t>
            </a:r>
            <a:r>
              <a:rPr lang="en-US" sz="2000" dirty="0">
                <a:solidFill>
                  <a:srgbClr val="657B83"/>
                </a:solidFill>
                <a:latin typeface="Lucida Console" panose="020B0609040504020204" pitchFamily="49" charset="0"/>
              </a:rPr>
              <a:t>, se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 </a:t>
            </a:r>
            <a:r>
              <a:rPr lang="en-US" sz="2000" dirty="0" err="1">
                <a:solidFill>
                  <a:srgbClr val="657B83"/>
                </a:solidFill>
                <a:latin typeface="Lucida Console" panose="020B0609040504020204" pitchFamily="49" charset="0"/>
              </a:rPr>
              <a:t>show.legend</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i="1" dirty="0">
                <a:solidFill>
                  <a:srgbClr val="93A1A1"/>
                </a:solidFill>
                <a:latin typeface="Lucida Console" panose="020B0609040504020204" pitchFamily="49" charset="0"/>
              </a:rPr>
              <a:t># actual</a:t>
            </a:r>
            <a:endParaRPr lang="en-US" sz="2000" dirty="0">
              <a:solidFill>
                <a:srgbClr val="657B83"/>
              </a:solidFill>
              <a:latin typeface="Lucida Console" panose="020B0609040504020204" pitchFamily="49" charset="0"/>
            </a:endParaRPr>
          </a:p>
          <a:p>
            <a:pPr marL="0" indent="0">
              <a:buNone/>
            </a:pPr>
            <a:r>
              <a:rPr lang="en-US" sz="2000" dirty="0">
                <a:solidFill>
                  <a:srgbClr val="657B83"/>
                </a:solidFill>
                <a:latin typeface="Lucida Console" panose="020B0609040504020204" pitchFamily="49" charset="0"/>
              </a:rPr>
              <a:t>labs</a:t>
            </a:r>
            <a:r>
              <a:rPr lang="en-US" sz="2000" dirty="0">
                <a:solidFill>
                  <a:srgbClr val="586E75"/>
                </a:solidFill>
                <a:latin typeface="Lucida Console" panose="020B0609040504020204" pitchFamily="49" charset="0"/>
              </a:rPr>
              <a:t>(</a:t>
            </a:r>
            <a:r>
              <a:rPr lang="en-US" sz="2000" dirty="0">
                <a:solidFill>
                  <a:srgbClr val="268BD2"/>
                </a:solidFill>
                <a:latin typeface="Lucida Console" panose="020B0609040504020204" pitchFamily="49" charset="0"/>
              </a:rPr>
              <a:t>title</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"Linear Model"</a:t>
            </a:r>
            <a:r>
              <a:rPr lang="en-US" sz="2000" dirty="0">
                <a:solidFill>
                  <a:srgbClr val="657B83"/>
                </a:solidFill>
                <a:latin typeface="Lucida Console" panose="020B0609040504020204" pitchFamily="49" charset="0"/>
              </a:rPr>
              <a:t>, x</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"Maternal Age"</a:t>
            </a:r>
            <a:r>
              <a:rPr lang="en-US" sz="2000" dirty="0">
                <a:solidFill>
                  <a:srgbClr val="657B83"/>
                </a:solidFill>
                <a:latin typeface="Lucida Console" panose="020B0609040504020204" pitchFamily="49" charset="0"/>
              </a:rPr>
              <a:t>, y</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"Estimated Risk (95% CI) of Preterm Birth"</a:t>
            </a:r>
            <a:r>
              <a:rPr lang="en-US" sz="2000" dirty="0">
                <a:solidFill>
                  <a:srgbClr val="657B83"/>
                </a:solidFill>
                <a:latin typeface="Lucida Console" panose="020B0609040504020204" pitchFamily="49" charset="0"/>
              </a:rPr>
              <a:t>, subtitle</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"Blue solid line is loess, dots are model predictions with confidence interval bands."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theme_bw</a:t>
            </a:r>
            <a:r>
              <a:rPr lang="en-US" sz="2000" dirty="0">
                <a:solidFill>
                  <a:srgbClr val="586E75"/>
                </a:solidFill>
                <a:latin typeface="Lucida Console" panose="020B0609040504020204" pitchFamily="49" charset="0"/>
              </a:rPr>
              <a:t>()</a:t>
            </a:r>
            <a:endParaRPr lang="en-US" sz="2000" dirty="0"/>
          </a:p>
          <a:p>
            <a:pPr marL="0" indent="0">
              <a:buNone/>
            </a:pPr>
            <a:endParaRPr lang="en-US" dirty="0"/>
          </a:p>
        </p:txBody>
      </p:sp>
    </p:spTree>
    <p:extLst>
      <p:ext uri="{BB962C8B-B14F-4D97-AF65-F5344CB8AC3E}">
        <p14:creationId xmlns:p14="http://schemas.microsoft.com/office/powerpoint/2010/main" val="526692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Functional form - linear</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p:txBody>
          <a:bodyPr>
            <a:normAutofit/>
          </a:bodyPr>
          <a:lstStyle/>
          <a:p>
            <a:pPr marL="0" indent="0">
              <a:buNone/>
            </a:pPr>
            <a:r>
              <a:rPr lang="en-US" sz="2000" dirty="0" err="1">
                <a:solidFill>
                  <a:srgbClr val="657B83"/>
                </a:solidFill>
                <a:latin typeface="Lucida Console" panose="020B0609040504020204" pitchFamily="49" charset="0"/>
              </a:rPr>
              <a:t>ggplot</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m.pred</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geom_point</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 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fit</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i="1" dirty="0">
                <a:solidFill>
                  <a:srgbClr val="93A1A1"/>
                </a:solidFill>
                <a:latin typeface="Lucida Console" panose="020B0609040504020204" pitchFamily="49" charset="0"/>
              </a:rPr>
              <a:t># predictions </a:t>
            </a:r>
            <a:endParaRPr lang="en-US" sz="2000" dirty="0">
              <a:solidFill>
                <a:srgbClr val="657B83"/>
              </a:solidFill>
              <a:latin typeface="Lucida Console" panose="020B0609040504020204" pitchFamily="49" charset="0"/>
            </a:endParaRPr>
          </a:p>
          <a:p>
            <a:pPr marL="0" indent="0">
              <a:buNone/>
            </a:pPr>
            <a:r>
              <a:rPr lang="en-US" sz="2000" dirty="0" err="1">
                <a:solidFill>
                  <a:srgbClr val="657B83"/>
                </a:solidFill>
                <a:latin typeface="Lucida Console" panose="020B0609040504020204" pitchFamily="49" charset="0"/>
              </a:rPr>
              <a:t>geom_ribbon</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 </a:t>
            </a:r>
            <a:r>
              <a:rPr lang="en-US" sz="2000" dirty="0" err="1">
                <a:solidFill>
                  <a:srgbClr val="657B83"/>
                </a:solidFill>
                <a:latin typeface="Lucida Console" panose="020B0609040504020204" pitchFamily="49" charset="0"/>
              </a:rPr>
              <a:t>ymin</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lower, </a:t>
            </a:r>
            <a:r>
              <a:rPr lang="en-US" sz="2000" dirty="0" err="1">
                <a:solidFill>
                  <a:srgbClr val="657B83"/>
                </a:solidFill>
                <a:latin typeface="Lucida Console" panose="020B0609040504020204" pitchFamily="49" charset="0"/>
              </a:rPr>
              <a:t>ymax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upper, alpha</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0.01</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fill</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"#d1e5f0"</a:t>
            </a:r>
            <a:r>
              <a:rPr lang="en-US" sz="2000" dirty="0">
                <a:solidFill>
                  <a:srgbClr val="657B83"/>
                </a:solidFill>
                <a:latin typeface="Lucida Console" panose="020B0609040504020204" pitchFamily="49" charset="0"/>
              </a:rPr>
              <a:t>, </a:t>
            </a:r>
            <a:r>
              <a:rPr lang="en-US" sz="2000" dirty="0" err="1">
                <a:solidFill>
                  <a:srgbClr val="657B83"/>
                </a:solidFill>
                <a:latin typeface="Lucida Console" panose="020B0609040504020204" pitchFamily="49" charset="0"/>
              </a:rPr>
              <a:t>show.legend</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i="1" dirty="0">
                <a:solidFill>
                  <a:srgbClr val="93A1A1"/>
                </a:solidFill>
                <a:latin typeface="Lucida Console" panose="020B0609040504020204" pitchFamily="49" charset="0"/>
              </a:rPr>
              <a:t># 95% CI </a:t>
            </a:r>
            <a:endParaRPr lang="en-US" sz="2000" dirty="0">
              <a:solidFill>
                <a:srgbClr val="657B83"/>
              </a:solidFill>
              <a:latin typeface="Lucida Console" panose="020B0609040504020204" pitchFamily="49" charset="0"/>
            </a:endParaRPr>
          </a:p>
          <a:p>
            <a:pPr marL="0" indent="0">
              <a:buNone/>
            </a:pPr>
            <a:r>
              <a:rPr lang="en-US" sz="2000" dirty="0" err="1">
                <a:solidFill>
                  <a:srgbClr val="657B83"/>
                </a:solidFill>
                <a:latin typeface="Lucida Console" panose="020B0609040504020204" pitchFamily="49" charset="0"/>
              </a:rPr>
              <a:t>geom_smooth</a:t>
            </a:r>
            <a:r>
              <a:rPr lang="en-US" sz="2000" dirty="0">
                <a:solidFill>
                  <a:srgbClr val="586E75"/>
                </a:solidFill>
                <a:latin typeface="Lucida Console" panose="020B0609040504020204" pitchFamily="49" charset="0"/>
              </a:rPr>
              <a:t>(</a:t>
            </a:r>
            <a:r>
              <a:rPr lang="en-US" sz="2000" dirty="0" err="1">
                <a:solidFill>
                  <a:srgbClr val="657B83"/>
                </a:solidFill>
                <a:latin typeface="Lucida Console" panose="020B0609040504020204" pitchFamily="49" charset="0"/>
              </a:rPr>
              <a:t>aes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x, 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y</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color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2AA198"/>
                </a:solidFill>
                <a:latin typeface="Lucida Console" panose="020B0609040504020204" pitchFamily="49" charset="0"/>
              </a:rPr>
              <a:t>"blue"</a:t>
            </a:r>
            <a:r>
              <a:rPr lang="en-US" sz="2000" dirty="0">
                <a:solidFill>
                  <a:srgbClr val="657B83"/>
                </a:solidFill>
                <a:latin typeface="Lucida Console" panose="020B0609040504020204" pitchFamily="49" charset="0"/>
              </a:rPr>
              <a:t>, method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2AA198"/>
                </a:solidFill>
                <a:latin typeface="Lucida Console" panose="020B0609040504020204" pitchFamily="49" charset="0"/>
              </a:rPr>
              <a:t>"loess"</a:t>
            </a:r>
            <a:r>
              <a:rPr lang="en-US" sz="2000" dirty="0">
                <a:solidFill>
                  <a:srgbClr val="657B83"/>
                </a:solidFill>
                <a:latin typeface="Lucida Console" panose="020B0609040504020204" pitchFamily="49" charset="0"/>
              </a:rPr>
              <a:t>, se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 </a:t>
            </a:r>
            <a:r>
              <a:rPr lang="en-US" sz="2000" dirty="0" err="1">
                <a:solidFill>
                  <a:srgbClr val="657B83"/>
                </a:solidFill>
                <a:latin typeface="Lucida Console" panose="020B0609040504020204" pitchFamily="49" charset="0"/>
              </a:rPr>
              <a:t>show.legend</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F</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i="1" dirty="0">
                <a:solidFill>
                  <a:srgbClr val="93A1A1"/>
                </a:solidFill>
                <a:latin typeface="Lucida Console" panose="020B0609040504020204" pitchFamily="49" charset="0"/>
              </a:rPr>
              <a:t># actual</a:t>
            </a:r>
            <a:endParaRPr lang="en-US" sz="2000" dirty="0">
              <a:solidFill>
                <a:srgbClr val="657B83"/>
              </a:solidFill>
              <a:latin typeface="Lucida Console" panose="020B0609040504020204" pitchFamily="49" charset="0"/>
            </a:endParaRPr>
          </a:p>
          <a:p>
            <a:pPr marL="0" indent="0">
              <a:buNone/>
            </a:pPr>
            <a:r>
              <a:rPr lang="en-US" sz="2000" dirty="0">
                <a:solidFill>
                  <a:srgbClr val="657B83"/>
                </a:solidFill>
                <a:latin typeface="Lucida Console" panose="020B0609040504020204" pitchFamily="49" charset="0"/>
              </a:rPr>
              <a:t>labs</a:t>
            </a:r>
            <a:r>
              <a:rPr lang="en-US" sz="2000" dirty="0">
                <a:solidFill>
                  <a:srgbClr val="586E75"/>
                </a:solidFill>
                <a:latin typeface="Lucida Console" panose="020B0609040504020204" pitchFamily="49" charset="0"/>
              </a:rPr>
              <a:t>(</a:t>
            </a:r>
            <a:r>
              <a:rPr lang="en-US" sz="2000" dirty="0">
                <a:solidFill>
                  <a:srgbClr val="268BD2"/>
                </a:solidFill>
                <a:latin typeface="Lucida Console" panose="020B0609040504020204" pitchFamily="49" charset="0"/>
              </a:rPr>
              <a:t>title</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"Linear Model"</a:t>
            </a:r>
            <a:r>
              <a:rPr lang="en-US" sz="2000" dirty="0">
                <a:solidFill>
                  <a:srgbClr val="657B83"/>
                </a:solidFill>
                <a:latin typeface="Lucida Console" panose="020B0609040504020204" pitchFamily="49" charset="0"/>
              </a:rPr>
              <a:t>, x</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"Maternal Age"</a:t>
            </a:r>
            <a:r>
              <a:rPr lang="en-US" sz="2000" dirty="0">
                <a:solidFill>
                  <a:srgbClr val="657B83"/>
                </a:solidFill>
                <a:latin typeface="Lucida Console" panose="020B0609040504020204" pitchFamily="49" charset="0"/>
              </a:rPr>
              <a:t>, y</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"Estimated Risk (95% CI) of Preterm Birth"</a:t>
            </a:r>
            <a:r>
              <a:rPr lang="en-US" sz="2000" dirty="0">
                <a:solidFill>
                  <a:srgbClr val="657B83"/>
                </a:solidFill>
                <a:latin typeface="Lucida Console" panose="020B0609040504020204" pitchFamily="49" charset="0"/>
              </a:rPr>
              <a:t>, subtitle</a:t>
            </a:r>
            <a:r>
              <a:rPr lang="en-US" sz="2000" dirty="0">
                <a:solidFill>
                  <a:srgbClr val="586E75"/>
                </a:solidFill>
                <a:latin typeface="Lucida Console" panose="020B0609040504020204" pitchFamily="49" charset="0"/>
              </a:rPr>
              <a:t>=</a:t>
            </a:r>
            <a:r>
              <a:rPr lang="en-US" sz="2000" dirty="0">
                <a:solidFill>
                  <a:srgbClr val="2AA198"/>
                </a:solidFill>
                <a:latin typeface="Lucida Console" panose="020B0609040504020204" pitchFamily="49" charset="0"/>
              </a:rPr>
              <a:t>"Blue solid line is loess, dots are model predictions with confidence interval bands."</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r>
              <a:rPr lang="en-US" sz="2000" dirty="0">
                <a:solidFill>
                  <a:srgbClr val="586E75"/>
                </a:solidFill>
                <a:latin typeface="Lucida Console" panose="020B0609040504020204" pitchFamily="49" charset="0"/>
              </a:rPr>
              <a:t>+</a:t>
            </a:r>
            <a:r>
              <a:rPr lang="en-US" sz="2000" dirty="0">
                <a:solidFill>
                  <a:srgbClr val="657B83"/>
                </a:solidFill>
                <a:latin typeface="Lucida Console" panose="020B0609040504020204" pitchFamily="49" charset="0"/>
              </a:rPr>
              <a:t> </a:t>
            </a:r>
          </a:p>
          <a:p>
            <a:pPr marL="0" indent="0">
              <a:buNone/>
            </a:pPr>
            <a:r>
              <a:rPr lang="en-US" sz="2000" dirty="0" err="1">
                <a:solidFill>
                  <a:srgbClr val="657B83"/>
                </a:solidFill>
                <a:latin typeface="Lucida Console" panose="020B0609040504020204" pitchFamily="49" charset="0"/>
              </a:rPr>
              <a:t>theme_bw</a:t>
            </a:r>
            <a:r>
              <a:rPr lang="en-US" sz="2000" dirty="0">
                <a:solidFill>
                  <a:srgbClr val="586E75"/>
                </a:solidFill>
                <a:latin typeface="Lucida Console" panose="020B0609040504020204" pitchFamily="49" charset="0"/>
              </a:rPr>
              <a:t>()</a:t>
            </a:r>
            <a:endParaRPr lang="en-US" sz="2000" dirty="0"/>
          </a:p>
          <a:p>
            <a:pPr marL="0" indent="0">
              <a:buNone/>
            </a:pPr>
            <a:endParaRPr lang="en-US" dirty="0"/>
          </a:p>
        </p:txBody>
      </p:sp>
      <p:pic>
        <p:nvPicPr>
          <p:cNvPr id="5" name="Picture 4">
            <a:extLst>
              <a:ext uri="{FF2B5EF4-FFF2-40B4-BE49-F238E27FC236}">
                <a16:creationId xmlns:a16="http://schemas.microsoft.com/office/drawing/2014/main" id="{A9CB398D-E9AE-4EE4-AEDD-865377DC665B}"/>
              </a:ext>
            </a:extLst>
          </p:cNvPr>
          <p:cNvPicPr>
            <a:picLocks noChangeAspect="1"/>
          </p:cNvPicPr>
          <p:nvPr/>
        </p:nvPicPr>
        <p:blipFill>
          <a:blip r:embed="rId2"/>
          <a:stretch>
            <a:fillRect/>
          </a:stretch>
        </p:blipFill>
        <p:spPr>
          <a:xfrm>
            <a:off x="1714718" y="1511108"/>
            <a:ext cx="8762564" cy="4980371"/>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C716408D-3C61-4DD1-894E-5539FEB4A734}"/>
              </a:ext>
            </a:extLst>
          </p:cNvPr>
          <p:cNvSpPr txBox="1"/>
          <p:nvPr/>
        </p:nvSpPr>
        <p:spPr>
          <a:xfrm>
            <a:off x="8318377" y="353341"/>
            <a:ext cx="3258105" cy="584775"/>
          </a:xfrm>
          <a:prstGeom prst="rect">
            <a:avLst/>
          </a:prstGeom>
          <a:solidFill>
            <a:schemeClr val="accent6">
              <a:lumMod val="20000"/>
              <a:lumOff val="80000"/>
            </a:schemeClr>
          </a:solidFill>
        </p:spPr>
        <p:txBody>
          <a:bodyPr wrap="square" rtlCol="0">
            <a:spAutoFit/>
          </a:bodyPr>
          <a:lstStyle/>
          <a:p>
            <a:pPr algn="ctr"/>
            <a:r>
              <a:rPr lang="en-US" sz="3200" dirty="0"/>
              <a:t>Bad fit :(</a:t>
            </a:r>
          </a:p>
        </p:txBody>
      </p:sp>
    </p:spTree>
    <p:extLst>
      <p:ext uri="{BB962C8B-B14F-4D97-AF65-F5344CB8AC3E}">
        <p14:creationId xmlns:p14="http://schemas.microsoft.com/office/powerpoint/2010/main" val="3238738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Other functional forms</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p:txBody>
          <a:bodyPr>
            <a:normAutofit/>
          </a:bodyPr>
          <a:lstStyle/>
          <a:p>
            <a:pPr marL="0" indent="0">
              <a:lnSpc>
                <a:spcPct val="150000"/>
              </a:lnSpc>
              <a:buNone/>
            </a:pPr>
            <a:r>
              <a:rPr lang="en-US" dirty="0"/>
              <a:t>Quadratic: </a:t>
            </a:r>
            <a:r>
              <a:rPr lang="en-US" dirty="0">
                <a:solidFill>
                  <a:srgbClr val="657B83"/>
                </a:solidFill>
                <a:latin typeface="Lucida Console" panose="020B0609040504020204" pitchFamily="49" charset="0"/>
              </a:rPr>
              <a:t>poly(mage,2) </a:t>
            </a:r>
            <a:endParaRPr lang="en-US" dirty="0"/>
          </a:p>
          <a:p>
            <a:pPr marL="0" indent="0">
              <a:lnSpc>
                <a:spcPct val="150000"/>
              </a:lnSpc>
              <a:buNone/>
            </a:pPr>
            <a:r>
              <a:rPr lang="en-US" dirty="0"/>
              <a:t>Polynomial: </a:t>
            </a:r>
            <a:r>
              <a:rPr lang="en-US" dirty="0">
                <a:solidFill>
                  <a:srgbClr val="657B83"/>
                </a:solidFill>
                <a:latin typeface="Lucida Console" panose="020B0609040504020204" pitchFamily="49" charset="0"/>
              </a:rPr>
              <a:t>poly(mage,3) </a:t>
            </a:r>
            <a:endParaRPr lang="en-US" dirty="0"/>
          </a:p>
          <a:p>
            <a:pPr marL="0" indent="0">
              <a:lnSpc>
                <a:spcPct val="150000"/>
              </a:lnSpc>
              <a:buNone/>
            </a:pPr>
            <a:r>
              <a:rPr lang="en-US" dirty="0"/>
              <a:t>Splines: </a:t>
            </a:r>
            <a:r>
              <a:rPr lang="en-US" dirty="0" err="1">
                <a:solidFill>
                  <a:srgbClr val="657B83"/>
                </a:solidFill>
                <a:latin typeface="Lucida Console" panose="020B0609040504020204" pitchFamily="49" charset="0"/>
              </a:rPr>
              <a:t>rcs</a:t>
            </a:r>
            <a:r>
              <a:rPr lang="en-US" dirty="0">
                <a:solidFill>
                  <a:srgbClr val="657B83"/>
                </a:solidFill>
                <a:latin typeface="Lucida Console" panose="020B0609040504020204" pitchFamily="49" charset="0"/>
              </a:rPr>
              <a:t>(</a:t>
            </a:r>
            <a:r>
              <a:rPr lang="en-US" dirty="0" err="1">
                <a:solidFill>
                  <a:srgbClr val="657B83"/>
                </a:solidFill>
                <a:latin typeface="Lucida Console" panose="020B0609040504020204" pitchFamily="49" charset="0"/>
              </a:rPr>
              <a:t>mage,c</a:t>
            </a:r>
            <a:r>
              <a:rPr lang="en-US" dirty="0">
                <a:solidFill>
                  <a:srgbClr val="657B83"/>
                </a:solidFill>
                <a:latin typeface="Lucida Console" panose="020B0609040504020204" pitchFamily="49" charset="0"/>
              </a:rPr>
              <a:t>(20,25,30))</a:t>
            </a:r>
            <a:endParaRPr lang="en-US" dirty="0"/>
          </a:p>
          <a:p>
            <a:pPr marL="0" indent="0">
              <a:lnSpc>
                <a:spcPct val="150000"/>
              </a:lnSpc>
              <a:buNone/>
            </a:pPr>
            <a:r>
              <a:rPr lang="en-US" dirty="0"/>
              <a:t>Interaction terms: </a:t>
            </a:r>
            <a:r>
              <a:rPr lang="en-US" dirty="0">
                <a:solidFill>
                  <a:srgbClr val="657B83"/>
                </a:solidFill>
                <a:latin typeface="Lucida Console" panose="020B0609040504020204" pitchFamily="49" charset="0"/>
              </a:rPr>
              <a:t>mage*pnc5_f</a:t>
            </a:r>
          </a:p>
          <a:p>
            <a:pPr marL="0" indent="0">
              <a:lnSpc>
                <a:spcPct val="150000"/>
              </a:lnSpc>
              <a:buNone/>
            </a:pPr>
            <a:r>
              <a:rPr lang="en-US" dirty="0"/>
              <a:t>Indicator terms and categorical: </a:t>
            </a:r>
            <a:r>
              <a:rPr lang="en-US" dirty="0" err="1">
                <a:solidFill>
                  <a:srgbClr val="657B83"/>
                </a:solidFill>
                <a:latin typeface="Lucida Console" panose="020B0609040504020204" pitchFamily="49" charset="0"/>
              </a:rPr>
              <a:t>catg</a:t>
            </a:r>
            <a:r>
              <a:rPr lang="en-US" dirty="0">
                <a:solidFill>
                  <a:srgbClr val="657B83"/>
                </a:solidFill>
                <a:latin typeface="Lucida Console" panose="020B0609040504020204" pitchFamily="49" charset="0"/>
              </a:rPr>
              <a:t>(mage)</a:t>
            </a:r>
            <a:endParaRPr lang="en-US" dirty="0"/>
          </a:p>
        </p:txBody>
      </p:sp>
      <p:sp>
        <p:nvSpPr>
          <p:cNvPr id="5" name="TextBox 4">
            <a:extLst>
              <a:ext uri="{FF2B5EF4-FFF2-40B4-BE49-F238E27FC236}">
                <a16:creationId xmlns:a16="http://schemas.microsoft.com/office/drawing/2014/main" id="{5160AE90-967D-4BD6-A89A-EFF064B11E46}"/>
              </a:ext>
            </a:extLst>
          </p:cNvPr>
          <p:cNvSpPr txBox="1"/>
          <p:nvPr/>
        </p:nvSpPr>
        <p:spPr>
          <a:xfrm>
            <a:off x="2077375" y="6262042"/>
            <a:ext cx="9962225" cy="461665"/>
          </a:xfrm>
          <a:prstGeom prst="rect">
            <a:avLst/>
          </a:prstGeom>
          <a:solidFill>
            <a:schemeClr val="accent4">
              <a:lumMod val="20000"/>
              <a:lumOff val="80000"/>
            </a:schemeClr>
          </a:solidFill>
        </p:spPr>
        <p:txBody>
          <a:bodyPr wrap="square" lIns="91440" tIns="91440" rIns="91440" bIns="91440" rtlCol="0" anchor="ctr" anchorCtr="1">
            <a:spAutoFit/>
          </a:bodyPr>
          <a:lstStyle/>
          <a:p>
            <a:r>
              <a:rPr lang="en-US" dirty="0">
                <a:solidFill>
                  <a:srgbClr val="657B83"/>
                </a:solidFill>
                <a:latin typeface="Lucida Console" panose="020B0609040504020204" pitchFamily="49" charset="0"/>
              </a:rPr>
              <a:t>https://r4ds.had.co.nz/model-basics.html#formulas-and-model-families</a:t>
            </a:r>
            <a:endParaRPr lang="en-US" dirty="0"/>
          </a:p>
        </p:txBody>
      </p:sp>
    </p:spTree>
    <p:extLst>
      <p:ext uri="{BB962C8B-B14F-4D97-AF65-F5344CB8AC3E}">
        <p14:creationId xmlns:p14="http://schemas.microsoft.com/office/powerpoint/2010/main" val="41912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08A3-C3BA-40B6-8EEC-01D8F33C8EA2}"/>
              </a:ext>
            </a:extLst>
          </p:cNvPr>
          <p:cNvSpPr>
            <a:spLocks noGrp="1"/>
          </p:cNvSpPr>
          <p:nvPr>
            <p:ph type="title"/>
          </p:nvPr>
        </p:nvSpPr>
        <p:spPr/>
        <p:txBody>
          <a:bodyPr/>
          <a:lstStyle/>
          <a:p>
            <a:r>
              <a:rPr lang="en-US" b="1" dirty="0"/>
              <a:t>What is the association between maternal education and maternal age? </a:t>
            </a:r>
          </a:p>
        </p:txBody>
      </p:sp>
      <p:sp>
        <p:nvSpPr>
          <p:cNvPr id="5" name="Rectangle 4">
            <a:extLst>
              <a:ext uri="{FF2B5EF4-FFF2-40B4-BE49-F238E27FC236}">
                <a16:creationId xmlns:a16="http://schemas.microsoft.com/office/drawing/2014/main" id="{08672DB4-E186-4CE7-A63F-6B66159A75A4}"/>
              </a:ext>
            </a:extLst>
          </p:cNvPr>
          <p:cNvSpPr/>
          <p:nvPr/>
        </p:nvSpPr>
        <p:spPr>
          <a:xfrm>
            <a:off x="838200" y="2125380"/>
            <a:ext cx="6162059" cy="1200329"/>
          </a:xfrm>
          <a:prstGeom prst="rect">
            <a:avLst/>
          </a:prstGeom>
          <a:noFill/>
        </p:spPr>
        <p:txBody>
          <a:bodyPr wrap="square">
            <a:spAutoFit/>
          </a:bodyPr>
          <a:lstStyle/>
          <a:p>
            <a:r>
              <a:rPr lang="en-US" i="1" dirty="0">
                <a:solidFill>
                  <a:srgbClr val="93A1A1"/>
                </a:solidFill>
                <a:latin typeface="Lucida Console" panose="020B0609040504020204" pitchFamily="49" charset="0"/>
              </a:rPr>
              <a:t># univariate relationship</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births_10k </a:t>
            </a:r>
            <a:r>
              <a:rPr lang="en-US" dirty="0">
                <a:solidFill>
                  <a:srgbClr val="CB4B16"/>
                </a:solidFill>
                <a:latin typeface="Lucida Console" panose="020B0609040504020204" pitchFamily="49" charset="0"/>
              </a:rPr>
              <a:t>%&gt;%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ggplot</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aes</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x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meduc_f</a:t>
            </a:r>
            <a:r>
              <a:rPr lang="en-US" dirty="0">
                <a:solidFill>
                  <a:srgbClr val="657B83"/>
                </a:solidFill>
                <a:latin typeface="Lucida Console" panose="020B0609040504020204" pitchFamily="49" charset="0"/>
              </a:rPr>
              <a:t>, y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mage</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geom_jitter</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alpha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a:solidFill>
                  <a:srgbClr val="2AA198"/>
                </a:solidFill>
                <a:latin typeface="Lucida Console" panose="020B0609040504020204" pitchFamily="49" charset="0"/>
              </a:rPr>
              <a:t>0.15</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endParaRPr lang="en-US" dirty="0"/>
          </a:p>
        </p:txBody>
      </p:sp>
      <p:pic>
        <p:nvPicPr>
          <p:cNvPr id="4" name="Picture 3">
            <a:extLst>
              <a:ext uri="{FF2B5EF4-FFF2-40B4-BE49-F238E27FC236}">
                <a16:creationId xmlns:a16="http://schemas.microsoft.com/office/drawing/2014/main" id="{C384026A-F0B4-4D91-A83F-820EF6B279EE}"/>
              </a:ext>
            </a:extLst>
          </p:cNvPr>
          <p:cNvPicPr>
            <a:picLocks noChangeAspect="1"/>
          </p:cNvPicPr>
          <p:nvPr/>
        </p:nvPicPr>
        <p:blipFill>
          <a:blip r:embed="rId2"/>
          <a:stretch>
            <a:fillRect/>
          </a:stretch>
        </p:blipFill>
        <p:spPr>
          <a:xfrm>
            <a:off x="5349070" y="3164477"/>
            <a:ext cx="6162059" cy="3502324"/>
          </a:xfrm>
          <a:prstGeom prst="rect">
            <a:avLst/>
          </a:prstGeom>
        </p:spPr>
      </p:pic>
    </p:spTree>
    <p:extLst>
      <p:ext uri="{BB962C8B-B14F-4D97-AF65-F5344CB8AC3E}">
        <p14:creationId xmlns:p14="http://schemas.microsoft.com/office/powerpoint/2010/main" val="1809787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D8AD-5977-E747-96B6-E21FC1A863CB}"/>
              </a:ext>
            </a:extLst>
          </p:cNvPr>
          <p:cNvSpPr>
            <a:spLocks noGrp="1"/>
          </p:cNvSpPr>
          <p:nvPr>
            <p:ph type="title"/>
          </p:nvPr>
        </p:nvSpPr>
        <p:spPr>
          <a:xfrm>
            <a:off x="838200" y="523875"/>
            <a:ext cx="10515600" cy="1325563"/>
          </a:xfrm>
        </p:spPr>
        <p:txBody>
          <a:bodyPr/>
          <a:lstStyle/>
          <a:p>
            <a:r>
              <a:rPr lang="en-US" b="1" dirty="0"/>
              <a:t>Question for the Google Doc</a:t>
            </a:r>
          </a:p>
        </p:txBody>
      </p:sp>
      <p:sp>
        <p:nvSpPr>
          <p:cNvPr id="3" name="Content Placeholder 2">
            <a:extLst>
              <a:ext uri="{FF2B5EF4-FFF2-40B4-BE49-F238E27FC236}">
                <a16:creationId xmlns:a16="http://schemas.microsoft.com/office/drawing/2014/main" id="{4AA8C28C-9992-4643-8C87-72366DFA710E}"/>
              </a:ext>
            </a:extLst>
          </p:cNvPr>
          <p:cNvSpPr>
            <a:spLocks noGrp="1"/>
          </p:cNvSpPr>
          <p:nvPr>
            <p:ph idx="1"/>
          </p:nvPr>
        </p:nvSpPr>
        <p:spPr>
          <a:xfrm>
            <a:off x="327211" y="2391899"/>
            <a:ext cx="11537577" cy="3107570"/>
          </a:xfrm>
        </p:spPr>
        <p:txBody>
          <a:bodyPr>
            <a:normAutofit/>
          </a:bodyPr>
          <a:lstStyle/>
          <a:p>
            <a:pPr marL="0" indent="0">
              <a:buNone/>
            </a:pPr>
            <a:endParaRPr lang="en-US" dirty="0"/>
          </a:p>
          <a:p>
            <a:pPr marL="0" indent="0">
              <a:buNone/>
            </a:pPr>
            <a:r>
              <a:rPr lang="en-US" dirty="0"/>
              <a:t>Graph the functional form of maternal age as a quadratic variable and post your plot to the google doc!</a:t>
            </a:r>
          </a:p>
          <a:p>
            <a:pPr marL="0" indent="0">
              <a:buNone/>
            </a:pPr>
            <a:endParaRPr lang="en-US" dirty="0"/>
          </a:p>
          <a:p>
            <a:pPr marL="0" indent="0">
              <a:buNone/>
            </a:pPr>
            <a:r>
              <a:rPr lang="en-US" dirty="0"/>
              <a:t>Name your quadratic model “ff_mage2”</a:t>
            </a:r>
          </a:p>
        </p:txBody>
      </p:sp>
      <p:pic>
        <p:nvPicPr>
          <p:cNvPr id="1026" name="Picture 2" descr="Image result for Google doc">
            <a:extLst>
              <a:ext uri="{FF2B5EF4-FFF2-40B4-BE49-F238E27FC236}">
                <a16:creationId xmlns:a16="http://schemas.microsoft.com/office/drawing/2014/main" id="{191432A3-2B5A-4ABC-8991-ADD5D8CED6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76" r="23777"/>
          <a:stretch/>
        </p:blipFill>
        <p:spPr bwMode="auto">
          <a:xfrm>
            <a:off x="9284730" y="209636"/>
            <a:ext cx="1804086" cy="181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349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D8AD-5977-E747-96B6-E21FC1A863CB}"/>
              </a:ext>
            </a:extLst>
          </p:cNvPr>
          <p:cNvSpPr>
            <a:spLocks noGrp="1"/>
          </p:cNvSpPr>
          <p:nvPr>
            <p:ph type="title"/>
          </p:nvPr>
        </p:nvSpPr>
        <p:spPr>
          <a:xfrm>
            <a:off x="838200" y="523875"/>
            <a:ext cx="10515600" cy="1325563"/>
          </a:xfrm>
        </p:spPr>
        <p:txBody>
          <a:bodyPr/>
          <a:lstStyle/>
          <a:p>
            <a:r>
              <a:rPr lang="en-US" b="1" dirty="0"/>
              <a:t>Question for the Google Doc</a:t>
            </a:r>
          </a:p>
        </p:txBody>
      </p:sp>
      <p:pic>
        <p:nvPicPr>
          <p:cNvPr id="1026" name="Picture 2" descr="Image result for Google doc">
            <a:extLst>
              <a:ext uri="{FF2B5EF4-FFF2-40B4-BE49-F238E27FC236}">
                <a16:creationId xmlns:a16="http://schemas.microsoft.com/office/drawing/2014/main" id="{191432A3-2B5A-4ABC-8991-ADD5D8CED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76" r="23777"/>
          <a:stretch/>
        </p:blipFill>
        <p:spPr bwMode="auto">
          <a:xfrm>
            <a:off x="9284730" y="209636"/>
            <a:ext cx="1804086" cy="1812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4ABFC3E-F31C-422B-8430-4AF00086ACD2}"/>
              </a:ext>
            </a:extLst>
          </p:cNvPr>
          <p:cNvPicPr>
            <a:picLocks noChangeAspect="1"/>
          </p:cNvPicPr>
          <p:nvPr/>
        </p:nvPicPr>
        <p:blipFill>
          <a:blip r:embed="rId4"/>
          <a:stretch>
            <a:fillRect/>
          </a:stretch>
        </p:blipFill>
        <p:spPr>
          <a:xfrm>
            <a:off x="838200" y="1849438"/>
            <a:ext cx="8116625" cy="4380009"/>
          </a:xfrm>
          <a:prstGeom prst="rect">
            <a:avLst/>
          </a:prstGeom>
        </p:spPr>
      </p:pic>
    </p:spTree>
    <p:extLst>
      <p:ext uri="{BB962C8B-B14F-4D97-AF65-F5344CB8AC3E}">
        <p14:creationId xmlns:p14="http://schemas.microsoft.com/office/powerpoint/2010/main" val="4261406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0BA5-E7AC-4FA1-BBBF-5B97B0727156}"/>
              </a:ext>
            </a:extLst>
          </p:cNvPr>
          <p:cNvSpPr>
            <a:spLocks noGrp="1"/>
          </p:cNvSpPr>
          <p:nvPr>
            <p:ph type="title"/>
          </p:nvPr>
        </p:nvSpPr>
        <p:spPr/>
        <p:txBody>
          <a:bodyPr/>
          <a:lstStyle/>
          <a:p>
            <a:r>
              <a:rPr lang="en-US" b="1" dirty="0"/>
              <a:t>Model testing</a:t>
            </a:r>
          </a:p>
        </p:txBody>
      </p:sp>
      <p:sp>
        <p:nvSpPr>
          <p:cNvPr id="3" name="Content Placeholder 2">
            <a:extLst>
              <a:ext uri="{FF2B5EF4-FFF2-40B4-BE49-F238E27FC236}">
                <a16:creationId xmlns:a16="http://schemas.microsoft.com/office/drawing/2014/main" id="{FEB6B4DF-3ADF-45EF-91C3-0B11BB0C8B00}"/>
              </a:ext>
            </a:extLst>
          </p:cNvPr>
          <p:cNvSpPr>
            <a:spLocks noGrp="1"/>
          </p:cNvSpPr>
          <p:nvPr>
            <p:ph idx="1"/>
          </p:nvPr>
        </p:nvSpPr>
        <p:spPr>
          <a:xfrm>
            <a:off x="838200" y="2093485"/>
            <a:ext cx="10515600" cy="1603375"/>
          </a:xfrm>
        </p:spPr>
        <p:txBody>
          <a:bodyPr>
            <a:normAutofit/>
          </a:bodyPr>
          <a:lstStyle/>
          <a:p>
            <a:pPr marL="0" indent="0">
              <a:buNone/>
            </a:pPr>
            <a:r>
              <a:rPr lang="en-US" sz="2400" dirty="0">
                <a:solidFill>
                  <a:srgbClr val="657B83"/>
                </a:solidFill>
                <a:latin typeface="Lucida Console" panose="020B0609040504020204" pitchFamily="49" charset="0"/>
              </a:rPr>
              <a:t>AIC</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ff_mage</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logLik</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ff_mage</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p>
          <a:p>
            <a:pPr marL="0" indent="0">
              <a:buNone/>
            </a:pPr>
            <a:r>
              <a:rPr lang="en-US" sz="2400" dirty="0">
                <a:solidFill>
                  <a:srgbClr val="657B83"/>
                </a:solidFill>
                <a:latin typeface="Lucida Console" panose="020B0609040504020204" pitchFamily="49" charset="0"/>
              </a:rPr>
              <a:t>AIC</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ff_mage2</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r>
              <a:rPr lang="en-US" sz="2400" dirty="0" err="1">
                <a:solidFill>
                  <a:srgbClr val="657B83"/>
                </a:solidFill>
                <a:latin typeface="Lucida Console" panose="020B0609040504020204" pitchFamily="49" charset="0"/>
              </a:rPr>
              <a:t>logLik</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ff_mage2</a:t>
            </a:r>
            <a:r>
              <a:rPr lang="en-US" sz="2400" dirty="0">
                <a:solidFill>
                  <a:srgbClr val="586E75"/>
                </a:solidFill>
                <a:latin typeface="Lucida Console" panose="020B0609040504020204" pitchFamily="49" charset="0"/>
              </a:rPr>
              <a:t>)</a:t>
            </a:r>
            <a:r>
              <a:rPr lang="en-US" sz="2400" dirty="0">
                <a:solidFill>
                  <a:srgbClr val="657B83"/>
                </a:solidFill>
                <a:latin typeface="Lucida Console" panose="020B0609040504020204" pitchFamily="49" charset="0"/>
              </a:rPr>
              <a:t> </a:t>
            </a:r>
          </a:p>
          <a:p>
            <a:pPr marL="0" indent="0">
              <a:buNone/>
            </a:pPr>
            <a:endParaRPr lang="en-US" sz="2400" dirty="0">
              <a:solidFill>
                <a:srgbClr val="657B83"/>
              </a:solidFill>
              <a:latin typeface="Lucida Console" panose="020B0609040504020204" pitchFamily="49" charset="0"/>
            </a:endParaRPr>
          </a:p>
          <a:p>
            <a:pPr marL="0" indent="0">
              <a:buNone/>
            </a:pPr>
            <a:endParaRPr lang="en-US" sz="2400" dirty="0">
              <a:solidFill>
                <a:srgbClr val="657B83"/>
              </a:solidFill>
              <a:latin typeface="Lucida Console" panose="020B0609040504020204" pitchFamily="49" charset="0"/>
            </a:endParaRPr>
          </a:p>
          <a:p>
            <a:pPr marL="0" indent="0">
              <a:buNone/>
            </a:pPr>
            <a:endParaRPr lang="en-US" sz="2400" dirty="0">
              <a:solidFill>
                <a:srgbClr val="657B83"/>
              </a:solidFill>
              <a:latin typeface="Lucida Console" panose="020B0609040504020204" pitchFamily="49" charset="0"/>
            </a:endParaRPr>
          </a:p>
          <a:p>
            <a:pPr marL="0" indent="0">
              <a:buNone/>
            </a:pPr>
            <a:endParaRPr lang="en-US" sz="2400" dirty="0"/>
          </a:p>
        </p:txBody>
      </p:sp>
      <p:sp>
        <p:nvSpPr>
          <p:cNvPr id="5" name="TextBox 4">
            <a:extLst>
              <a:ext uri="{FF2B5EF4-FFF2-40B4-BE49-F238E27FC236}">
                <a16:creationId xmlns:a16="http://schemas.microsoft.com/office/drawing/2014/main" id="{B0E37227-B126-45B7-9F89-2C496F1E7B05}"/>
              </a:ext>
            </a:extLst>
          </p:cNvPr>
          <p:cNvSpPr txBox="1"/>
          <p:nvPr/>
        </p:nvSpPr>
        <p:spPr>
          <a:xfrm>
            <a:off x="4620831" y="3840491"/>
            <a:ext cx="7173533" cy="2554545"/>
          </a:xfrm>
          <a:prstGeom prst="rect">
            <a:avLst/>
          </a:prstGeom>
          <a:solidFill>
            <a:schemeClr val="accent3">
              <a:lumMod val="20000"/>
              <a:lumOff val="80000"/>
            </a:schemeClr>
          </a:solidFill>
        </p:spPr>
        <p:txBody>
          <a:bodyPr wrap="square" rtlCol="0">
            <a:spAutoFit/>
          </a:bodyPr>
          <a:lstStyle/>
          <a:p>
            <a:pPr lvl="0">
              <a:defRPr/>
            </a:pPr>
            <a:r>
              <a:rPr lang="en-US" sz="1600" dirty="0">
                <a:solidFill>
                  <a:srgbClr val="657B83"/>
                </a:solidFill>
                <a:latin typeface="Consolas" panose="020B0609020204030204" pitchFamily="49" charset="0"/>
              </a:rPr>
              <a:t>&gt; </a:t>
            </a:r>
            <a:r>
              <a:rPr lang="en-US" sz="1600" dirty="0" err="1">
                <a:solidFill>
                  <a:srgbClr val="657B83"/>
                </a:solidFill>
                <a:latin typeface="Consolas" panose="020B0609020204030204" pitchFamily="49" charset="0"/>
              </a:rPr>
              <a:t>anova</a:t>
            </a:r>
            <a:r>
              <a:rPr lang="en-US" sz="1600" dirty="0">
                <a:solidFill>
                  <a:srgbClr val="657B83"/>
                </a:solidFill>
                <a:latin typeface="Consolas" panose="020B0609020204030204" pitchFamily="49" charset="0"/>
              </a:rPr>
              <a:t>(</a:t>
            </a:r>
            <a:r>
              <a:rPr lang="en-US" sz="1600" dirty="0" err="1">
                <a:solidFill>
                  <a:srgbClr val="657B83"/>
                </a:solidFill>
                <a:latin typeface="Consolas" panose="020B0609020204030204" pitchFamily="49" charset="0"/>
              </a:rPr>
              <a:t>ff_mage</a:t>
            </a:r>
            <a:r>
              <a:rPr lang="en-US" sz="1600" dirty="0">
                <a:solidFill>
                  <a:srgbClr val="657B83"/>
                </a:solidFill>
                <a:latin typeface="Consolas" panose="020B0609020204030204" pitchFamily="49" charset="0"/>
              </a:rPr>
              <a:t>, ff_mage2, test="LRT")</a:t>
            </a:r>
          </a:p>
          <a:p>
            <a:pPr lvl="0">
              <a:defRPr/>
            </a:pPr>
            <a:r>
              <a:rPr lang="en-US" sz="1600" dirty="0">
                <a:solidFill>
                  <a:srgbClr val="657B83"/>
                </a:solidFill>
                <a:latin typeface="Consolas" panose="020B0609020204030204" pitchFamily="49" charset="0"/>
              </a:rPr>
              <a:t>Analysis of Deviance Table</a:t>
            </a:r>
          </a:p>
          <a:p>
            <a:pPr lvl="0">
              <a:defRPr/>
            </a:pPr>
            <a:endParaRPr lang="en-US" sz="1600" dirty="0">
              <a:solidFill>
                <a:srgbClr val="657B83"/>
              </a:solidFill>
              <a:latin typeface="Consolas" panose="020B0609020204030204" pitchFamily="49" charset="0"/>
            </a:endParaRPr>
          </a:p>
          <a:p>
            <a:pPr lvl="0">
              <a:defRPr/>
            </a:pPr>
            <a:r>
              <a:rPr lang="en-US" sz="1600" dirty="0">
                <a:solidFill>
                  <a:srgbClr val="657B83"/>
                </a:solidFill>
                <a:latin typeface="Consolas" panose="020B0609020204030204" pitchFamily="49" charset="0"/>
              </a:rPr>
              <a:t>Model 1: preterm ~ mage</a:t>
            </a:r>
          </a:p>
          <a:p>
            <a:pPr lvl="0">
              <a:defRPr/>
            </a:pPr>
            <a:r>
              <a:rPr lang="en-US" sz="1600" dirty="0">
                <a:solidFill>
                  <a:srgbClr val="657B83"/>
                </a:solidFill>
                <a:latin typeface="Consolas" panose="020B0609020204030204" pitchFamily="49" charset="0"/>
              </a:rPr>
              <a:t>Model 2: preterm ~ poly(mage, 2)</a:t>
            </a:r>
          </a:p>
          <a:p>
            <a:pPr lvl="0">
              <a:defRPr/>
            </a:pP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Resid</a:t>
            </a:r>
            <a:r>
              <a:rPr lang="en-US" sz="1600" dirty="0">
                <a:solidFill>
                  <a:srgbClr val="657B83"/>
                </a:solidFill>
                <a:latin typeface="Consolas" panose="020B0609020204030204" pitchFamily="49" charset="0"/>
              </a:rPr>
              <a:t>. Df </a:t>
            </a:r>
            <a:r>
              <a:rPr lang="en-US" sz="1600" dirty="0" err="1">
                <a:solidFill>
                  <a:srgbClr val="657B83"/>
                </a:solidFill>
                <a:latin typeface="Consolas" panose="020B0609020204030204" pitchFamily="49" charset="0"/>
              </a:rPr>
              <a:t>Resid</a:t>
            </a:r>
            <a:r>
              <a:rPr lang="en-US" sz="1600" dirty="0">
                <a:solidFill>
                  <a:srgbClr val="657B83"/>
                </a:solidFill>
                <a:latin typeface="Consolas" panose="020B0609020204030204" pitchFamily="49" charset="0"/>
              </a:rPr>
              <a:t>. Dev Df Deviance  </a:t>
            </a:r>
            <a:r>
              <a:rPr lang="en-US" sz="1600" dirty="0" err="1">
                <a:solidFill>
                  <a:srgbClr val="657B83"/>
                </a:solidFill>
                <a:latin typeface="Consolas" panose="020B0609020204030204" pitchFamily="49" charset="0"/>
              </a:rPr>
              <a:t>Pr</a:t>
            </a:r>
            <a:r>
              <a:rPr lang="en-US" sz="1600" dirty="0">
                <a:solidFill>
                  <a:srgbClr val="657B83"/>
                </a:solidFill>
                <a:latin typeface="Consolas" panose="020B0609020204030204" pitchFamily="49" charset="0"/>
              </a:rPr>
              <a:t>(&gt;Chi)    </a:t>
            </a:r>
          </a:p>
          <a:p>
            <a:pPr lvl="0">
              <a:defRPr/>
            </a:pPr>
            <a:r>
              <a:rPr lang="en-US" sz="1600" dirty="0">
                <a:solidFill>
                  <a:srgbClr val="657B83"/>
                </a:solidFill>
                <a:latin typeface="Consolas" panose="020B0609020204030204" pitchFamily="49" charset="0"/>
              </a:rPr>
              <a:t>1      9998     6500.3                          </a:t>
            </a:r>
          </a:p>
          <a:p>
            <a:pPr lvl="0">
              <a:defRPr/>
            </a:pPr>
            <a:r>
              <a:rPr lang="en-US" sz="1600" dirty="0">
                <a:solidFill>
                  <a:srgbClr val="657B83"/>
                </a:solidFill>
                <a:latin typeface="Consolas" panose="020B0609020204030204" pitchFamily="49" charset="0"/>
              </a:rPr>
              <a:t>2      9997     6463.2  1   37.047 1.153e-09 ***</a:t>
            </a:r>
          </a:p>
          <a:p>
            <a:pPr lvl="0">
              <a:defRPr/>
            </a:pPr>
            <a:r>
              <a:rPr lang="en-US" sz="1600" dirty="0">
                <a:solidFill>
                  <a:srgbClr val="657B83"/>
                </a:solidFill>
                <a:latin typeface="Consolas" panose="020B0609020204030204" pitchFamily="49" charset="0"/>
              </a:rPr>
              <a:t>---</a:t>
            </a:r>
          </a:p>
          <a:p>
            <a:pPr lvl="0">
              <a:defRPr/>
            </a:pPr>
            <a:r>
              <a:rPr lang="en-US" sz="1600" dirty="0" err="1">
                <a:solidFill>
                  <a:srgbClr val="657B83"/>
                </a:solidFill>
                <a:latin typeface="Consolas" panose="020B0609020204030204" pitchFamily="49" charset="0"/>
              </a:rPr>
              <a:t>Signif</a:t>
            </a:r>
            <a:r>
              <a:rPr lang="en-US" sz="1600" dirty="0">
                <a:solidFill>
                  <a:srgbClr val="657B83"/>
                </a:solidFill>
                <a:latin typeface="Consolas" panose="020B0609020204030204" pitchFamily="49" charset="0"/>
              </a:rPr>
              <a:t>. codes:  0 ‘***’ 0.001 ‘**’ 0.01 ‘*’ 0.05 ‘.’ 0.1 ‘ ’ 1</a:t>
            </a:r>
          </a:p>
        </p:txBody>
      </p:sp>
      <p:sp>
        <p:nvSpPr>
          <p:cNvPr id="6" name="TextBox 5">
            <a:extLst>
              <a:ext uri="{FF2B5EF4-FFF2-40B4-BE49-F238E27FC236}">
                <a16:creationId xmlns:a16="http://schemas.microsoft.com/office/drawing/2014/main" id="{F2C6D49D-1683-4A9D-8021-B0823A23AE0B}"/>
              </a:ext>
            </a:extLst>
          </p:cNvPr>
          <p:cNvSpPr txBox="1"/>
          <p:nvPr/>
        </p:nvSpPr>
        <p:spPr>
          <a:xfrm>
            <a:off x="7183192" y="1613118"/>
            <a:ext cx="4170608" cy="1815882"/>
          </a:xfrm>
          <a:prstGeom prst="rect">
            <a:avLst/>
          </a:prstGeom>
          <a:solidFill>
            <a:schemeClr val="accent3">
              <a:lumMod val="20000"/>
              <a:lumOff val="80000"/>
            </a:schemeClr>
          </a:solidFill>
        </p:spPr>
        <p:txBody>
          <a:bodyPr wrap="square" rtlCol="0">
            <a:spAutoFit/>
          </a:bodyPr>
          <a:lstStyle/>
          <a:p>
            <a:pPr lvl="0">
              <a:defRPr/>
            </a:pPr>
            <a:r>
              <a:rPr lang="en-US" sz="1600" dirty="0">
                <a:solidFill>
                  <a:srgbClr val="657B83"/>
                </a:solidFill>
                <a:latin typeface="Consolas" panose="020B0609020204030204" pitchFamily="49" charset="0"/>
              </a:rPr>
              <a:t>&gt; AIC(</a:t>
            </a:r>
            <a:r>
              <a:rPr lang="en-US" sz="1600" dirty="0" err="1">
                <a:solidFill>
                  <a:srgbClr val="657B83"/>
                </a:solidFill>
                <a:latin typeface="Consolas" panose="020B0609020204030204" pitchFamily="49" charset="0"/>
              </a:rPr>
              <a:t>ff_mage</a:t>
            </a:r>
            <a:r>
              <a:rPr lang="en-US" sz="1600" dirty="0">
                <a:solidFill>
                  <a:srgbClr val="657B83"/>
                </a:solidFill>
                <a:latin typeface="Consolas" panose="020B0609020204030204" pitchFamily="49" charset="0"/>
              </a:rPr>
              <a:t>); </a:t>
            </a:r>
            <a:r>
              <a:rPr lang="en-US" sz="1600" dirty="0" err="1">
                <a:solidFill>
                  <a:srgbClr val="657B83"/>
                </a:solidFill>
                <a:latin typeface="Consolas" panose="020B0609020204030204" pitchFamily="49" charset="0"/>
              </a:rPr>
              <a:t>logLik</a:t>
            </a:r>
            <a:r>
              <a:rPr lang="en-US" sz="1600" dirty="0">
                <a:solidFill>
                  <a:srgbClr val="657B83"/>
                </a:solidFill>
                <a:latin typeface="Consolas" panose="020B0609020204030204" pitchFamily="49" charset="0"/>
              </a:rPr>
              <a:t>(</a:t>
            </a:r>
            <a:r>
              <a:rPr lang="en-US" sz="1600" dirty="0" err="1">
                <a:solidFill>
                  <a:srgbClr val="657B83"/>
                </a:solidFill>
                <a:latin typeface="Consolas" panose="020B0609020204030204" pitchFamily="49" charset="0"/>
              </a:rPr>
              <a:t>ff_mage</a:t>
            </a:r>
            <a:r>
              <a:rPr lang="en-US" sz="1600" dirty="0">
                <a:solidFill>
                  <a:srgbClr val="657B83"/>
                </a:solidFill>
                <a:latin typeface="Consolas" panose="020B0609020204030204" pitchFamily="49" charset="0"/>
              </a:rPr>
              <a:t>)</a:t>
            </a:r>
          </a:p>
          <a:p>
            <a:pPr lvl="0">
              <a:defRPr/>
            </a:pPr>
            <a:r>
              <a:rPr lang="en-US" sz="1600" dirty="0">
                <a:solidFill>
                  <a:srgbClr val="657B83"/>
                </a:solidFill>
                <a:latin typeface="Consolas" panose="020B0609020204030204" pitchFamily="49" charset="0"/>
              </a:rPr>
              <a:t>[1] 6504.265</a:t>
            </a:r>
          </a:p>
          <a:p>
            <a:pPr lvl="0">
              <a:defRPr/>
            </a:pPr>
            <a:r>
              <a:rPr lang="en-US" sz="1600" dirty="0">
                <a:solidFill>
                  <a:srgbClr val="657B83"/>
                </a:solidFill>
                <a:latin typeface="Consolas" panose="020B0609020204030204" pitchFamily="49" charset="0"/>
              </a:rPr>
              <a:t>'log </a:t>
            </a:r>
            <a:r>
              <a:rPr lang="en-US" sz="1600" dirty="0" err="1">
                <a:solidFill>
                  <a:srgbClr val="657B83"/>
                </a:solidFill>
                <a:latin typeface="Consolas" panose="020B0609020204030204" pitchFamily="49" charset="0"/>
              </a:rPr>
              <a:t>Lik</a:t>
            </a:r>
            <a:r>
              <a:rPr lang="en-US" sz="1600" dirty="0">
                <a:solidFill>
                  <a:srgbClr val="657B83"/>
                </a:solidFill>
                <a:latin typeface="Consolas" panose="020B0609020204030204" pitchFamily="49" charset="0"/>
              </a:rPr>
              <a:t>.' -3250.132 (df=2)</a:t>
            </a:r>
          </a:p>
          <a:p>
            <a:pPr lvl="0">
              <a:defRPr/>
            </a:pPr>
            <a:endParaRPr lang="en-US" sz="1600" dirty="0">
              <a:solidFill>
                <a:srgbClr val="657B83"/>
              </a:solidFill>
              <a:latin typeface="Consolas" panose="020B0609020204030204" pitchFamily="49" charset="0"/>
            </a:endParaRPr>
          </a:p>
          <a:p>
            <a:pPr lvl="0">
              <a:defRPr/>
            </a:pPr>
            <a:r>
              <a:rPr lang="en-US" sz="1600" dirty="0">
                <a:solidFill>
                  <a:srgbClr val="657B83"/>
                </a:solidFill>
                <a:latin typeface="Consolas" panose="020B0609020204030204" pitchFamily="49" charset="0"/>
              </a:rPr>
              <a:t>&gt; AIC(ff_mage2); </a:t>
            </a:r>
            <a:r>
              <a:rPr lang="en-US" sz="1600" dirty="0" err="1">
                <a:solidFill>
                  <a:srgbClr val="657B83"/>
                </a:solidFill>
                <a:latin typeface="Consolas" panose="020B0609020204030204" pitchFamily="49" charset="0"/>
              </a:rPr>
              <a:t>logLik</a:t>
            </a:r>
            <a:r>
              <a:rPr lang="en-US" sz="1600" dirty="0">
                <a:solidFill>
                  <a:srgbClr val="657B83"/>
                </a:solidFill>
                <a:latin typeface="Consolas" panose="020B0609020204030204" pitchFamily="49" charset="0"/>
              </a:rPr>
              <a:t>(ff_mage2)</a:t>
            </a:r>
          </a:p>
          <a:p>
            <a:pPr lvl="0">
              <a:defRPr/>
            </a:pPr>
            <a:r>
              <a:rPr lang="en-US" sz="1600" dirty="0">
                <a:solidFill>
                  <a:srgbClr val="657B83"/>
                </a:solidFill>
                <a:latin typeface="Consolas" panose="020B0609020204030204" pitchFamily="49" charset="0"/>
              </a:rPr>
              <a:t>[1] 6469.218</a:t>
            </a:r>
          </a:p>
          <a:p>
            <a:pPr lvl="0">
              <a:defRPr/>
            </a:pPr>
            <a:r>
              <a:rPr lang="en-US" sz="1600" dirty="0">
                <a:solidFill>
                  <a:srgbClr val="657B83"/>
                </a:solidFill>
                <a:latin typeface="Consolas" panose="020B0609020204030204" pitchFamily="49" charset="0"/>
              </a:rPr>
              <a:t>'log </a:t>
            </a:r>
            <a:r>
              <a:rPr lang="en-US" sz="1600" dirty="0" err="1">
                <a:solidFill>
                  <a:srgbClr val="657B83"/>
                </a:solidFill>
                <a:latin typeface="Consolas" panose="020B0609020204030204" pitchFamily="49" charset="0"/>
              </a:rPr>
              <a:t>Lik</a:t>
            </a:r>
            <a:r>
              <a:rPr lang="en-US" sz="1600" dirty="0">
                <a:solidFill>
                  <a:srgbClr val="657B83"/>
                </a:solidFill>
                <a:latin typeface="Consolas" panose="020B0609020204030204" pitchFamily="49" charset="0"/>
              </a:rPr>
              <a:t>.' -3231.609 (df=3)</a:t>
            </a:r>
          </a:p>
        </p:txBody>
      </p:sp>
      <p:sp>
        <p:nvSpPr>
          <p:cNvPr id="7" name="Rectangle 6">
            <a:extLst>
              <a:ext uri="{FF2B5EF4-FFF2-40B4-BE49-F238E27FC236}">
                <a16:creationId xmlns:a16="http://schemas.microsoft.com/office/drawing/2014/main" id="{52042618-65F8-47B8-941F-D1228CCB0CD1}"/>
              </a:ext>
            </a:extLst>
          </p:cNvPr>
          <p:cNvSpPr/>
          <p:nvPr/>
        </p:nvSpPr>
        <p:spPr>
          <a:xfrm>
            <a:off x="397636" y="4280310"/>
            <a:ext cx="4112653" cy="1200329"/>
          </a:xfrm>
          <a:prstGeom prst="rect">
            <a:avLst/>
          </a:prstGeom>
        </p:spPr>
        <p:txBody>
          <a:bodyPr wrap="square">
            <a:spAutoFit/>
          </a:bodyPr>
          <a:lstStyle/>
          <a:p>
            <a:endParaRPr lang="en-US" sz="2400" dirty="0">
              <a:solidFill>
                <a:srgbClr val="657B83"/>
              </a:solidFill>
              <a:latin typeface="Lucida Console" panose="020B0609040504020204" pitchFamily="49" charset="0"/>
            </a:endParaRPr>
          </a:p>
          <a:p>
            <a:r>
              <a:rPr lang="en-US" sz="2400" dirty="0" err="1">
                <a:solidFill>
                  <a:srgbClr val="268BD2"/>
                </a:solidFill>
                <a:latin typeface="Lucida Console" panose="020B0609040504020204" pitchFamily="49" charset="0"/>
              </a:rPr>
              <a:t>anova</a:t>
            </a:r>
            <a:r>
              <a:rPr lang="en-US" sz="2400" dirty="0">
                <a:solidFill>
                  <a:srgbClr val="586E75"/>
                </a:solidFill>
                <a:latin typeface="Lucida Console" panose="020B0609040504020204" pitchFamily="49" charset="0"/>
              </a:rPr>
              <a:t>(</a:t>
            </a:r>
            <a:r>
              <a:rPr lang="en-US" sz="2400" dirty="0" err="1">
                <a:solidFill>
                  <a:srgbClr val="657B83"/>
                </a:solidFill>
                <a:latin typeface="Lucida Console" panose="020B0609040504020204" pitchFamily="49" charset="0"/>
              </a:rPr>
              <a:t>ff_mage</a:t>
            </a:r>
            <a:r>
              <a:rPr lang="en-US" sz="2400" dirty="0">
                <a:solidFill>
                  <a:srgbClr val="657B83"/>
                </a:solidFill>
                <a:latin typeface="Lucida Console" panose="020B0609040504020204" pitchFamily="49" charset="0"/>
              </a:rPr>
              <a:t>, ff_mage2, test</a:t>
            </a:r>
            <a:r>
              <a:rPr lang="en-US" sz="2400" dirty="0">
                <a:solidFill>
                  <a:srgbClr val="586E75"/>
                </a:solidFill>
                <a:latin typeface="Lucida Console" panose="020B0609040504020204" pitchFamily="49" charset="0"/>
              </a:rPr>
              <a:t>=</a:t>
            </a:r>
            <a:r>
              <a:rPr lang="en-US" sz="2400" dirty="0">
                <a:solidFill>
                  <a:srgbClr val="2AA198"/>
                </a:solidFill>
                <a:latin typeface="Lucida Console" panose="020B0609040504020204" pitchFamily="49" charset="0"/>
              </a:rPr>
              <a:t>"LRT"</a:t>
            </a:r>
            <a:r>
              <a:rPr lang="en-US" sz="2400" dirty="0">
                <a:solidFill>
                  <a:srgbClr val="586E75"/>
                </a:solidFill>
                <a:latin typeface="Lucida Console" panose="020B0609040504020204" pitchFamily="49" charset="0"/>
              </a:rPr>
              <a:t>)</a:t>
            </a:r>
            <a:endParaRPr lang="en-US" sz="2400" dirty="0">
              <a:solidFill>
                <a:srgbClr val="657B83"/>
              </a:solidFill>
              <a:latin typeface="Lucida Console" panose="020B0609040504020204" pitchFamily="49" charset="0"/>
            </a:endParaRPr>
          </a:p>
        </p:txBody>
      </p:sp>
    </p:spTree>
    <p:extLst>
      <p:ext uri="{BB962C8B-B14F-4D97-AF65-F5344CB8AC3E}">
        <p14:creationId xmlns:p14="http://schemas.microsoft.com/office/powerpoint/2010/main" val="4097489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3320-5314-8742-BD15-2C98941B1AB5}"/>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D65BA83D-22DD-D24D-ADFE-ACCB88ED506A}"/>
              </a:ext>
            </a:extLst>
          </p:cNvPr>
          <p:cNvSpPr>
            <a:spLocks noGrp="1"/>
          </p:cNvSpPr>
          <p:nvPr>
            <p:ph idx="1"/>
          </p:nvPr>
        </p:nvSpPr>
        <p:spPr>
          <a:xfrm>
            <a:off x="838200" y="1985881"/>
            <a:ext cx="5143501" cy="4351338"/>
          </a:xfrm>
        </p:spPr>
        <p:txBody>
          <a:bodyPr>
            <a:normAutofit/>
          </a:bodyPr>
          <a:lstStyle/>
          <a:p>
            <a:r>
              <a:rPr lang="en-US" dirty="0"/>
              <a:t>Lecture on 2/20:</a:t>
            </a:r>
          </a:p>
          <a:p>
            <a:pPr marL="0" indent="0">
              <a:buNone/>
            </a:pPr>
            <a:r>
              <a:rPr lang="en-US" dirty="0"/>
              <a:t>Effect measure modification using </a:t>
            </a:r>
            <a:r>
              <a:rPr lang="en-US" dirty="0" err="1"/>
              <a:t>glms</a:t>
            </a:r>
            <a:endParaRPr lang="en-US" b="1" dirty="0"/>
          </a:p>
          <a:p>
            <a:pPr marL="0" indent="0">
              <a:buNone/>
            </a:pPr>
            <a:r>
              <a:rPr lang="en-US" dirty="0"/>
              <a:t>More data visualization with </a:t>
            </a:r>
            <a:r>
              <a:rPr lang="en-US" b="1" dirty="0"/>
              <a:t>ggplot2</a:t>
            </a:r>
          </a:p>
          <a:p>
            <a:pPr marL="0" indent="0">
              <a:buNone/>
            </a:pPr>
            <a:endParaRPr lang="en-US" dirty="0"/>
          </a:p>
          <a:p>
            <a:endParaRPr lang="en-US" dirty="0"/>
          </a:p>
        </p:txBody>
      </p:sp>
      <p:pic>
        <p:nvPicPr>
          <p:cNvPr id="1026" name="Picture 2">
            <a:extLst>
              <a:ext uri="{FF2B5EF4-FFF2-40B4-BE49-F238E27FC236}">
                <a16:creationId xmlns:a16="http://schemas.microsoft.com/office/drawing/2014/main" id="{106C0956-06C6-4A72-A53C-298067E67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1" y="1592664"/>
            <a:ext cx="5781675"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55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Multiple Linear Regression</a:t>
            </a:r>
          </a:p>
        </p:txBody>
      </p:sp>
      <p:sp>
        <p:nvSpPr>
          <p:cNvPr id="3" name="Content Placeholder 2"/>
          <p:cNvSpPr>
            <a:spLocks noGrp="1"/>
          </p:cNvSpPr>
          <p:nvPr>
            <p:ph sz="half" idx="1"/>
          </p:nvPr>
        </p:nvSpPr>
        <p:spPr/>
        <p:txBody>
          <a:bodyPr/>
          <a:lstStyle/>
          <a:p>
            <a:pPr marL="0" indent="0">
              <a:buNone/>
            </a:pPr>
            <a:r>
              <a:rPr lang="en-US" dirty="0"/>
              <a:t>Given data in n-dimensional space (</a:t>
            </a:r>
            <a:r>
              <a:rPr lang="en-US" b="1" i="1" dirty="0"/>
              <a:t>x…x</a:t>
            </a:r>
            <a:r>
              <a:rPr lang="en-US" b="1" i="1" baseline="-25000" dirty="0"/>
              <a:t>n</a:t>
            </a:r>
            <a:r>
              <a:rPr lang="en-US" dirty="0"/>
              <a:t> and </a:t>
            </a:r>
            <a:r>
              <a:rPr lang="en-US" b="1" i="1" dirty="0"/>
              <a:t>y</a:t>
            </a:r>
            <a:r>
              <a:rPr lang="en-US" dirty="0"/>
              <a:t>), draw a hyperplane (</a:t>
            </a:r>
            <a:r>
              <a:rPr lang="en-US" i="1" dirty="0"/>
              <a:t>dim n-1</a:t>
            </a:r>
            <a:r>
              <a:rPr lang="en-US" dirty="0"/>
              <a:t>) of “best fit”</a:t>
            </a:r>
          </a:p>
          <a:p>
            <a:r>
              <a:rPr lang="en-US" dirty="0"/>
              <a:t>The “slopes” of the hyperplane along each dimension can be used to summarize the relationship between each </a:t>
            </a:r>
            <a:r>
              <a:rPr lang="en-US" b="1" dirty="0"/>
              <a:t>x</a:t>
            </a:r>
            <a:r>
              <a:rPr lang="en-US" b="1" baseline="-25000" dirty="0"/>
              <a:t>i</a:t>
            </a:r>
            <a:r>
              <a:rPr lang="en-US" dirty="0"/>
              <a:t> and </a:t>
            </a:r>
            <a:r>
              <a:rPr lang="en-US" b="1" dirty="0"/>
              <a:t>y</a:t>
            </a:r>
            <a:r>
              <a:rPr lang="en-US" dirty="0"/>
              <a:t>.</a:t>
            </a:r>
          </a:p>
        </p:txBody>
      </p:sp>
      <p:pic>
        <p:nvPicPr>
          <p:cNvPr id="1026" name="Picture 2" descr="https://www.unc.edu/courses/2007spring/biol/145/001/gifs/lecture31/lec31_1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32477" y="1690688"/>
            <a:ext cx="5654722" cy="460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29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Computer Solves a Regression</a:t>
            </a:r>
          </a:p>
        </p:txBody>
      </p:sp>
      <p:sp>
        <p:nvSpPr>
          <p:cNvPr id="3" name="Content Placeholder 2"/>
          <p:cNvSpPr>
            <a:spLocks noGrp="1"/>
          </p:cNvSpPr>
          <p:nvPr>
            <p:ph idx="1"/>
          </p:nvPr>
        </p:nvSpPr>
        <p:spPr>
          <a:xfrm>
            <a:off x="838200" y="1825624"/>
            <a:ext cx="10515600" cy="4930018"/>
          </a:xfrm>
        </p:spPr>
        <p:txBody>
          <a:bodyPr>
            <a:normAutofit/>
          </a:bodyPr>
          <a:lstStyle/>
          <a:p>
            <a:pPr marL="0" indent="0">
              <a:buNone/>
            </a:pPr>
            <a:br>
              <a:rPr lang="en-US" dirty="0"/>
            </a:br>
            <a:endParaRPr lang="en-US" dirty="0"/>
          </a:p>
          <a:p>
            <a:pPr marL="514350" indent="-514350">
              <a:buFont typeface="+mj-lt"/>
              <a:buAutoNum type="arabicPeriod"/>
            </a:pPr>
            <a:r>
              <a:rPr lang="en-US" dirty="0"/>
              <a:t>Choose a “guess” slope.</a:t>
            </a:r>
          </a:p>
          <a:p>
            <a:pPr marL="514350" indent="-514350">
              <a:buFont typeface="+mj-lt"/>
              <a:buAutoNum type="arabicPeriod"/>
            </a:pPr>
            <a:r>
              <a:rPr lang="en-US" dirty="0"/>
              <a:t>Calculate a fit statistic for the guess. (higher=worse, lower=better).</a:t>
            </a:r>
          </a:p>
          <a:p>
            <a:pPr marL="514350" indent="-514350">
              <a:buFont typeface="+mj-lt"/>
              <a:buAutoNum type="arabicPeriod"/>
            </a:pPr>
            <a:r>
              <a:rPr lang="en-US" dirty="0"/>
              <a:t>Repeat steps 1 and 2 until it finds a “good” guess (a </a:t>
            </a:r>
            <a:r>
              <a:rPr lang="en-US" b="1" i="1" dirty="0"/>
              <a:t>tolerance</a:t>
            </a:r>
            <a:r>
              <a:rPr lang="en-US" dirty="0"/>
              <a:t> value defined by the user or set by default).</a:t>
            </a:r>
            <a:br>
              <a:rPr lang="en-US" dirty="0"/>
            </a:br>
            <a:endParaRPr lang="en-US" dirty="0"/>
          </a:p>
          <a:p>
            <a:pPr marL="0" indent="0">
              <a:buNone/>
            </a:pPr>
            <a:r>
              <a:rPr lang="en-US" dirty="0"/>
              <a:t>[Optional Improvements] Keep track of your old guesses to see if you are getting “better” or “worse”. Have a system for selecting a good “jump” size between guesses. Start guessing somewhere that makes sense. </a:t>
            </a:r>
            <a:r>
              <a:rPr lang="en-US" dirty="0" err="1"/>
              <a:t>Etc</a:t>
            </a:r>
            <a:r>
              <a:rPr lang="en-US" dirty="0"/>
              <a:t>, etc.</a:t>
            </a:r>
          </a:p>
          <a:p>
            <a:pPr marL="514350" indent="-514350">
              <a:buFont typeface="+mj-lt"/>
              <a:buAutoNum type="arabicPeriod"/>
            </a:pPr>
            <a:endParaRPr lang="en-US" dirty="0"/>
          </a:p>
        </p:txBody>
      </p:sp>
      <p:pic>
        <p:nvPicPr>
          <p:cNvPr id="7170" name="Picture 2" descr="Image result for computer">
            <a:extLst>
              <a:ext uri="{FF2B5EF4-FFF2-40B4-BE49-F238E27FC236}">
                <a16:creationId xmlns:a16="http://schemas.microsoft.com/office/drawing/2014/main" id="{FD359D22-3430-40F9-A6F1-6FF04810F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340" y="365125"/>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22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Fit Statistic: Likelihood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39272"/>
                <a:ext cx="10885227" cy="4351338"/>
              </a:xfrm>
            </p:spPr>
            <p:txBody>
              <a:bodyPr/>
              <a:lstStyle/>
              <a:p>
                <a:pPr marL="0" indent="0">
                  <a:buNone/>
                </a:pPr>
                <a:r>
                  <a:rPr lang="en-US" dirty="0"/>
                  <a:t>We typically think of linear regression as using the </a:t>
                </a:r>
                <a:r>
                  <a:rPr lang="en-US" b="1" dirty="0"/>
                  <a:t>sum of squared errors </a:t>
                </a:r>
                <a:r>
                  <a:rPr lang="en-US" dirty="0"/>
                  <a:t>fit statistic (i.e. “least-squares regression). It turns out that this is a special case of a more general fit statistic: </a:t>
                </a:r>
                <a:r>
                  <a:rPr lang="en-US" b="1" dirty="0"/>
                  <a:t>the likelihood</a:t>
                </a:r>
                <a:r>
                  <a:rPr lang="en-US" dirty="0"/>
                  <a:t>.</a:t>
                </a:r>
                <a:endParaRPr lang="en-US" b="1" dirty="0"/>
              </a:p>
              <a:p>
                <a:r>
                  <a:rPr lang="en-US" b="1" dirty="0"/>
                  <a:t>The likelihood </a:t>
                </a:r>
                <a:r>
                  <a:rPr lang="en-US" dirty="0"/>
                  <a:t>is the probability of observing </a:t>
                </a:r>
                <a:r>
                  <a:rPr lang="en-US" u="sng" dirty="0"/>
                  <a:t>the data you have</a:t>
                </a:r>
                <a:r>
                  <a:rPr lang="en-US" dirty="0"/>
                  <a:t> under a </a:t>
                </a:r>
                <a:r>
                  <a:rPr lang="en-US" u="sng" dirty="0"/>
                  <a:t>given set of assumed “slope” values</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2</m:t>
                        </m:r>
                      </m:sub>
                    </m:sSub>
                    <m:r>
                      <a:rPr lang="en-US" b="1" i="0" smtClean="0">
                        <a:latin typeface="Cambria Math" panose="02040503050406030204" pitchFamily="18" charset="0"/>
                      </a:rPr>
                      <m:t>, </m:t>
                    </m:r>
                    <m:r>
                      <m:rPr>
                        <m:sty m:val="p"/>
                      </m:rPr>
                      <a:rPr lang="en-US" b="0" i="0" smtClean="0">
                        <a:latin typeface="Cambria Math" panose="02040503050406030204" pitchFamily="18" charset="0"/>
                      </a:rPr>
                      <m:t>etc</m:t>
                    </m:r>
                    <m:r>
                      <a:rPr lang="en-US" b="0" i="0" smtClean="0">
                        <a:latin typeface="Cambria Math" panose="02040503050406030204" pitchFamily="18" charset="0"/>
                      </a:rPr>
                      <m:t>.</m:t>
                    </m:r>
                  </m:oMath>
                </a14:m>
                <a:endParaRPr lang="en-US" dirty="0"/>
              </a:p>
              <a:p>
                <a:r>
                  <a:rPr lang="en-US" dirty="0"/>
                  <a:t>The </a:t>
                </a:r>
                <a:r>
                  <a:rPr lang="en-US" b="1" dirty="0"/>
                  <a:t>maximum likelihood estimate (MLE) </a:t>
                </a:r>
                <a:r>
                  <a:rPr lang="en-US" dirty="0"/>
                  <a:t>is the </a:t>
                </a:r>
                <a:r>
                  <a:rPr lang="en-US" u="sng" dirty="0"/>
                  <a:t>set of assumed “slope” values</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𝑒𝑡𝑐</m:t>
                    </m:r>
                  </m:oMath>
                </a14:m>
                <a:r>
                  <a:rPr lang="en-US" b="1" dirty="0"/>
                  <a:t> </a:t>
                </a:r>
                <a:r>
                  <a:rPr lang="en-US" dirty="0"/>
                  <a:t>that gives the highest likelihood (our best guess).</a:t>
                </a:r>
              </a:p>
              <a:p>
                <a:r>
                  <a:rPr lang="en-US" dirty="0"/>
                  <a:t>We can use the values of the likelihood function near the MLE to estimate the precision of our estimates (i.e. calculate </a:t>
                </a:r>
                <a:r>
                  <a:rPr lang="en-US" b="1" dirty="0"/>
                  <a:t>confidence intervals</a:t>
                </a:r>
                <a:r>
                  <a:rPr lang="en-US" dirty="0"/>
                  <a:t> or statistical tests for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2</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39272"/>
                <a:ext cx="10885227" cy="4351338"/>
              </a:xfrm>
              <a:blipFill rotWithShape="0">
                <a:blip r:embed="rId2"/>
                <a:stretch>
                  <a:fillRect l="-1120" t="-2381" r="-1288" b="-3081"/>
                </a:stretch>
              </a:blipFill>
            </p:spPr>
            <p:txBody>
              <a:bodyPr/>
              <a:lstStyle/>
              <a:p>
                <a:r>
                  <a:rPr lang="en-US">
                    <a:noFill/>
                  </a:rPr>
                  <a:t> </a:t>
                </a:r>
              </a:p>
            </p:txBody>
          </p:sp>
        </mc:Fallback>
      </mc:AlternateContent>
    </p:spTree>
    <p:extLst>
      <p:ext uri="{BB962C8B-B14F-4D97-AF65-F5344CB8AC3E}">
        <p14:creationId xmlns:p14="http://schemas.microsoft.com/office/powerpoint/2010/main" val="85189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08A3-C3BA-40B6-8EEC-01D8F33C8EA2}"/>
              </a:ext>
            </a:extLst>
          </p:cNvPr>
          <p:cNvSpPr>
            <a:spLocks noGrp="1"/>
          </p:cNvSpPr>
          <p:nvPr>
            <p:ph type="title"/>
          </p:nvPr>
        </p:nvSpPr>
        <p:spPr/>
        <p:txBody>
          <a:bodyPr/>
          <a:lstStyle/>
          <a:p>
            <a:r>
              <a:rPr lang="en-US" b="1" dirty="0"/>
              <a:t>Is maternal age normally distributed?</a:t>
            </a:r>
          </a:p>
        </p:txBody>
      </p:sp>
      <p:sp>
        <p:nvSpPr>
          <p:cNvPr id="5" name="Rectangle 4">
            <a:extLst>
              <a:ext uri="{FF2B5EF4-FFF2-40B4-BE49-F238E27FC236}">
                <a16:creationId xmlns:a16="http://schemas.microsoft.com/office/drawing/2014/main" id="{08672DB4-E186-4CE7-A63F-6B66159A75A4}"/>
              </a:ext>
            </a:extLst>
          </p:cNvPr>
          <p:cNvSpPr/>
          <p:nvPr/>
        </p:nvSpPr>
        <p:spPr>
          <a:xfrm>
            <a:off x="838200" y="2037819"/>
            <a:ext cx="6162059" cy="923330"/>
          </a:xfrm>
          <a:prstGeom prst="rect">
            <a:avLst/>
          </a:prstGeom>
          <a:noFill/>
        </p:spPr>
        <p:txBody>
          <a:bodyPr wrap="square">
            <a:spAutoFit/>
          </a:bodyPr>
          <a:lstStyle/>
          <a:p>
            <a:r>
              <a:rPr lang="en-US" dirty="0">
                <a:solidFill>
                  <a:srgbClr val="657B83"/>
                </a:solidFill>
                <a:latin typeface="Lucida Console" panose="020B0609040504020204" pitchFamily="49" charset="0"/>
              </a:rPr>
              <a:t>births_10k </a:t>
            </a:r>
            <a:r>
              <a:rPr lang="en-US" dirty="0">
                <a:solidFill>
                  <a:srgbClr val="CB4B16"/>
                </a:solidFill>
                <a:latin typeface="Lucida Console" panose="020B0609040504020204" pitchFamily="49" charset="0"/>
              </a:rPr>
              <a:t>%&gt;%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ggplot</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aes</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x</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mage</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geom_density</a:t>
            </a:r>
            <a:r>
              <a:rPr lang="en-US" dirty="0">
                <a:solidFill>
                  <a:srgbClr val="586E75"/>
                </a:solidFill>
                <a:latin typeface="Lucida Console" panose="020B0609040504020204" pitchFamily="49" charset="0"/>
              </a:rPr>
              <a:t>()</a:t>
            </a:r>
            <a:endParaRPr lang="en-US" dirty="0"/>
          </a:p>
        </p:txBody>
      </p:sp>
      <p:pic>
        <p:nvPicPr>
          <p:cNvPr id="3" name="Picture 2">
            <a:extLst>
              <a:ext uri="{FF2B5EF4-FFF2-40B4-BE49-F238E27FC236}">
                <a16:creationId xmlns:a16="http://schemas.microsoft.com/office/drawing/2014/main" id="{17D61868-21F2-453F-8D94-77429DE93CE5}"/>
              </a:ext>
            </a:extLst>
          </p:cNvPr>
          <p:cNvPicPr>
            <a:picLocks noChangeAspect="1"/>
          </p:cNvPicPr>
          <p:nvPr/>
        </p:nvPicPr>
        <p:blipFill>
          <a:blip r:embed="rId2"/>
          <a:stretch>
            <a:fillRect/>
          </a:stretch>
        </p:blipFill>
        <p:spPr>
          <a:xfrm>
            <a:off x="4841070" y="2785262"/>
            <a:ext cx="6944530" cy="3947056"/>
          </a:xfrm>
          <a:prstGeom prst="rect">
            <a:avLst/>
          </a:prstGeom>
        </p:spPr>
      </p:pic>
    </p:spTree>
    <p:extLst>
      <p:ext uri="{BB962C8B-B14F-4D97-AF65-F5344CB8AC3E}">
        <p14:creationId xmlns:p14="http://schemas.microsoft.com/office/powerpoint/2010/main" val="312653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Simple Linear Regression</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2003046"/>
            <a:ext cx="5725151" cy="3779254"/>
          </a:xfrm>
        </p:spPr>
      </p:pic>
      <p:sp>
        <p:nvSpPr>
          <p:cNvPr id="6" name="Content Placeholder 5"/>
          <p:cNvSpPr>
            <a:spLocks noGrp="1"/>
          </p:cNvSpPr>
          <p:nvPr>
            <p:ph sz="half" idx="1"/>
          </p:nvPr>
        </p:nvSpPr>
        <p:spPr/>
        <p:txBody>
          <a:bodyPr>
            <a:normAutofit fontScale="92500" lnSpcReduction="10000"/>
          </a:bodyPr>
          <a:lstStyle/>
          <a:p>
            <a:pPr marL="0" indent="0">
              <a:buNone/>
            </a:pPr>
            <a:r>
              <a:rPr lang="en-US" dirty="0"/>
              <a:t>Given data points (</a:t>
            </a:r>
            <a:r>
              <a:rPr lang="en-US" b="1" i="1" dirty="0"/>
              <a:t>x</a:t>
            </a:r>
            <a:r>
              <a:rPr lang="en-US" dirty="0"/>
              <a:t> and </a:t>
            </a:r>
            <a:r>
              <a:rPr lang="en-US" b="1" i="1" dirty="0"/>
              <a:t>y</a:t>
            </a:r>
            <a:r>
              <a:rPr lang="en-US" dirty="0"/>
              <a:t>), we draw a line of “best fit”.</a:t>
            </a:r>
          </a:p>
          <a:p>
            <a:r>
              <a:rPr lang="en-US" dirty="0"/>
              <a:t>The “slope” of the best fit line can be used to summarize the relationship between x and y.</a:t>
            </a:r>
          </a:p>
          <a:p>
            <a:r>
              <a:rPr lang="en-US" dirty="0"/>
              <a:t>We can find the beta estimate and best fit line by minimizing the “residual sum of squares”: the difference between each observation and it’s model-predicted value, squared and summed</a:t>
            </a:r>
          </a:p>
          <a:p>
            <a:endParaRPr lang="en-US" dirty="0"/>
          </a:p>
          <a:p>
            <a:pPr marL="0" indent="0">
              <a:buNone/>
            </a:pPr>
            <a:endParaRPr lang="en-US" dirty="0"/>
          </a:p>
        </p:txBody>
      </p:sp>
    </p:spTree>
    <p:extLst>
      <p:ext uri="{BB962C8B-B14F-4D97-AF65-F5344CB8AC3E}">
        <p14:creationId xmlns:p14="http://schemas.microsoft.com/office/powerpoint/2010/main" val="277361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08A3-C3BA-40B6-8EEC-01D8F33C8EA2}"/>
              </a:ext>
            </a:extLst>
          </p:cNvPr>
          <p:cNvSpPr>
            <a:spLocks noGrp="1"/>
          </p:cNvSpPr>
          <p:nvPr>
            <p:ph type="title"/>
          </p:nvPr>
        </p:nvSpPr>
        <p:spPr/>
        <p:txBody>
          <a:bodyPr/>
          <a:lstStyle/>
          <a:p>
            <a:r>
              <a:rPr lang="en-US" b="1" dirty="0"/>
              <a:t>What is the association between maternal education and maternal age? </a:t>
            </a:r>
          </a:p>
        </p:txBody>
      </p:sp>
      <p:sp>
        <p:nvSpPr>
          <p:cNvPr id="3" name="Content Placeholder 2">
            <a:extLst>
              <a:ext uri="{FF2B5EF4-FFF2-40B4-BE49-F238E27FC236}">
                <a16:creationId xmlns:a16="http://schemas.microsoft.com/office/drawing/2014/main" id="{D3923712-18B2-4A8D-AE1D-8063BC112BDE}"/>
              </a:ext>
            </a:extLst>
          </p:cNvPr>
          <p:cNvSpPr>
            <a:spLocks noGrp="1"/>
          </p:cNvSpPr>
          <p:nvPr>
            <p:ph idx="1"/>
          </p:nvPr>
        </p:nvSpPr>
        <p:spPr/>
        <p:txBody>
          <a:bodyPr/>
          <a:lstStyle/>
          <a:p>
            <a:pPr marL="0" indent="0" algn="ctr">
              <a:buNone/>
            </a:pPr>
            <a:r>
              <a:rPr lang="en-US" dirty="0" err="1">
                <a:solidFill>
                  <a:srgbClr val="268BD2"/>
                </a:solidFill>
                <a:latin typeface="Lucida Console" panose="020B0609040504020204" pitchFamily="49" charset="0"/>
              </a:rPr>
              <a:t>lm</a:t>
            </a:r>
            <a:r>
              <a:rPr lang="en-US" dirty="0">
                <a:solidFill>
                  <a:srgbClr val="586E75"/>
                </a:solidFill>
                <a:latin typeface="Lucida Console" panose="020B0609040504020204" pitchFamily="49" charset="0"/>
              </a:rPr>
              <a:t>(</a:t>
            </a:r>
            <a:r>
              <a:rPr lang="en-US" dirty="0">
                <a:solidFill>
                  <a:srgbClr val="657B83"/>
                </a:solidFill>
                <a:effectLst>
                  <a:glow rad="228600">
                    <a:schemeClr val="accent4">
                      <a:satMod val="175000"/>
                      <a:alpha val="40000"/>
                    </a:schemeClr>
                  </a:glow>
                </a:effectLst>
                <a:latin typeface="Lucida Console" panose="020B0609040504020204" pitchFamily="49" charset="0"/>
              </a:rPr>
              <a:t>outcome</a:t>
            </a:r>
            <a:r>
              <a:rPr lang="en-US" dirty="0">
                <a:solidFill>
                  <a:srgbClr val="657B83"/>
                </a:solidFill>
                <a:latin typeface="Lucida Console" panose="020B0609040504020204" pitchFamily="49" charset="0"/>
              </a:rPr>
              <a:t>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a:solidFill>
                  <a:srgbClr val="657B83"/>
                </a:solidFill>
                <a:effectLst>
                  <a:glow rad="228600">
                    <a:schemeClr val="accent4">
                      <a:satMod val="175000"/>
                      <a:alpha val="40000"/>
                    </a:schemeClr>
                  </a:glow>
                </a:effectLst>
                <a:latin typeface="Lucida Console" panose="020B0609040504020204" pitchFamily="49" charset="0"/>
              </a:rPr>
              <a:t>exposure</a:t>
            </a:r>
            <a:r>
              <a:rPr lang="en-US" dirty="0">
                <a:solidFill>
                  <a:srgbClr val="657B83"/>
                </a:solidFill>
                <a:latin typeface="Lucida Console" panose="020B0609040504020204" pitchFamily="49" charset="0"/>
              </a:rPr>
              <a:t>, </a:t>
            </a:r>
            <a:r>
              <a:rPr lang="en-US" dirty="0">
                <a:solidFill>
                  <a:srgbClr val="268BD2"/>
                </a:solidFill>
                <a:latin typeface="Lucida Console" panose="020B0609040504020204" pitchFamily="49" charset="0"/>
              </a:rPr>
              <a:t>data </a:t>
            </a:r>
            <a:r>
              <a:rPr lang="en-US" dirty="0">
                <a:solidFill>
                  <a:srgbClr val="586E75"/>
                </a:solidFill>
                <a:latin typeface="Lucida Console" panose="020B0609040504020204" pitchFamily="49" charset="0"/>
              </a:rPr>
              <a:t>= </a:t>
            </a:r>
            <a:r>
              <a:rPr lang="en-US" dirty="0">
                <a:solidFill>
                  <a:srgbClr val="657B83"/>
                </a:solidFill>
                <a:effectLst>
                  <a:glow rad="228600">
                    <a:schemeClr val="accent4">
                      <a:satMod val="175000"/>
                      <a:alpha val="40000"/>
                    </a:schemeClr>
                  </a:glow>
                </a:effectLst>
                <a:latin typeface="Lucida Console" panose="020B0609040504020204" pitchFamily="49" charset="0"/>
              </a:rPr>
              <a:t>.</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endParaRPr lang="en-US" dirty="0"/>
          </a:p>
          <a:p>
            <a:pPr marL="0" indent="0" algn="ctr">
              <a:buNone/>
            </a:pPr>
            <a:endParaRPr lang="en-US" dirty="0">
              <a:solidFill>
                <a:srgbClr val="657B83"/>
              </a:solidFill>
              <a:latin typeface="Lucida Console" panose="020B0609040504020204" pitchFamily="49" charset="0"/>
            </a:endParaRPr>
          </a:p>
          <a:p>
            <a:pPr marL="0" indent="0">
              <a:buNone/>
            </a:pPr>
            <a:r>
              <a:rPr lang="en-US" dirty="0" err="1">
                <a:solidFill>
                  <a:srgbClr val="657B83"/>
                </a:solidFill>
                <a:latin typeface="Lucida Console" panose="020B0609040504020204" pitchFamily="49" charset="0"/>
              </a:rPr>
              <a:t>m_linear</a:t>
            </a:r>
            <a:r>
              <a:rPr lang="en-US" dirty="0">
                <a:solidFill>
                  <a:srgbClr val="657B83"/>
                </a:solidFill>
                <a:latin typeface="Lucida Console" panose="020B0609040504020204" pitchFamily="49" charset="0"/>
              </a:rPr>
              <a:t> </a:t>
            </a:r>
            <a:r>
              <a:rPr lang="en-US" dirty="0">
                <a:solidFill>
                  <a:srgbClr val="586E75"/>
                </a:solidFill>
                <a:latin typeface="Lucida Console" panose="020B0609040504020204" pitchFamily="49" charset="0"/>
              </a:rPr>
              <a:t>&lt;-</a:t>
            </a:r>
            <a:r>
              <a:rPr lang="en-US" dirty="0">
                <a:solidFill>
                  <a:srgbClr val="657B83"/>
                </a:solidFill>
                <a:latin typeface="Lucida Console" panose="020B0609040504020204" pitchFamily="49" charset="0"/>
              </a:rPr>
              <a:t> </a:t>
            </a:r>
            <a:r>
              <a:rPr lang="en-US" dirty="0" err="1">
                <a:solidFill>
                  <a:srgbClr val="268BD2"/>
                </a:solidFill>
                <a:latin typeface="Lucida Console" panose="020B0609040504020204" pitchFamily="49" charset="0"/>
              </a:rPr>
              <a:t>lm</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mage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a:t>
            </a:r>
            <a:r>
              <a:rPr lang="en-US" dirty="0">
                <a:solidFill>
                  <a:srgbClr val="268BD2"/>
                </a:solidFill>
                <a:latin typeface="Lucida Console" panose="020B0609040504020204" pitchFamily="49" charset="0"/>
              </a:rPr>
              <a:t>data</a:t>
            </a:r>
            <a:r>
              <a:rPr lang="en-US" dirty="0">
                <a:solidFill>
                  <a:srgbClr val="657B83"/>
                </a:solidFill>
                <a:latin typeface="Lucida Console" panose="020B0609040504020204" pitchFamily="49" charset="0"/>
              </a:rPr>
              <a:t> </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births_10k</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dirty="0" err="1">
                <a:solidFill>
                  <a:srgbClr val="657B83"/>
                </a:solidFill>
                <a:latin typeface="Lucida Console" panose="020B0609040504020204" pitchFamily="49" charset="0"/>
              </a:rPr>
              <a:t>m_linear</a:t>
            </a:r>
            <a:r>
              <a:rPr lang="en-US" dirty="0">
                <a:solidFill>
                  <a:srgbClr val="657B83"/>
                </a:solidFill>
                <a:latin typeface="Lucida Console" panose="020B0609040504020204" pitchFamily="49" charset="0"/>
              </a:rPr>
              <a:t> </a:t>
            </a:r>
          </a:p>
          <a:p>
            <a:endParaRPr lang="en-US" dirty="0"/>
          </a:p>
        </p:txBody>
      </p:sp>
      <p:sp>
        <p:nvSpPr>
          <p:cNvPr id="5" name="Rectangle 4">
            <a:extLst>
              <a:ext uri="{FF2B5EF4-FFF2-40B4-BE49-F238E27FC236}">
                <a16:creationId xmlns:a16="http://schemas.microsoft.com/office/drawing/2014/main" id="{08672DB4-E186-4CE7-A63F-6B66159A75A4}"/>
              </a:ext>
            </a:extLst>
          </p:cNvPr>
          <p:cNvSpPr/>
          <p:nvPr/>
        </p:nvSpPr>
        <p:spPr>
          <a:xfrm>
            <a:off x="5451724" y="3429000"/>
            <a:ext cx="6162059" cy="2585323"/>
          </a:xfrm>
          <a:prstGeom prst="rect">
            <a:avLst/>
          </a:prstGeom>
          <a:solidFill>
            <a:schemeClr val="accent3">
              <a:lumMod val="20000"/>
              <a:lumOff val="80000"/>
            </a:schemeClr>
          </a:solidFill>
        </p:spPr>
        <p:txBody>
          <a:bodyPr wrap="square">
            <a:spAutoFit/>
          </a:bodyPr>
          <a:lstStyle/>
          <a:p>
            <a:r>
              <a:rPr lang="en-US" dirty="0">
                <a:solidFill>
                  <a:srgbClr val="657B83"/>
                </a:solidFill>
                <a:latin typeface="Lucida Console" panose="020B0609040504020204" pitchFamily="49" charset="0"/>
              </a:rPr>
              <a:t>&gt; </a:t>
            </a:r>
            <a:r>
              <a:rPr lang="en-US" dirty="0" err="1">
                <a:solidFill>
                  <a:srgbClr val="657B83"/>
                </a:solidFill>
                <a:latin typeface="Lucida Console" panose="020B0609040504020204" pitchFamily="49" charset="0"/>
              </a:rPr>
              <a:t>m_linear</a:t>
            </a:r>
            <a:endParaRPr lang="en-US" dirty="0">
              <a:solidFill>
                <a:srgbClr val="657B83"/>
              </a:solidFill>
              <a:latin typeface="Lucida Console" panose="020B0609040504020204" pitchFamily="49" charset="0"/>
            </a:endParaRPr>
          </a:p>
          <a:p>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Call:</a:t>
            </a:r>
          </a:p>
          <a:p>
            <a:r>
              <a:rPr lang="en-US" dirty="0" err="1">
                <a:solidFill>
                  <a:srgbClr val="657B83"/>
                </a:solidFill>
                <a:latin typeface="Lucida Console" panose="020B0609040504020204" pitchFamily="49" charset="0"/>
              </a:rPr>
              <a:t>lm</a:t>
            </a:r>
            <a:r>
              <a:rPr lang="en-US" dirty="0">
                <a:solidFill>
                  <a:srgbClr val="657B83"/>
                </a:solidFill>
                <a:latin typeface="Lucida Console" panose="020B0609040504020204" pitchFamily="49" charset="0"/>
              </a:rPr>
              <a:t>(formula = mage ~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data = births_10k)</a:t>
            </a:r>
          </a:p>
          <a:p>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Coefficients:</a:t>
            </a:r>
          </a:p>
          <a:p>
            <a:r>
              <a:rPr lang="en-US" dirty="0">
                <a:solidFill>
                  <a:srgbClr val="657B83"/>
                </a:solidFill>
                <a:latin typeface="Lucida Console" panose="020B0609040504020204" pitchFamily="49" charset="0"/>
              </a:rPr>
              <a:t>(Intercept)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21.780        2.061 </a:t>
            </a:r>
            <a:endParaRPr lang="en-US" dirty="0"/>
          </a:p>
        </p:txBody>
      </p:sp>
      <p:sp>
        <p:nvSpPr>
          <p:cNvPr id="6" name="TextBox 5">
            <a:extLst>
              <a:ext uri="{FF2B5EF4-FFF2-40B4-BE49-F238E27FC236}">
                <a16:creationId xmlns:a16="http://schemas.microsoft.com/office/drawing/2014/main" id="{17776BEF-2617-4D76-AD62-2237AAE5EA8B}"/>
              </a:ext>
            </a:extLst>
          </p:cNvPr>
          <p:cNvSpPr txBox="1"/>
          <p:nvPr/>
        </p:nvSpPr>
        <p:spPr>
          <a:xfrm>
            <a:off x="1879601" y="6262042"/>
            <a:ext cx="10183468" cy="461665"/>
          </a:xfrm>
          <a:prstGeom prst="rect">
            <a:avLst/>
          </a:prstGeom>
          <a:solidFill>
            <a:schemeClr val="accent4">
              <a:lumMod val="20000"/>
              <a:lumOff val="80000"/>
            </a:schemeClr>
          </a:solidFill>
        </p:spPr>
        <p:txBody>
          <a:bodyPr wrap="square" lIns="91440" tIns="91440" rIns="91440" bIns="91440" rtlCol="0" anchor="ctr" anchorCtr="1">
            <a:spAutoFit/>
          </a:bodyPr>
          <a:lstStyle/>
          <a:p>
            <a:r>
              <a:rPr lang="en-US" dirty="0">
                <a:solidFill>
                  <a:srgbClr val="657B83"/>
                </a:solidFill>
                <a:latin typeface="Lucida Console" panose="020B0609040504020204" pitchFamily="49" charset="0"/>
              </a:rPr>
              <a:t>https://www.rdocumentation.org/packages/stats/versions/3.6.2/topics/lm</a:t>
            </a:r>
            <a:endParaRPr lang="en-US" dirty="0"/>
          </a:p>
        </p:txBody>
      </p:sp>
      <p:sp>
        <p:nvSpPr>
          <p:cNvPr id="4" name="TextBox 3">
            <a:extLst>
              <a:ext uri="{FF2B5EF4-FFF2-40B4-BE49-F238E27FC236}">
                <a16:creationId xmlns:a16="http://schemas.microsoft.com/office/drawing/2014/main" id="{041E7814-C9E8-4433-8106-200EF6F62CBE}"/>
              </a:ext>
            </a:extLst>
          </p:cNvPr>
          <p:cNvSpPr txBox="1"/>
          <p:nvPr/>
        </p:nvSpPr>
        <p:spPr>
          <a:xfrm>
            <a:off x="675179" y="4121497"/>
            <a:ext cx="4134899" cy="923330"/>
          </a:xfrm>
          <a:prstGeom prst="rect">
            <a:avLst/>
          </a:prstGeom>
          <a:noFill/>
        </p:spPr>
        <p:txBody>
          <a:bodyPr wrap="square" rtlCol="0">
            <a:spAutoFit/>
          </a:bodyPr>
          <a:lstStyle/>
          <a:p>
            <a:pPr algn="ctr"/>
            <a:r>
              <a:rPr lang="en-US" dirty="0">
                <a:ln w="0"/>
                <a:effectLst>
                  <a:outerShdw blurRad="38100" dist="19050" dir="2700000" algn="tl" rotWithShape="0">
                    <a:schemeClr val="dk1">
                      <a:alpha val="40000"/>
                    </a:schemeClr>
                  </a:outerShdw>
                </a:effectLst>
              </a:rPr>
              <a:t>“For every one-unit increase in maternal education, we would expect an increase of 2.061 years in mean maternal age.”</a:t>
            </a:r>
          </a:p>
        </p:txBody>
      </p:sp>
    </p:spTree>
    <p:extLst>
      <p:ext uri="{BB962C8B-B14F-4D97-AF65-F5344CB8AC3E}">
        <p14:creationId xmlns:p14="http://schemas.microsoft.com/office/powerpoint/2010/main" val="4324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08A3-C3BA-40B6-8EEC-01D8F33C8EA2}"/>
              </a:ext>
            </a:extLst>
          </p:cNvPr>
          <p:cNvSpPr>
            <a:spLocks noGrp="1"/>
          </p:cNvSpPr>
          <p:nvPr>
            <p:ph type="title"/>
          </p:nvPr>
        </p:nvSpPr>
        <p:spPr/>
        <p:txBody>
          <a:bodyPr/>
          <a:lstStyle/>
          <a:p>
            <a:r>
              <a:rPr lang="en-US" b="1" dirty="0"/>
              <a:t>Looking at parts of model output</a:t>
            </a:r>
          </a:p>
        </p:txBody>
      </p:sp>
      <p:sp>
        <p:nvSpPr>
          <p:cNvPr id="3" name="Content Placeholder 2">
            <a:extLst>
              <a:ext uri="{FF2B5EF4-FFF2-40B4-BE49-F238E27FC236}">
                <a16:creationId xmlns:a16="http://schemas.microsoft.com/office/drawing/2014/main" id="{D3923712-18B2-4A8D-AE1D-8063BC112BDE}"/>
              </a:ext>
            </a:extLst>
          </p:cNvPr>
          <p:cNvSpPr>
            <a:spLocks noGrp="1"/>
          </p:cNvSpPr>
          <p:nvPr>
            <p:ph idx="1"/>
          </p:nvPr>
        </p:nvSpPr>
        <p:spPr>
          <a:xfrm>
            <a:off x="925664" y="1719678"/>
            <a:ext cx="10515600" cy="4667251"/>
          </a:xfrm>
        </p:spPr>
        <p:txBody>
          <a:bodyPr>
            <a:normAutofit fontScale="85000" lnSpcReduction="20000"/>
          </a:bodyPr>
          <a:lstStyle/>
          <a:p>
            <a:pPr marL="0" indent="0">
              <a:buNone/>
            </a:pPr>
            <a:r>
              <a:rPr lang="en-US" i="1" dirty="0">
                <a:solidFill>
                  <a:srgbClr val="93A1A1"/>
                </a:solidFill>
                <a:latin typeface="Lucida Console" panose="020B0609040504020204" pitchFamily="49" charset="0"/>
              </a:rPr>
              <a:t># coefficients</a:t>
            </a:r>
            <a:endParaRPr lang="en-US" dirty="0">
              <a:solidFill>
                <a:srgbClr val="268BD2"/>
              </a:solidFill>
              <a:latin typeface="Lucida Console" panose="020B0609040504020204" pitchFamily="49" charset="0"/>
            </a:endParaRPr>
          </a:p>
          <a:p>
            <a:pPr marL="0" indent="0">
              <a:buNone/>
            </a:pPr>
            <a:r>
              <a:rPr lang="en-US" dirty="0" err="1">
                <a:solidFill>
                  <a:srgbClr val="268BD2"/>
                </a:solidFill>
                <a:latin typeface="Lucida Console" panose="020B0609040504020204" pitchFamily="49" charset="0"/>
              </a:rPr>
              <a:t>coef</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m_linear</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r>
              <a:rPr lang="en-US" i="1" dirty="0">
                <a:solidFill>
                  <a:srgbClr val="93A1A1"/>
                </a:solidFill>
                <a:latin typeface="Lucida Console" panose="020B0609040504020204" pitchFamily="49" charset="0"/>
              </a:rPr>
              <a:t># or</a:t>
            </a:r>
            <a:r>
              <a:rPr lang="en-US" dirty="0">
                <a:solidFill>
                  <a:srgbClr val="657B83"/>
                </a:solidFill>
                <a:latin typeface="Lucida Console" panose="020B0609040504020204" pitchFamily="49" charset="0"/>
              </a:rPr>
              <a:t> </a:t>
            </a:r>
          </a:p>
          <a:p>
            <a:pPr marL="0" indent="0">
              <a:buNone/>
            </a:pPr>
            <a:r>
              <a:rPr lang="en-US" dirty="0" err="1">
                <a:solidFill>
                  <a:srgbClr val="657B83"/>
                </a:solidFill>
                <a:latin typeface="Lucida Console" panose="020B0609040504020204" pitchFamily="49" charset="0"/>
              </a:rPr>
              <a:t>m_linear</a:t>
            </a:r>
            <a:r>
              <a:rPr lang="en-US" dirty="0" err="1">
                <a:solidFill>
                  <a:srgbClr val="586E75"/>
                </a:solidFill>
                <a:latin typeface="Lucida Console" panose="020B0609040504020204" pitchFamily="49" charset="0"/>
              </a:rPr>
              <a:t>$</a:t>
            </a:r>
            <a:r>
              <a:rPr lang="en-US" dirty="0" err="1">
                <a:solidFill>
                  <a:srgbClr val="268BD2"/>
                </a:solidFill>
                <a:latin typeface="Lucida Console" panose="020B0609040504020204" pitchFamily="49" charset="0"/>
              </a:rPr>
              <a:t>coefficients</a:t>
            </a:r>
            <a:r>
              <a:rPr lang="en-US" dirty="0">
                <a:solidFill>
                  <a:srgbClr val="657B83"/>
                </a:solidFill>
                <a:latin typeface="Lucida Console" panose="020B0609040504020204" pitchFamily="49" charset="0"/>
              </a:rPr>
              <a:t> </a:t>
            </a:r>
          </a:p>
          <a:p>
            <a:pPr marL="0" indent="0">
              <a:buNone/>
            </a:pPr>
            <a:endParaRPr lang="en-US" dirty="0">
              <a:solidFill>
                <a:srgbClr val="657B83"/>
              </a:solidFill>
              <a:latin typeface="Lucida Console" panose="020B0609040504020204" pitchFamily="49" charset="0"/>
            </a:endParaRPr>
          </a:p>
          <a:p>
            <a:pPr marL="0" indent="0">
              <a:buNone/>
            </a:pPr>
            <a:endParaRPr lang="en-US" dirty="0">
              <a:solidFill>
                <a:srgbClr val="657B83"/>
              </a:solidFill>
              <a:latin typeface="Lucida Console" panose="020B0609040504020204" pitchFamily="49" charset="0"/>
            </a:endParaRPr>
          </a:p>
          <a:p>
            <a:pPr marL="0" indent="0">
              <a:buNone/>
            </a:pPr>
            <a:endParaRPr lang="en-US" dirty="0">
              <a:solidFill>
                <a:srgbClr val="657B83"/>
              </a:solidFill>
              <a:latin typeface="Lucida Console" panose="020B0609040504020204" pitchFamily="49" charset="0"/>
            </a:endParaRPr>
          </a:p>
          <a:p>
            <a:pPr marL="0" indent="0">
              <a:buNone/>
            </a:pPr>
            <a:r>
              <a:rPr lang="en-US" i="1" dirty="0">
                <a:solidFill>
                  <a:srgbClr val="93A1A1"/>
                </a:solidFill>
                <a:latin typeface="Lucida Console" panose="020B0609040504020204" pitchFamily="49" charset="0"/>
              </a:rPr>
              <a:t># 95% confidence intervals</a:t>
            </a:r>
            <a:endParaRPr lang="en-US" dirty="0">
              <a:solidFill>
                <a:srgbClr val="657B83"/>
              </a:solidFill>
              <a:latin typeface="Lucida Console" panose="020B0609040504020204" pitchFamily="49" charset="0"/>
            </a:endParaRPr>
          </a:p>
          <a:p>
            <a:pPr marL="0" indent="0">
              <a:buNone/>
            </a:pPr>
            <a:r>
              <a:rPr lang="en-US" dirty="0" err="1">
                <a:solidFill>
                  <a:srgbClr val="268BD2"/>
                </a:solidFill>
                <a:latin typeface="Lucida Console" panose="020B0609040504020204" pitchFamily="49" charset="0"/>
              </a:rPr>
              <a:t>confint</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m_linear</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pPr marL="0" indent="0">
              <a:buNone/>
            </a:pPr>
            <a:endParaRPr lang="en-US" dirty="0">
              <a:solidFill>
                <a:srgbClr val="657B83"/>
              </a:solidFill>
              <a:latin typeface="Lucida Console" panose="020B0609040504020204" pitchFamily="49" charset="0"/>
            </a:endParaRPr>
          </a:p>
          <a:p>
            <a:pPr marL="0" indent="0">
              <a:buNone/>
            </a:pPr>
            <a:endParaRPr lang="en-US" dirty="0">
              <a:solidFill>
                <a:srgbClr val="657B83"/>
              </a:solidFill>
              <a:latin typeface="Lucida Console" panose="020B0609040504020204" pitchFamily="49" charset="0"/>
            </a:endParaRPr>
          </a:p>
          <a:p>
            <a:pPr marL="0" indent="0">
              <a:buNone/>
            </a:pPr>
            <a:r>
              <a:rPr lang="en-US" i="1" dirty="0">
                <a:solidFill>
                  <a:srgbClr val="93A1A1"/>
                </a:solidFill>
                <a:latin typeface="Lucida Console" panose="020B0609040504020204" pitchFamily="49" charset="0"/>
              </a:rPr>
              <a:t># AIC value</a:t>
            </a:r>
            <a:endParaRPr lang="en-US" dirty="0">
              <a:solidFill>
                <a:srgbClr val="657B83"/>
              </a:solidFill>
              <a:latin typeface="Lucida Console" panose="020B0609040504020204" pitchFamily="49" charset="0"/>
            </a:endParaRPr>
          </a:p>
          <a:p>
            <a:pPr marL="0" indent="0">
              <a:buNone/>
            </a:pPr>
            <a:r>
              <a:rPr lang="en-US" dirty="0">
                <a:solidFill>
                  <a:srgbClr val="657B83"/>
                </a:solidFill>
                <a:latin typeface="Lucida Console" panose="020B0609040504020204" pitchFamily="49" charset="0"/>
              </a:rPr>
              <a:t>AIC</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m_linear</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p:txBody>
      </p:sp>
      <p:sp>
        <p:nvSpPr>
          <p:cNvPr id="5" name="Rectangle 4">
            <a:extLst>
              <a:ext uri="{FF2B5EF4-FFF2-40B4-BE49-F238E27FC236}">
                <a16:creationId xmlns:a16="http://schemas.microsoft.com/office/drawing/2014/main" id="{08672DB4-E186-4CE7-A63F-6B66159A75A4}"/>
              </a:ext>
            </a:extLst>
          </p:cNvPr>
          <p:cNvSpPr/>
          <p:nvPr/>
        </p:nvSpPr>
        <p:spPr>
          <a:xfrm>
            <a:off x="6489258" y="1929644"/>
            <a:ext cx="4991100" cy="4247317"/>
          </a:xfrm>
          <a:prstGeom prst="rect">
            <a:avLst/>
          </a:prstGeom>
          <a:solidFill>
            <a:schemeClr val="accent3">
              <a:lumMod val="20000"/>
              <a:lumOff val="80000"/>
            </a:schemeClr>
          </a:solidFill>
        </p:spPr>
        <p:txBody>
          <a:bodyPr wrap="square">
            <a:spAutoFit/>
          </a:bodyPr>
          <a:lstStyle/>
          <a:p>
            <a:r>
              <a:rPr lang="en-US" dirty="0">
                <a:solidFill>
                  <a:srgbClr val="657B83"/>
                </a:solidFill>
                <a:latin typeface="Lucida Console" panose="020B0609040504020204" pitchFamily="49" charset="0"/>
              </a:rPr>
              <a:t>&gt; </a:t>
            </a:r>
            <a:r>
              <a:rPr lang="en-US" dirty="0" err="1">
                <a:solidFill>
                  <a:srgbClr val="657B83"/>
                </a:solidFill>
                <a:latin typeface="Lucida Console" panose="020B0609040504020204" pitchFamily="49" charset="0"/>
              </a:rPr>
              <a:t>coef</a:t>
            </a:r>
            <a:r>
              <a:rPr lang="en-US" dirty="0">
                <a:solidFill>
                  <a:srgbClr val="657B83"/>
                </a:solidFill>
                <a:latin typeface="Lucida Console" panose="020B0609040504020204" pitchFamily="49" charset="0"/>
              </a:rPr>
              <a:t>(</a:t>
            </a:r>
            <a:r>
              <a:rPr lang="en-US" dirty="0" err="1">
                <a:solidFill>
                  <a:srgbClr val="657B83"/>
                </a:solidFill>
                <a:latin typeface="Lucida Console" panose="020B0609040504020204" pitchFamily="49" charset="0"/>
              </a:rPr>
              <a:t>m_linear</a:t>
            </a:r>
            <a:r>
              <a:rPr lang="en-US" dirty="0">
                <a:solidFill>
                  <a:srgbClr val="657B83"/>
                </a:solidFill>
                <a:latin typeface="Lucida Console" panose="020B0609040504020204" pitchFamily="49" charset="0"/>
              </a:rPr>
              <a:t>) # or</a:t>
            </a:r>
          </a:p>
          <a:p>
            <a:r>
              <a:rPr lang="en-US" dirty="0">
                <a:solidFill>
                  <a:srgbClr val="657B83"/>
                </a:solidFill>
                <a:latin typeface="Lucida Console" panose="020B0609040504020204" pitchFamily="49" charset="0"/>
              </a:rPr>
              <a:t>(Intercept)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21.780088    2.060866 </a:t>
            </a:r>
          </a:p>
          <a:p>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&gt; </a:t>
            </a:r>
            <a:r>
              <a:rPr lang="en-US" dirty="0" err="1">
                <a:solidFill>
                  <a:srgbClr val="657B83"/>
                </a:solidFill>
                <a:latin typeface="Lucida Console" panose="020B0609040504020204" pitchFamily="49" charset="0"/>
              </a:rPr>
              <a:t>m_linear$coefficients</a:t>
            </a:r>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(Intercept)       </a:t>
            </a:r>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a:t>
            </a:r>
          </a:p>
          <a:p>
            <a:r>
              <a:rPr lang="en-US" dirty="0">
                <a:solidFill>
                  <a:srgbClr val="657B83"/>
                </a:solidFill>
                <a:latin typeface="Lucida Console" panose="020B0609040504020204" pitchFamily="49" charset="0"/>
              </a:rPr>
              <a:t>  21.780088    2.060866 </a:t>
            </a:r>
          </a:p>
          <a:p>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&gt; </a:t>
            </a:r>
            <a:r>
              <a:rPr lang="en-US" dirty="0" err="1">
                <a:solidFill>
                  <a:srgbClr val="657B83"/>
                </a:solidFill>
                <a:latin typeface="Lucida Console" panose="020B0609040504020204" pitchFamily="49" charset="0"/>
              </a:rPr>
              <a:t>confint</a:t>
            </a:r>
            <a:r>
              <a:rPr lang="en-US" dirty="0">
                <a:solidFill>
                  <a:srgbClr val="657B83"/>
                </a:solidFill>
                <a:latin typeface="Lucida Console" panose="020B0609040504020204" pitchFamily="49" charset="0"/>
              </a:rPr>
              <a:t>(</a:t>
            </a:r>
            <a:r>
              <a:rPr lang="en-US" dirty="0" err="1">
                <a:solidFill>
                  <a:srgbClr val="657B83"/>
                </a:solidFill>
                <a:latin typeface="Lucida Console" panose="020B0609040504020204" pitchFamily="49" charset="0"/>
              </a:rPr>
              <a:t>m_linear</a:t>
            </a:r>
            <a:r>
              <a:rPr lang="en-US" dirty="0">
                <a:solidFill>
                  <a:srgbClr val="657B83"/>
                </a:solidFill>
                <a:latin typeface="Lucida Console" panose="020B0609040504020204" pitchFamily="49" charset="0"/>
              </a:rPr>
              <a:t>)</a:t>
            </a:r>
          </a:p>
          <a:p>
            <a:r>
              <a:rPr lang="en-US" dirty="0">
                <a:solidFill>
                  <a:srgbClr val="657B83"/>
                </a:solidFill>
                <a:latin typeface="Lucida Console" panose="020B0609040504020204" pitchFamily="49" charset="0"/>
              </a:rPr>
              <a:t>                2.5 %   97.5 %</a:t>
            </a:r>
          </a:p>
          <a:p>
            <a:r>
              <a:rPr lang="en-US" dirty="0">
                <a:solidFill>
                  <a:srgbClr val="657B83"/>
                </a:solidFill>
                <a:latin typeface="Lucida Console" panose="020B0609040504020204" pitchFamily="49" charset="0"/>
              </a:rPr>
              <a:t>(Intercept) 21.515561 22.04461</a:t>
            </a:r>
          </a:p>
          <a:p>
            <a:r>
              <a:rPr lang="en-US" dirty="0" err="1">
                <a:solidFill>
                  <a:srgbClr val="657B83"/>
                </a:solidFill>
                <a:latin typeface="Lucida Console" panose="020B0609040504020204" pitchFamily="49" charset="0"/>
              </a:rPr>
              <a:t>meduc</a:t>
            </a:r>
            <a:r>
              <a:rPr lang="en-US" dirty="0">
                <a:solidFill>
                  <a:srgbClr val="657B83"/>
                </a:solidFill>
                <a:latin typeface="Lucida Console" panose="020B0609040504020204" pitchFamily="49" charset="0"/>
              </a:rPr>
              <a:t>        1.973692  2.14804</a:t>
            </a:r>
          </a:p>
          <a:p>
            <a:endParaRPr lang="en-US" dirty="0">
              <a:solidFill>
                <a:srgbClr val="657B83"/>
              </a:solidFill>
              <a:latin typeface="Lucida Console" panose="020B0609040504020204" pitchFamily="49" charset="0"/>
            </a:endParaRPr>
          </a:p>
          <a:p>
            <a:r>
              <a:rPr lang="en-US" dirty="0">
                <a:solidFill>
                  <a:srgbClr val="657B83"/>
                </a:solidFill>
                <a:latin typeface="Lucida Console" panose="020B0609040504020204" pitchFamily="49" charset="0"/>
              </a:rPr>
              <a:t>&gt; AIC(</a:t>
            </a:r>
            <a:r>
              <a:rPr lang="en-US" dirty="0" err="1">
                <a:solidFill>
                  <a:srgbClr val="657B83"/>
                </a:solidFill>
                <a:latin typeface="Lucida Console" panose="020B0609040504020204" pitchFamily="49" charset="0"/>
              </a:rPr>
              <a:t>m_linear</a:t>
            </a:r>
            <a:r>
              <a:rPr lang="en-US" dirty="0">
                <a:solidFill>
                  <a:srgbClr val="657B83"/>
                </a:solidFill>
                <a:latin typeface="Lucida Console" panose="020B0609040504020204" pitchFamily="49" charset="0"/>
              </a:rPr>
              <a:t>)</a:t>
            </a:r>
          </a:p>
          <a:p>
            <a:r>
              <a:rPr lang="en-US" dirty="0">
                <a:solidFill>
                  <a:srgbClr val="657B83"/>
                </a:solidFill>
                <a:latin typeface="Lucida Console" panose="020B0609040504020204" pitchFamily="49" charset="0"/>
              </a:rPr>
              <a:t>[1] 61956.14</a:t>
            </a:r>
          </a:p>
        </p:txBody>
      </p:sp>
    </p:spTree>
    <p:extLst>
      <p:ext uri="{BB962C8B-B14F-4D97-AF65-F5344CB8AC3E}">
        <p14:creationId xmlns:p14="http://schemas.microsoft.com/office/powerpoint/2010/main" val="408554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08A3-C3BA-40B6-8EEC-01D8F33C8EA2}"/>
              </a:ext>
            </a:extLst>
          </p:cNvPr>
          <p:cNvSpPr>
            <a:spLocks noGrp="1"/>
          </p:cNvSpPr>
          <p:nvPr>
            <p:ph type="title"/>
          </p:nvPr>
        </p:nvSpPr>
        <p:spPr/>
        <p:txBody>
          <a:bodyPr/>
          <a:lstStyle/>
          <a:p>
            <a:r>
              <a:rPr lang="en-US" b="1" dirty="0"/>
              <a:t>Model summary</a:t>
            </a:r>
          </a:p>
        </p:txBody>
      </p:sp>
      <p:sp>
        <p:nvSpPr>
          <p:cNvPr id="3" name="Content Placeholder 2">
            <a:extLst>
              <a:ext uri="{FF2B5EF4-FFF2-40B4-BE49-F238E27FC236}">
                <a16:creationId xmlns:a16="http://schemas.microsoft.com/office/drawing/2014/main" id="{D3923712-18B2-4A8D-AE1D-8063BC112BDE}"/>
              </a:ext>
            </a:extLst>
          </p:cNvPr>
          <p:cNvSpPr>
            <a:spLocks noGrp="1"/>
          </p:cNvSpPr>
          <p:nvPr>
            <p:ph idx="1"/>
          </p:nvPr>
        </p:nvSpPr>
        <p:spPr/>
        <p:txBody>
          <a:bodyPr/>
          <a:lstStyle/>
          <a:p>
            <a:pPr marL="0" indent="0">
              <a:buNone/>
            </a:pPr>
            <a:r>
              <a:rPr lang="en-US" dirty="0">
                <a:solidFill>
                  <a:srgbClr val="268BD2"/>
                </a:solidFill>
                <a:latin typeface="Lucida Console" panose="020B0609040504020204" pitchFamily="49" charset="0"/>
              </a:rPr>
              <a:t>summary</a:t>
            </a:r>
            <a:r>
              <a:rPr lang="en-US" dirty="0">
                <a:solidFill>
                  <a:srgbClr val="586E75"/>
                </a:solidFill>
                <a:latin typeface="Lucida Console" panose="020B0609040504020204" pitchFamily="49" charset="0"/>
              </a:rPr>
              <a:t>(</a:t>
            </a:r>
            <a:r>
              <a:rPr lang="en-US" dirty="0" err="1">
                <a:solidFill>
                  <a:srgbClr val="657B83"/>
                </a:solidFill>
                <a:latin typeface="Lucida Console" panose="020B0609040504020204" pitchFamily="49" charset="0"/>
              </a:rPr>
              <a:t>m_linear</a:t>
            </a:r>
            <a:r>
              <a:rPr lang="en-US" dirty="0">
                <a:solidFill>
                  <a:srgbClr val="586E75"/>
                </a:solidFill>
                <a:latin typeface="Lucida Console" panose="020B0609040504020204" pitchFamily="49" charset="0"/>
              </a:rPr>
              <a:t>)</a:t>
            </a:r>
            <a:r>
              <a:rPr lang="en-US" dirty="0">
                <a:solidFill>
                  <a:srgbClr val="657B83"/>
                </a:solidFill>
                <a:latin typeface="Lucida Console" panose="020B0609040504020204" pitchFamily="49" charset="0"/>
              </a:rPr>
              <a:t> </a:t>
            </a:r>
          </a:p>
          <a:p>
            <a:endParaRPr lang="en-US" dirty="0"/>
          </a:p>
        </p:txBody>
      </p:sp>
      <p:sp>
        <p:nvSpPr>
          <p:cNvPr id="5" name="Rectangle 4">
            <a:extLst>
              <a:ext uri="{FF2B5EF4-FFF2-40B4-BE49-F238E27FC236}">
                <a16:creationId xmlns:a16="http://schemas.microsoft.com/office/drawing/2014/main" id="{08672DB4-E186-4CE7-A63F-6B66159A75A4}"/>
              </a:ext>
            </a:extLst>
          </p:cNvPr>
          <p:cNvSpPr/>
          <p:nvPr/>
        </p:nvSpPr>
        <p:spPr>
          <a:xfrm>
            <a:off x="4879118" y="1775758"/>
            <a:ext cx="6817251" cy="4185761"/>
          </a:xfrm>
          <a:prstGeom prst="rect">
            <a:avLst/>
          </a:prstGeom>
          <a:solidFill>
            <a:schemeClr val="accent3">
              <a:lumMod val="20000"/>
              <a:lumOff val="80000"/>
            </a:schemeClr>
          </a:solidFill>
        </p:spPr>
        <p:txBody>
          <a:bodyPr wrap="square">
            <a:spAutoFit/>
          </a:bodyPr>
          <a:lstStyle/>
          <a:p>
            <a:r>
              <a:rPr lang="en-US" sz="1400" dirty="0">
                <a:solidFill>
                  <a:srgbClr val="657B83"/>
                </a:solidFill>
                <a:latin typeface="Lucida Console" panose="020B0609040504020204" pitchFamily="49" charset="0"/>
              </a:rPr>
              <a:t>&gt; summary(</a:t>
            </a:r>
            <a:r>
              <a:rPr lang="en-US" sz="1400" dirty="0" err="1">
                <a:solidFill>
                  <a:srgbClr val="657B83"/>
                </a:solidFill>
                <a:latin typeface="Lucida Console" panose="020B0609040504020204" pitchFamily="49" charset="0"/>
              </a:rPr>
              <a:t>m_linear</a:t>
            </a:r>
            <a:r>
              <a:rPr lang="en-US" sz="1400" dirty="0">
                <a:solidFill>
                  <a:srgbClr val="657B83"/>
                </a:solidFill>
                <a:latin typeface="Lucida Console" panose="020B0609040504020204" pitchFamily="49" charset="0"/>
              </a:rPr>
              <a:t>)</a:t>
            </a:r>
          </a:p>
          <a:p>
            <a:endParaRPr lang="en-US" sz="1400" dirty="0">
              <a:solidFill>
                <a:srgbClr val="657B83"/>
              </a:solidFill>
              <a:latin typeface="Lucida Console" panose="020B0609040504020204" pitchFamily="49" charset="0"/>
            </a:endParaRPr>
          </a:p>
          <a:p>
            <a:r>
              <a:rPr lang="en-US" sz="1400" dirty="0">
                <a:solidFill>
                  <a:srgbClr val="657B83"/>
                </a:solidFill>
                <a:latin typeface="Lucida Console" panose="020B0609040504020204" pitchFamily="49" charset="0"/>
              </a:rPr>
              <a:t>Call:</a:t>
            </a:r>
          </a:p>
          <a:p>
            <a:r>
              <a:rPr lang="en-US" sz="1400" dirty="0" err="1">
                <a:solidFill>
                  <a:srgbClr val="657B83"/>
                </a:solidFill>
                <a:latin typeface="Lucida Console" panose="020B0609040504020204" pitchFamily="49" charset="0"/>
              </a:rPr>
              <a:t>lm</a:t>
            </a:r>
            <a:r>
              <a:rPr lang="en-US" sz="1400" dirty="0">
                <a:solidFill>
                  <a:srgbClr val="657B83"/>
                </a:solidFill>
                <a:latin typeface="Lucida Console" panose="020B0609040504020204" pitchFamily="49" charset="0"/>
              </a:rPr>
              <a:t>(formula = mage ~ </a:t>
            </a:r>
            <a:r>
              <a:rPr lang="en-US" sz="1400" dirty="0" err="1">
                <a:solidFill>
                  <a:srgbClr val="657B83"/>
                </a:solidFill>
                <a:latin typeface="Lucida Console" panose="020B0609040504020204" pitchFamily="49" charset="0"/>
              </a:rPr>
              <a:t>meduc</a:t>
            </a:r>
            <a:r>
              <a:rPr lang="en-US" sz="1400" dirty="0">
                <a:solidFill>
                  <a:srgbClr val="657B83"/>
                </a:solidFill>
                <a:latin typeface="Lucida Console" panose="020B0609040504020204" pitchFamily="49" charset="0"/>
              </a:rPr>
              <a:t>, data = births_10k)</a:t>
            </a:r>
          </a:p>
          <a:p>
            <a:endParaRPr lang="en-US" sz="1400" dirty="0">
              <a:solidFill>
                <a:srgbClr val="657B83"/>
              </a:solidFill>
              <a:latin typeface="Lucida Console" panose="020B0609040504020204" pitchFamily="49" charset="0"/>
            </a:endParaRPr>
          </a:p>
          <a:p>
            <a:r>
              <a:rPr lang="en-US" sz="1400" dirty="0">
                <a:solidFill>
                  <a:srgbClr val="657B83"/>
                </a:solidFill>
                <a:latin typeface="Lucida Console" panose="020B0609040504020204" pitchFamily="49" charset="0"/>
              </a:rPr>
              <a:t>Residuals:</a:t>
            </a:r>
          </a:p>
          <a:p>
            <a:r>
              <a:rPr lang="en-US" sz="1400" dirty="0">
                <a:solidFill>
                  <a:srgbClr val="657B83"/>
                </a:solidFill>
                <a:latin typeface="Lucida Console" panose="020B0609040504020204" pitchFamily="49" charset="0"/>
              </a:rPr>
              <a:t>     Min       1Q   Median       3Q      Max </a:t>
            </a:r>
          </a:p>
          <a:p>
            <a:r>
              <a:rPr lang="en-US" sz="1400" dirty="0">
                <a:solidFill>
                  <a:srgbClr val="657B83"/>
                </a:solidFill>
                <a:latin typeface="Lucida Console" panose="020B0609040504020204" pitchFamily="49" charset="0"/>
              </a:rPr>
              <a:t>-11.0844  -3.9627  -0.9018   3.0982  27.1590 </a:t>
            </a:r>
          </a:p>
          <a:p>
            <a:endParaRPr lang="en-US" sz="1400" dirty="0">
              <a:solidFill>
                <a:srgbClr val="657B83"/>
              </a:solidFill>
              <a:latin typeface="Lucida Console" panose="020B0609040504020204" pitchFamily="49" charset="0"/>
            </a:endParaRPr>
          </a:p>
          <a:p>
            <a:r>
              <a:rPr lang="en-US" sz="1400" dirty="0">
                <a:solidFill>
                  <a:srgbClr val="657B83"/>
                </a:solidFill>
                <a:latin typeface="Lucida Console" panose="020B0609040504020204" pitchFamily="49" charset="0"/>
              </a:rPr>
              <a:t>Coefficients:</a:t>
            </a:r>
          </a:p>
          <a:p>
            <a:r>
              <a:rPr lang="en-US" sz="1400" dirty="0">
                <a:solidFill>
                  <a:srgbClr val="657B83"/>
                </a:solidFill>
                <a:latin typeface="Lucida Console" panose="020B0609040504020204" pitchFamily="49" charset="0"/>
              </a:rPr>
              <a:t>            Estimate Std. Error t value </a:t>
            </a:r>
            <a:r>
              <a:rPr lang="en-US" sz="1400" dirty="0" err="1">
                <a:solidFill>
                  <a:srgbClr val="657B83"/>
                </a:solidFill>
                <a:latin typeface="Lucida Console" panose="020B0609040504020204" pitchFamily="49" charset="0"/>
              </a:rPr>
              <a:t>Pr</a:t>
            </a:r>
            <a:r>
              <a:rPr lang="en-US" sz="1400" dirty="0">
                <a:solidFill>
                  <a:srgbClr val="657B83"/>
                </a:solidFill>
                <a:latin typeface="Lucida Console" panose="020B0609040504020204" pitchFamily="49" charset="0"/>
              </a:rPr>
              <a:t>(&gt;|t|)    </a:t>
            </a:r>
          </a:p>
          <a:p>
            <a:r>
              <a:rPr lang="en-US" sz="1400" dirty="0">
                <a:solidFill>
                  <a:srgbClr val="657B83"/>
                </a:solidFill>
                <a:latin typeface="Lucida Console" panose="020B0609040504020204" pitchFamily="49" charset="0"/>
              </a:rPr>
              <a:t>(Intercept) 21.78009    0.13495  161.40   &lt;2e-16 ***</a:t>
            </a:r>
          </a:p>
          <a:p>
            <a:r>
              <a:rPr lang="en-US" sz="1400" dirty="0" err="1">
                <a:solidFill>
                  <a:srgbClr val="657B83"/>
                </a:solidFill>
                <a:latin typeface="Lucida Console" panose="020B0609040504020204" pitchFamily="49" charset="0"/>
              </a:rPr>
              <a:t>meduc</a:t>
            </a:r>
            <a:r>
              <a:rPr lang="en-US" sz="1400" dirty="0">
                <a:solidFill>
                  <a:srgbClr val="657B83"/>
                </a:solidFill>
                <a:latin typeface="Lucida Console" panose="020B0609040504020204" pitchFamily="49" charset="0"/>
              </a:rPr>
              <a:t>        2.06087    0.04447   46.34   &lt;2e-16 ***</a:t>
            </a:r>
          </a:p>
          <a:p>
            <a:r>
              <a:rPr lang="en-US" sz="1400" dirty="0">
                <a:solidFill>
                  <a:srgbClr val="657B83"/>
                </a:solidFill>
                <a:latin typeface="Lucida Console" panose="020B0609040504020204" pitchFamily="49" charset="0"/>
              </a:rPr>
              <a:t>---</a:t>
            </a:r>
          </a:p>
          <a:p>
            <a:r>
              <a:rPr lang="en-US" sz="1400" dirty="0" err="1">
                <a:solidFill>
                  <a:srgbClr val="657B83"/>
                </a:solidFill>
                <a:latin typeface="Lucida Console" panose="020B0609040504020204" pitchFamily="49" charset="0"/>
              </a:rPr>
              <a:t>Signif</a:t>
            </a:r>
            <a:r>
              <a:rPr lang="en-US" sz="1400" dirty="0">
                <a:solidFill>
                  <a:srgbClr val="657B83"/>
                </a:solidFill>
                <a:latin typeface="Lucida Console" panose="020B0609040504020204" pitchFamily="49" charset="0"/>
              </a:rPr>
              <a:t>. codes:  0 ‘***’ 0.001 ‘**’ 0.01 ‘*’ 0.05 ‘.’ 0.1 ‘ ’ 1</a:t>
            </a:r>
          </a:p>
          <a:p>
            <a:endParaRPr lang="en-US" sz="1400" dirty="0">
              <a:solidFill>
                <a:srgbClr val="657B83"/>
              </a:solidFill>
              <a:latin typeface="Lucida Console" panose="020B0609040504020204" pitchFamily="49" charset="0"/>
            </a:endParaRPr>
          </a:p>
          <a:p>
            <a:r>
              <a:rPr lang="en-US" sz="1400" dirty="0">
                <a:solidFill>
                  <a:srgbClr val="657B83"/>
                </a:solidFill>
                <a:latin typeface="Lucida Console" panose="020B0609040504020204" pitchFamily="49" charset="0"/>
              </a:rPr>
              <a:t>Residual standard error: 5.358 on 9998 degrees of freedom</a:t>
            </a:r>
          </a:p>
          <a:p>
            <a:r>
              <a:rPr lang="en-US" sz="1400" dirty="0">
                <a:solidFill>
                  <a:srgbClr val="657B83"/>
                </a:solidFill>
                <a:latin typeface="Lucida Console" panose="020B0609040504020204" pitchFamily="49" charset="0"/>
              </a:rPr>
              <a:t>Multiple R-squared:  0.1768,	Adjusted R-squared:  0.1767 </a:t>
            </a:r>
          </a:p>
          <a:p>
            <a:r>
              <a:rPr lang="en-US" sz="1400" dirty="0">
                <a:solidFill>
                  <a:srgbClr val="657B83"/>
                </a:solidFill>
                <a:latin typeface="Lucida Console" panose="020B0609040504020204" pitchFamily="49" charset="0"/>
              </a:rPr>
              <a:t>F-statistic:  2147 on 1 and 9998 DF,  p-value: &lt; 2.2e-16</a:t>
            </a:r>
            <a:endParaRPr lang="en-US" sz="1400" dirty="0"/>
          </a:p>
        </p:txBody>
      </p:sp>
    </p:spTree>
    <p:extLst>
      <p:ext uri="{BB962C8B-B14F-4D97-AF65-F5344CB8AC3E}">
        <p14:creationId xmlns:p14="http://schemas.microsoft.com/office/powerpoint/2010/main" val="163025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3819</TotalTime>
  <Words>4936</Words>
  <Application>Microsoft Office PowerPoint</Application>
  <PresentationFormat>Widescreen</PresentationFormat>
  <Paragraphs>507</Paragraphs>
  <Slides>46</Slides>
  <Notes>14</Notes>
  <HiddenSlides>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Calibri Light</vt:lpstr>
      <vt:lpstr>Cambria Math</vt:lpstr>
      <vt:lpstr>Consolas</vt:lpstr>
      <vt:lpstr>Lucida Console</vt:lpstr>
      <vt:lpstr>Monaco</vt:lpstr>
      <vt:lpstr>Symbol</vt:lpstr>
      <vt:lpstr>Times New Roman</vt:lpstr>
      <vt:lpstr>Office Theme</vt:lpstr>
      <vt:lpstr>1_Office Theme</vt:lpstr>
      <vt:lpstr>PowerPoint Presentation</vt:lpstr>
      <vt:lpstr>Overview</vt:lpstr>
      <vt:lpstr>What is the association between maternal education and maternal age? </vt:lpstr>
      <vt:lpstr>What is the association between maternal education and maternal age? </vt:lpstr>
      <vt:lpstr>Is maternal age normally distributed?</vt:lpstr>
      <vt:lpstr>Simple Linear Regression</vt:lpstr>
      <vt:lpstr>What is the association between maternal education and maternal age? </vt:lpstr>
      <vt:lpstr>Looking at parts of model output</vt:lpstr>
      <vt:lpstr>Model summary</vt:lpstr>
      <vt:lpstr>Model summary</vt:lpstr>
      <vt:lpstr>broom</vt:lpstr>
      <vt:lpstr>broom</vt:lpstr>
      <vt:lpstr>broom</vt:lpstr>
      <vt:lpstr>broom</vt:lpstr>
      <vt:lpstr># graphing our model predictions </vt:lpstr>
      <vt:lpstr>Problem 1: Variable distribution</vt:lpstr>
      <vt:lpstr>Problem 2: Non-Independence</vt:lpstr>
      <vt:lpstr>Solution: Generalized Linear Models</vt:lpstr>
      <vt:lpstr>glm() syntax</vt:lpstr>
      <vt:lpstr>Review of GLMs</vt:lpstr>
      <vt:lpstr>Review of GLMs</vt:lpstr>
      <vt:lpstr>Epidemiology Examples</vt:lpstr>
      <vt:lpstr>Review of GLMs</vt:lpstr>
      <vt:lpstr>Question for the Google Doc</vt:lpstr>
      <vt:lpstr>Question for the Google Doc</vt:lpstr>
      <vt:lpstr>What is the association between early prenatal care and preterm birth?</vt:lpstr>
      <vt:lpstr>Linear risk regression</vt:lpstr>
      <vt:lpstr>Log-risk regression</vt:lpstr>
      <vt:lpstr>Question for the Google Doc</vt:lpstr>
      <vt:lpstr>Question for the Google Doc</vt:lpstr>
      <vt:lpstr>What about confounding?</vt:lpstr>
      <vt:lpstr>Multivariable regression</vt:lpstr>
      <vt:lpstr>How should we model maternal age? </vt:lpstr>
      <vt:lpstr>Functional form - linear</vt:lpstr>
      <vt:lpstr>Functional form - linear</vt:lpstr>
      <vt:lpstr>Functional form - linear</vt:lpstr>
      <vt:lpstr>Functional form - linear</vt:lpstr>
      <vt:lpstr>Functional form - linear</vt:lpstr>
      <vt:lpstr>Other functional forms</vt:lpstr>
      <vt:lpstr>Question for the Google Doc</vt:lpstr>
      <vt:lpstr>Question for the Google Doc</vt:lpstr>
      <vt:lpstr>Model testing</vt:lpstr>
      <vt:lpstr>Next Steps</vt:lpstr>
      <vt:lpstr>Multiple Linear Regression</vt:lpstr>
      <vt:lpstr>How the Computer Solves a Regression</vt:lpstr>
      <vt:lpstr>Universal Fit Statistic: Likelihood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Generalized Linear Models (GLM) in R</dc:title>
  <dc:creator>Nathaniel MacNell</dc:creator>
  <cp:lastModifiedBy>Hillary Topazian</cp:lastModifiedBy>
  <cp:revision>97</cp:revision>
  <dcterms:created xsi:type="dcterms:W3CDTF">2017-10-01T20:55:07Z</dcterms:created>
  <dcterms:modified xsi:type="dcterms:W3CDTF">2020-02-18T01:17:21Z</dcterms:modified>
</cp:coreProperties>
</file>