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3" r:id="rId5"/>
    <p:sldId id="260" r:id="rId6"/>
    <p:sldId id="261" r:id="rId7"/>
    <p:sldId id="265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30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0255-2479-4303-A0ED-C90390155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39298-8284-4C35-86AB-242D666F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A3E17-09BD-4E03-B20B-C3E9F8480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685D-7D0D-497D-B454-773F7FF59B5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4D1C7-2904-4113-BCC9-9C9775E32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5DBF2-90BB-4791-98C0-F905C0D4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80D0-ECFA-4920-9235-12370589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8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69EC-D718-4132-96CD-322A7C49A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D6415-91C5-4EDD-9279-756C8F771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5E117-D959-4281-8E48-CCF766C53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685D-7D0D-497D-B454-773F7FF59B5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B3DAC-8E4F-4F9D-B80A-0C4BCD93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8F9EB-A21F-42B2-AD06-29CA78D7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80D0-ECFA-4920-9235-12370589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1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37CAC3-1C70-4FAC-B580-4485429315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C3E66E-EC5A-4EB9-8FE7-7B2E84A29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32DFD-C9E5-4C31-957E-471CA8BBE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685D-7D0D-497D-B454-773F7FF59B5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BF25A-B7F9-40C3-9C78-4757045A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835C6-8FB5-4114-A165-BD2AF1E2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80D0-ECFA-4920-9235-12370589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3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9561E-1623-4469-ACC4-9CEC7564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CCEDF-5EAD-4E25-B107-6B62BA846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8D850-8393-43E6-8B5D-EB4137EB6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685D-7D0D-497D-B454-773F7FF59B5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E7F7B-BE1E-42DA-A604-9EFF85260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34B09-FBC5-4A4D-A1CB-999D4741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80D0-ECFA-4920-9235-12370589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1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E53C-796A-496D-B88A-2C130919A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8A012-5106-4050-9315-90E1C1FAC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9C82B-62F6-4E0E-A4D3-3A728508F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685D-7D0D-497D-B454-773F7FF59B5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A59AB-14E0-4823-914A-05B5EB30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34F50-FEF4-46FD-9BB9-479E9C72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80D0-ECFA-4920-9235-12370589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8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57EC2-1A34-4375-BC66-165BBD6D9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379EF-AD42-4FA5-B92F-3E9FAE4BD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F5F1E-1D53-48C7-8E14-C2250248B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C970A-F504-4245-9DCE-F602694F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685D-7D0D-497D-B454-773F7FF59B5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05BF0-D7FD-4606-AF8B-869B9473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4B2AF-3CE1-4467-8ABB-BC4034D0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80D0-ECFA-4920-9235-12370589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C88A-B08F-49EF-A125-E3E9DFE65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0E73C-3501-49F4-83AB-550A56BA7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C750F-864C-4E66-AEBC-48836C35C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8A473-53F8-491E-8889-AD91A2BA1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1876F4-7E76-49EE-80F2-92D5BB219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253CBC-B0C3-46F3-92AF-453D6F16E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685D-7D0D-497D-B454-773F7FF59B5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B22689-D1B2-40B1-A274-9D6626474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B2A19D-CEAD-4A5F-9F4A-FEE48158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80D0-ECFA-4920-9235-12370589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8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DD4CE-D487-4C29-BD04-61082CB5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EF48A7-74C6-498E-A693-F07AD7E5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685D-7D0D-497D-B454-773F7FF59B5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DBAFB-603B-479A-B047-1E8DD1E0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A0880-7598-488D-AD6D-EBC8F8F7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80D0-ECFA-4920-9235-12370589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A9424D-9C33-43A7-B097-E42C17F3B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685D-7D0D-497D-B454-773F7FF59B5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0315D2-F4DA-46B1-BB51-984A02582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54A8F-D1E8-4AB4-B232-EBDD5F265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80D0-ECFA-4920-9235-12370589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8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BBF94-EA8F-44A8-A576-12C3FED02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BDF6F-DA6D-433F-95DC-50CC6340E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E1041-B01A-46B5-908E-9C04E1F78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B9FAA-E206-4D19-AADF-4C1AD4858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685D-7D0D-497D-B454-773F7FF59B5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827FE-AFF2-4523-BFC6-C62D791E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B83FD-A6FB-4E45-B7E7-33A2BD11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80D0-ECFA-4920-9235-12370589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5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0377D-AD6F-43A2-9BF7-DC515589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25D316-E60D-4B02-A159-92A86ED9A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5124D-E360-4A31-8CB0-A670117B9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FA962-1478-4B96-BB2E-0DAA7CF7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685D-7D0D-497D-B454-773F7FF59B5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FA41D-B3A8-42F3-8A07-E6E83301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DAE1C-45EE-41EF-9384-B49A43DF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80D0-ECFA-4920-9235-12370589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3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F49CFC-6C4C-4981-8EAB-714F130E3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8FE5E-D22E-43C2-BC04-0DECB66FA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03189-9E98-4BB2-A4DC-7C694D1DE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5685D-7D0D-497D-B454-773F7FF59B5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B188C-C2DE-451B-A362-8E87BE4BE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35800-7073-46DA-B03C-6E2410BA7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D80D0-ECFA-4920-9235-123705891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8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5C72E5-5E17-46DA-BE5E-0B7BA28A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23846" cy="1325563"/>
          </a:xfrm>
        </p:spPr>
        <p:txBody>
          <a:bodyPr/>
          <a:lstStyle/>
          <a:p>
            <a:r>
              <a:rPr lang="en-US" dirty="0"/>
              <a:t>Sickle cell: R + QGIS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C243A2-98FD-4E0B-95BB-73E1C49BE76E}"/>
              </a:ext>
            </a:extLst>
          </p:cNvPr>
          <p:cNvSpPr/>
          <p:nvPr/>
        </p:nvSpPr>
        <p:spPr>
          <a:xfrm>
            <a:off x="323802" y="3938329"/>
            <a:ext cx="10430513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malawi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CB4B16"/>
                </a:solidFill>
                <a:latin typeface="Lucida Console" panose="020B0609040504020204" pitchFamily="49" charset="0"/>
              </a:rPr>
              <a:t>%&gt;%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shapefile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left_join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mapdat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by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c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"NAME_1"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"district"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CB4B16"/>
                </a:solidFill>
                <a:latin typeface="Lucida Console" panose="020B0609040504020204" pitchFamily="49" charset="0"/>
              </a:rPr>
              <a:t>%&gt;%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	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ggplot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aes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fill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percent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)) 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geom_sf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theme_minimal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					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geom_sf_label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aes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geometry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st_centroid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geometry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					label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round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percent,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label.size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0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show.legend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859900"/>
                </a:solidFill>
                <a:latin typeface="Lucida Console" panose="020B0609040504020204" pitchFamily="49" charset="0"/>
              </a:rPr>
              <a:t>NA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fill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859900"/>
                </a:solidFill>
                <a:latin typeface="Lucida Console" panose="020B0609040504020204" pitchFamily="49" charset="0"/>
              </a:rPr>
              <a:t>NA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scale_fill_gradient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low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"#E5F5F9"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high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"#2CA25F"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		labs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title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"Percent SCT by District"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fill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"Percent"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		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xlab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element_blank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())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ylab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element_blank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())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endParaRPr lang="en-US" sz="1600" dirty="0">
              <a:effectLst/>
            </a:endParaRP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C963921-B549-4BCA-8627-25DF54762F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8" r="20911"/>
          <a:stretch/>
        </p:blipFill>
        <p:spPr>
          <a:xfrm>
            <a:off x="8027299" y="213723"/>
            <a:ext cx="2985961" cy="50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4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EEB066-2421-4F6A-95DA-92990927DD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873" y="279726"/>
            <a:ext cx="6198499" cy="45065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5C72E5-5E17-46DA-BE5E-0B7BA28A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28" y="1870243"/>
            <a:ext cx="4907145" cy="1325563"/>
          </a:xfrm>
        </p:spPr>
        <p:txBody>
          <a:bodyPr/>
          <a:lstStyle/>
          <a:p>
            <a:r>
              <a:rPr lang="en-US" dirty="0"/>
              <a:t>Sickle cell: R + QGIS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20B2BF-7676-4E42-91D6-2E6252574B15}"/>
              </a:ext>
            </a:extLst>
          </p:cNvPr>
          <p:cNvSpPr/>
          <p:nvPr/>
        </p:nvSpPr>
        <p:spPr>
          <a:xfrm>
            <a:off x="275250" y="4676993"/>
            <a:ext cx="11417741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district_SCT_pct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merge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malawi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SCT_pct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by.x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"NAME_1"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by.y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"district"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district_HIV_pct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merge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malawi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HIV_pct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by.x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"NAME_1"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by.y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"district"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district_all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merge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malawi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fig1,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by.x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"NAME_1"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by.y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"district"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endParaRPr lang="en-US" sz="1600" dirty="0">
              <a:solidFill>
                <a:srgbClr val="657B83"/>
              </a:solidFill>
              <a:latin typeface="Lucida Console" panose="020B0609040504020204" pitchFamily="49" charset="0"/>
            </a:endParaRPr>
          </a:p>
          <a:p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writeOGR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district_SCT_pct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dsn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“./</a:t>
            </a:r>
            <a:r>
              <a:rPr lang="en-US" sz="1600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district_SCT_pct.shp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600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district_SCT_pct.shp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driver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"ESRI Shapefile"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overwrite_layer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T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125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6654D920-31FF-4F96-BCEE-AEF0DCA66D4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4" r="24146"/>
          <a:stretch/>
        </p:blipFill>
        <p:spPr>
          <a:xfrm>
            <a:off x="8635064" y="742992"/>
            <a:ext cx="2849640" cy="5518358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8E02415-E777-4599-9BBF-75356C190E45}"/>
              </a:ext>
            </a:extLst>
          </p:cNvPr>
          <p:cNvSpPr/>
          <p:nvPr/>
        </p:nvSpPr>
        <p:spPr>
          <a:xfrm>
            <a:off x="335062" y="3734817"/>
            <a:ext cx="791389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ggplot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geom_sf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malawi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	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geom_sf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facility2018_sf, alpha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0.5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color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"red"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theme_bw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base_size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18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scale_x_continuous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breaks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c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34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35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endParaRPr lang="en-US" sz="1600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39245005-A824-4B2D-8E0F-E547E0A144B9}"/>
              </a:ext>
            </a:extLst>
          </p:cNvPr>
          <p:cNvSpPr txBox="1">
            <a:spLocks/>
          </p:cNvSpPr>
          <p:nvPr/>
        </p:nvSpPr>
        <p:spPr>
          <a:xfrm>
            <a:off x="763940" y="1833095"/>
            <a:ext cx="769822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Malawi health facility locations</a:t>
            </a:r>
          </a:p>
        </p:txBody>
      </p:sp>
    </p:spTree>
    <p:extLst>
      <p:ext uri="{BB962C8B-B14F-4D97-AF65-F5344CB8AC3E}">
        <p14:creationId xmlns:p14="http://schemas.microsoft.com/office/powerpoint/2010/main" val="362667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8CFDAC-8E37-4A7F-9CF0-7666D7645620}"/>
              </a:ext>
            </a:extLst>
          </p:cNvPr>
          <p:cNvSpPr/>
          <p:nvPr/>
        </p:nvSpPr>
        <p:spPr>
          <a:xfrm>
            <a:off x="361426" y="3380113"/>
            <a:ext cx="9190328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creating </a:t>
            </a:r>
            <a:r>
              <a:rPr lang="en-US" sz="1600" i="1" dirty="0" err="1">
                <a:solidFill>
                  <a:srgbClr val="93A1A1"/>
                </a:solidFill>
                <a:latin typeface="Lucida Console" panose="020B0609040504020204" pitchFamily="49" charset="0"/>
              </a:rPr>
              <a:t>voronoi</a:t>
            </a:r>
            <a:r>
              <a:rPr lang="en-US" sz="16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 polygons. </a:t>
            </a:r>
            <a:r>
              <a:rPr lang="en-US" sz="1600" i="1" dirty="0" err="1">
                <a:solidFill>
                  <a:srgbClr val="93A1A1"/>
                </a:solidFill>
                <a:latin typeface="Lucida Console" panose="020B0609040504020204" pitchFamily="49" charset="0"/>
              </a:rPr>
              <a:t>st_union</a:t>
            </a:r>
            <a:r>
              <a:rPr lang="en-US" sz="16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 necessary because </a:t>
            </a:r>
            <a:r>
              <a:rPr lang="en-US" sz="1600" i="1" dirty="0" err="1">
                <a:solidFill>
                  <a:srgbClr val="93A1A1"/>
                </a:solidFill>
                <a:latin typeface="Lucida Console" panose="020B0609040504020204" pitchFamily="49" charset="0"/>
              </a:rPr>
              <a:t>st_voronoi</a:t>
            </a:r>
            <a:r>
              <a:rPr lang="en-US" sz="16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 doesn't work on sf object. Have to combine them into a multipoint </a:t>
            </a:r>
          </a:p>
          <a:p>
            <a:r>
              <a:rPr lang="en-US" sz="16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object.</a:t>
            </a:r>
          </a:p>
          <a:p>
            <a:r>
              <a:rPr lang="en-US" sz="16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vpolygons2018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&lt;-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st_voronoi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st_union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facility2018_sf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endParaRPr lang="en-US" sz="1600" dirty="0">
              <a:solidFill>
                <a:srgbClr val="657B83"/>
              </a:solidFill>
              <a:latin typeface="Lucida Console" panose="020B0609040504020204" pitchFamily="49" charset="0"/>
            </a:endParaRPr>
          </a:p>
          <a:p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ggplot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geom_sf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vpolygons2018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theme_bw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base_size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18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scale_x_continuous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breaks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c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34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35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scale_y_continuous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breaks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c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(-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10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-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12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-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14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-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16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coord_sf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xlim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c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440000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850000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ylim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c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8087000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9021000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expand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F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endParaRPr lang="en-US" sz="1600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3033E83-2C89-48BE-868D-F9D611C98819}"/>
              </a:ext>
            </a:extLst>
          </p:cNvPr>
          <p:cNvSpPr txBox="1">
            <a:spLocks/>
          </p:cNvSpPr>
          <p:nvPr/>
        </p:nvSpPr>
        <p:spPr>
          <a:xfrm>
            <a:off x="763940" y="1833095"/>
            <a:ext cx="769822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Voronoi polygons</a:t>
            </a:r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FEA57F70-0095-42BA-A8EC-F8BB4FB96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5" r="23199"/>
          <a:stretch/>
        </p:blipFill>
        <p:spPr>
          <a:xfrm>
            <a:off x="8856486" y="613465"/>
            <a:ext cx="2731327" cy="509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85E137E0-71CF-46FE-99DE-BD975511D5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8" r="19425"/>
          <a:stretch/>
        </p:blipFill>
        <p:spPr>
          <a:xfrm>
            <a:off x="7735985" y="0"/>
            <a:ext cx="4240227" cy="68593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371EA5-4095-4608-BF4F-E16AC2986EDD}"/>
              </a:ext>
            </a:extLst>
          </p:cNvPr>
          <p:cNvSpPr/>
          <p:nvPr/>
        </p:nvSpPr>
        <p:spPr>
          <a:xfrm>
            <a:off x="291434" y="1974254"/>
            <a:ext cx="7072317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ggplot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geom_sf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incidence2018_revise,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lwd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0.1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		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aes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fill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variable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facet_wrap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(~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period, </a:t>
            </a:r>
            <a:r>
              <a:rPr lang="en-US" sz="1600" dirty="0" err="1">
                <a:solidFill>
                  <a:srgbClr val="268BD2"/>
                </a:solidFill>
                <a:latin typeface="Lucida Console" panose="020B0609040504020204" pitchFamily="49" charset="0"/>
              </a:rPr>
              <a:t>nrow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3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600" dirty="0" err="1">
                <a:solidFill>
                  <a:srgbClr val="268BD2"/>
                </a:solidFill>
                <a:latin typeface="Lucida Console" panose="020B0609040504020204" pitchFamily="49" charset="0"/>
              </a:rPr>
              <a:t>ncol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4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theme_bw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base_size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8.5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scale_fill_distiller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palette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"Spectral"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theme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legend.key.height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B58900"/>
                </a:solidFill>
                <a:latin typeface="Lucida Console" panose="020B0609040504020204" pitchFamily="49" charset="0"/>
              </a:rPr>
              <a:t>unit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.5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"cm"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ggtitle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"Malaria Cumulative Incidence by Health 		</a:t>
            </a:r>
            <a:r>
              <a:rPr lang="en-US" sz="1600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Facilty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 \</a:t>
            </a:r>
            <a:r>
              <a:rPr lang="en-US" sz="1600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nMalawi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 2018"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labs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fill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"cumulative \</a:t>
            </a:r>
            <a:r>
              <a:rPr lang="en-US" sz="1600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nincidence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*"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caption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		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"* values &gt;0.5 set to 0.5"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scale_x_continuous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breaks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c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34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35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800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0763DCED-42D2-4C15-A724-C88C343C9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0" r="24199"/>
          <a:stretch/>
        </p:blipFill>
        <p:spPr>
          <a:xfrm>
            <a:off x="8464268" y="0"/>
            <a:ext cx="354431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6CBF4C-F3F6-4C1A-95CC-0A41AEB28357}"/>
              </a:ext>
            </a:extLst>
          </p:cNvPr>
          <p:cNvSpPr/>
          <p:nvPr/>
        </p:nvSpPr>
        <p:spPr>
          <a:xfrm>
            <a:off x="291435" y="3847692"/>
            <a:ext cx="8229478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ggplot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geom_sf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mozam,fill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"cornsilk2"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,color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"cornsilk3"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 +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geom_sf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tanzania,fill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"cornsilk2"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,color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"cornsilk3"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geom_sf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zim,fill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"cornsilk2"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,color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"cornsilk3"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geom_sf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zam,fill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"cornsilk2"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,color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"cornsilk3"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 +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geom_sf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malawi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 fill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200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cornsilk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 +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geom_sf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lakes, fill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200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deepskyblue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,color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859900"/>
                </a:solidFill>
                <a:latin typeface="Lucida Console" panose="020B0609040504020204" pitchFamily="49" charset="0"/>
              </a:rPr>
              <a:t>NA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 +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geom_sf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malawi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 fill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859900"/>
                </a:solidFill>
                <a:latin typeface="Lucida Console" panose="020B0609040504020204" pitchFamily="49" charset="0"/>
              </a:rPr>
              <a:t>NA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 color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"tan4"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 size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theme_bw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geom_sf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facility2018_sf, alpha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0.5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 color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"red"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labs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268BD2"/>
                </a:solidFill>
                <a:latin typeface="Lucida Console" panose="020B0609040504020204" pitchFamily="49" charset="0"/>
              </a:rPr>
              <a:t>title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"Health Facilities in Malawi"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 x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"Longitude"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 y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"Latitude"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xlim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32.5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36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ylim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(-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17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-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9.5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theme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panel.background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element_rect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fill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"lightblue1"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annotate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"text"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 x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33.5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,y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=-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13.5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,label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"Malawi"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fontface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200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italic"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,color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"black"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04E35-4D28-4EE3-8C97-137BA8CA9A7E}"/>
              </a:ext>
            </a:extLst>
          </p:cNvPr>
          <p:cNvSpPr/>
          <p:nvPr/>
        </p:nvSpPr>
        <p:spPr>
          <a:xfrm>
            <a:off x="181487" y="577160"/>
            <a:ext cx="8449373" cy="19543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57B83"/>
                </a:solidFill>
                <a:latin typeface="Lucida Console" panose="020B0609040504020204" pitchFamily="49" charset="0"/>
              </a:rPr>
              <a:t>lakes 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11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1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st_read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100" dirty="0">
                <a:solidFill>
                  <a:srgbClr val="2AA198"/>
                </a:solidFill>
                <a:latin typeface="Lucida Console" panose="020B0609040504020204" pitchFamily="49" charset="0"/>
              </a:rPr>
              <a:t>"./lake </a:t>
            </a:r>
            <a:r>
              <a:rPr lang="en-US" sz="1100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malawi</a:t>
            </a:r>
            <a:r>
              <a:rPr lang="en-US" sz="1100" dirty="0">
                <a:solidFill>
                  <a:srgbClr val="2AA198"/>
                </a:solidFill>
                <a:latin typeface="Lucida Console" panose="020B0609040504020204" pitchFamily="49" charset="0"/>
              </a:rPr>
              <a:t>/</a:t>
            </a:r>
            <a:r>
              <a:rPr lang="en-US" sz="1100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Malawi_lakes.shp</a:t>
            </a:r>
            <a:r>
              <a:rPr lang="en-US" sz="11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1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endParaRPr lang="en-US" sz="1100" dirty="0">
              <a:solidFill>
                <a:srgbClr val="657B83"/>
              </a:solidFill>
              <a:latin typeface="Lucida Console" panose="020B0609040504020204" pitchFamily="49" charset="0"/>
            </a:endParaRPr>
          </a:p>
          <a:p>
            <a:r>
              <a:rPr lang="en-US" sz="11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malawi</a:t>
            </a:r>
            <a:r>
              <a:rPr lang="en-US" sz="11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11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1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readRDS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100" dirty="0" err="1">
                <a:solidFill>
                  <a:srgbClr val="268BD2"/>
                </a:solidFill>
                <a:latin typeface="Lucida Console" panose="020B0609040504020204" pitchFamily="49" charset="0"/>
              </a:rPr>
              <a:t>gzcon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100" dirty="0" err="1">
                <a:solidFill>
                  <a:srgbClr val="268BD2"/>
                </a:solidFill>
                <a:latin typeface="Lucida Console" panose="020B0609040504020204" pitchFamily="49" charset="0"/>
              </a:rPr>
              <a:t>url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1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100" u="sng" dirty="0">
                <a:solidFill>
                  <a:srgbClr val="2AA198"/>
                </a:solidFill>
                <a:latin typeface="Lucida Console" panose="020B0609040504020204" pitchFamily="49" charset="0"/>
              </a:rPr>
              <a:t>https://biogeo.ucdavis.edu/data/gadm3.6/</a:t>
            </a:r>
            <a:r>
              <a:rPr lang="en-US" sz="1100" u="sng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Rsf</a:t>
            </a:r>
            <a:r>
              <a:rPr lang="en-US" sz="1100" u="sng" dirty="0">
                <a:solidFill>
                  <a:srgbClr val="2AA198"/>
                </a:solidFill>
                <a:latin typeface="Lucida Console" panose="020B0609040504020204" pitchFamily="49" charset="0"/>
              </a:rPr>
              <a:t>/gadm36_MWI_0_sf.rds</a:t>
            </a:r>
            <a:r>
              <a:rPr lang="en-US" sz="11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)))</a:t>
            </a:r>
            <a:r>
              <a:rPr lang="en-US" sz="11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endParaRPr lang="en-US" sz="1100" dirty="0">
              <a:solidFill>
                <a:srgbClr val="657B83"/>
              </a:solidFill>
              <a:latin typeface="Lucida Console" panose="020B0609040504020204" pitchFamily="49" charset="0"/>
            </a:endParaRPr>
          </a:p>
          <a:p>
            <a:r>
              <a:rPr lang="en-US" sz="11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mozam</a:t>
            </a:r>
            <a:r>
              <a:rPr lang="en-US" sz="11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11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1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readRDS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100" dirty="0" err="1">
                <a:solidFill>
                  <a:srgbClr val="268BD2"/>
                </a:solidFill>
                <a:latin typeface="Lucida Console" panose="020B0609040504020204" pitchFamily="49" charset="0"/>
              </a:rPr>
              <a:t>gzcon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100" dirty="0" err="1">
                <a:solidFill>
                  <a:srgbClr val="268BD2"/>
                </a:solidFill>
                <a:latin typeface="Lucida Console" panose="020B0609040504020204" pitchFamily="49" charset="0"/>
              </a:rPr>
              <a:t>url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1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100" u="sng" dirty="0">
                <a:solidFill>
                  <a:srgbClr val="2AA198"/>
                </a:solidFill>
                <a:latin typeface="Lucida Console" panose="020B0609040504020204" pitchFamily="49" charset="0"/>
              </a:rPr>
              <a:t>https://biogeo.ucdavis.edu/data/gadm3.6/</a:t>
            </a:r>
            <a:r>
              <a:rPr lang="en-US" sz="1100" u="sng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Rsf</a:t>
            </a:r>
            <a:r>
              <a:rPr lang="en-US" sz="1100" u="sng" dirty="0">
                <a:solidFill>
                  <a:srgbClr val="2AA198"/>
                </a:solidFill>
                <a:latin typeface="Lucida Console" panose="020B0609040504020204" pitchFamily="49" charset="0"/>
              </a:rPr>
              <a:t>/gadm36_MOZ_0_sf.rds</a:t>
            </a:r>
            <a:r>
              <a:rPr lang="en-US" sz="11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)))</a:t>
            </a:r>
            <a:r>
              <a:rPr lang="en-US" sz="11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endParaRPr lang="en-US" sz="1100" dirty="0">
              <a:solidFill>
                <a:srgbClr val="657B83"/>
              </a:solidFill>
              <a:latin typeface="Lucida Console" panose="020B0609040504020204" pitchFamily="49" charset="0"/>
            </a:endParaRPr>
          </a:p>
          <a:p>
            <a:r>
              <a:rPr lang="en-US" sz="11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tanzania</a:t>
            </a:r>
            <a:r>
              <a:rPr lang="en-US" sz="11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11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1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readRDS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100" dirty="0" err="1">
                <a:solidFill>
                  <a:srgbClr val="268BD2"/>
                </a:solidFill>
                <a:latin typeface="Lucida Console" panose="020B0609040504020204" pitchFamily="49" charset="0"/>
              </a:rPr>
              <a:t>gzcon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100" dirty="0" err="1">
                <a:solidFill>
                  <a:srgbClr val="268BD2"/>
                </a:solidFill>
                <a:latin typeface="Lucida Console" panose="020B0609040504020204" pitchFamily="49" charset="0"/>
              </a:rPr>
              <a:t>url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1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100" u="sng" dirty="0">
                <a:solidFill>
                  <a:srgbClr val="2AA198"/>
                </a:solidFill>
                <a:latin typeface="Lucida Console" panose="020B0609040504020204" pitchFamily="49" charset="0"/>
              </a:rPr>
              <a:t>https://biogeo.ucdavis.edu/data/gadm3.6/</a:t>
            </a:r>
            <a:r>
              <a:rPr lang="en-US" sz="1100" u="sng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Rsf</a:t>
            </a:r>
            <a:r>
              <a:rPr lang="en-US" sz="1100" u="sng" dirty="0">
                <a:solidFill>
                  <a:srgbClr val="2AA198"/>
                </a:solidFill>
                <a:latin typeface="Lucida Console" panose="020B0609040504020204" pitchFamily="49" charset="0"/>
              </a:rPr>
              <a:t>/gadm36_TZA_0_sf.rds</a:t>
            </a:r>
            <a:r>
              <a:rPr lang="en-US" sz="11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)))</a:t>
            </a:r>
          </a:p>
          <a:p>
            <a:r>
              <a:rPr lang="en-US" sz="11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1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zim</a:t>
            </a:r>
            <a:r>
              <a:rPr lang="en-US" sz="11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11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1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readRDS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100" dirty="0" err="1">
                <a:solidFill>
                  <a:srgbClr val="268BD2"/>
                </a:solidFill>
                <a:latin typeface="Lucida Console" panose="020B0609040504020204" pitchFamily="49" charset="0"/>
              </a:rPr>
              <a:t>gzcon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100" dirty="0" err="1">
                <a:solidFill>
                  <a:srgbClr val="268BD2"/>
                </a:solidFill>
                <a:latin typeface="Lucida Console" panose="020B0609040504020204" pitchFamily="49" charset="0"/>
              </a:rPr>
              <a:t>url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1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100" u="sng" dirty="0">
                <a:solidFill>
                  <a:srgbClr val="2AA198"/>
                </a:solidFill>
                <a:latin typeface="Lucida Console" panose="020B0609040504020204" pitchFamily="49" charset="0"/>
              </a:rPr>
              <a:t>https://biogeo.ucdavis.edu/data/gadm3.6/</a:t>
            </a:r>
            <a:r>
              <a:rPr lang="en-US" sz="1100" u="sng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Rsf</a:t>
            </a:r>
            <a:r>
              <a:rPr lang="en-US" sz="1100" u="sng" dirty="0">
                <a:solidFill>
                  <a:srgbClr val="2AA198"/>
                </a:solidFill>
                <a:latin typeface="Lucida Console" panose="020B0609040504020204" pitchFamily="49" charset="0"/>
              </a:rPr>
              <a:t>/gadm36_ZWE_0_sf.rds</a:t>
            </a:r>
            <a:r>
              <a:rPr lang="en-US" sz="11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)))</a:t>
            </a:r>
            <a:r>
              <a:rPr lang="en-US" sz="11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endParaRPr lang="en-US" sz="1100" dirty="0">
              <a:solidFill>
                <a:srgbClr val="657B83"/>
              </a:solidFill>
              <a:latin typeface="Lucida Console" panose="020B0609040504020204" pitchFamily="49" charset="0"/>
            </a:endParaRPr>
          </a:p>
          <a:p>
            <a:r>
              <a:rPr lang="en-US" sz="11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zam</a:t>
            </a:r>
            <a:r>
              <a:rPr lang="en-US" sz="11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11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1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readRDS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100" dirty="0" err="1">
                <a:solidFill>
                  <a:srgbClr val="268BD2"/>
                </a:solidFill>
                <a:latin typeface="Lucida Console" panose="020B0609040504020204" pitchFamily="49" charset="0"/>
              </a:rPr>
              <a:t>gzcon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100" dirty="0" err="1">
                <a:solidFill>
                  <a:srgbClr val="268BD2"/>
                </a:solidFill>
                <a:latin typeface="Lucida Console" panose="020B0609040504020204" pitchFamily="49" charset="0"/>
              </a:rPr>
              <a:t>url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1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100" u="sng" dirty="0">
                <a:solidFill>
                  <a:srgbClr val="2AA198"/>
                </a:solidFill>
                <a:latin typeface="Lucida Console" panose="020B0609040504020204" pitchFamily="49" charset="0"/>
              </a:rPr>
              <a:t>https://biogeo.ucdavis.edu/data/gadm3.6/</a:t>
            </a:r>
            <a:r>
              <a:rPr lang="en-US" sz="1100" u="sng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Rsf</a:t>
            </a:r>
            <a:r>
              <a:rPr lang="en-US" sz="1100" u="sng" dirty="0">
                <a:solidFill>
                  <a:srgbClr val="2AA198"/>
                </a:solidFill>
                <a:latin typeface="Lucida Console" panose="020B0609040504020204" pitchFamily="49" charset="0"/>
              </a:rPr>
              <a:t>/gadm36_ZMB_0_sf.rds</a:t>
            </a:r>
            <a:r>
              <a:rPr lang="en-US" sz="11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100" dirty="0">
                <a:solidFill>
                  <a:srgbClr val="586E75"/>
                </a:solidFill>
                <a:latin typeface="Lucida Console" panose="020B0609040504020204" pitchFamily="49" charset="0"/>
              </a:rPr>
              <a:t>)))</a:t>
            </a:r>
            <a:r>
              <a:rPr lang="en-US" sz="11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027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6CBF4C-F3F6-4C1A-95CC-0A41AEB28357}"/>
              </a:ext>
            </a:extLst>
          </p:cNvPr>
          <p:cNvSpPr/>
          <p:nvPr/>
        </p:nvSpPr>
        <p:spPr>
          <a:xfrm>
            <a:off x="381375" y="1259175"/>
            <a:ext cx="7428500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load map RDS files of border countries and lakes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200" dirty="0">
                <a:solidFill>
                  <a:srgbClr val="268BD2"/>
                </a:solidFill>
                <a:latin typeface="Lucida Console" panose="020B0609040504020204" pitchFamily="49" charset="0"/>
              </a:rPr>
              <a:t>load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"./</a:t>
            </a:r>
            <a:r>
              <a:rPr lang="en-US" sz="1200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rds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/</a:t>
            </a:r>
            <a:r>
              <a:rPr lang="en-US" sz="1200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SEAfrica.rdata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endParaRPr lang="en-US" sz="1200" dirty="0">
              <a:solidFill>
                <a:srgbClr val="657B83"/>
              </a:solidFill>
              <a:latin typeface="Lucida Console" panose="020B0609040504020204" pitchFamily="49" charset="0"/>
            </a:endParaRPr>
          </a:p>
          <a:p>
            <a:r>
              <a:rPr lang="en-US" sz="1200" dirty="0">
                <a:solidFill>
                  <a:srgbClr val="268BD2"/>
                </a:solidFill>
                <a:latin typeface="Lucida Console" panose="020B0609040504020204" pitchFamily="49" charset="0"/>
              </a:rPr>
              <a:t>plot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ggplot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dhs_map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geom_sf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SEAf,fill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"cornsilk2"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,color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"cornsilk3"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geom_sf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malawi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 fill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200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cornsilk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geom_sf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lakes, fill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200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deepskyblue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,color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859900"/>
                </a:solidFill>
                <a:latin typeface="Lucida Console" panose="020B0609040504020204" pitchFamily="49" charset="0"/>
              </a:rPr>
              <a:t>NA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geom_sf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malawi,fill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 err="1">
                <a:solidFill>
                  <a:srgbClr val="859900"/>
                </a:solidFill>
                <a:latin typeface="Lucida Console" panose="020B0609040504020204" pitchFamily="49" charset="0"/>
              </a:rPr>
              <a:t>NA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,color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"tan4"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,size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endParaRPr lang="en-US" sz="1200" dirty="0">
              <a:solidFill>
                <a:srgbClr val="657B83"/>
              </a:solidFill>
              <a:latin typeface="Lucida Console" panose="020B0609040504020204" pitchFamily="49" charset="0"/>
            </a:endParaRPr>
          </a:p>
          <a:p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geom_sf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dhs_map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CB4B16"/>
                </a:solidFill>
                <a:latin typeface="Lucida Console" panose="020B0609040504020204" pitchFamily="49" charset="0"/>
              </a:rPr>
              <a:t>%&gt;%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268BD2"/>
                </a:solidFill>
                <a:latin typeface="Lucida Console" panose="020B0609040504020204" pitchFamily="49" charset="0"/>
              </a:rPr>
              <a:t>filter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pcr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CB4B16"/>
                </a:solidFill>
                <a:latin typeface="Lucida Console" panose="020B0609040504020204" pitchFamily="49" charset="0"/>
              </a:rPr>
              <a:t>%&gt;%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group_by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month, CLUSTER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CB4B16"/>
                </a:solidFill>
                <a:latin typeface="Lucida Console" panose="020B0609040504020204" pitchFamily="49" charset="0"/>
              </a:rPr>
              <a:t>%&gt;%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summarise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num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n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prev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68BD2"/>
                </a:solidFill>
                <a:latin typeface="Lucida Console" panose="020B0609040504020204" pitchFamily="49" charset="0"/>
              </a:rPr>
              <a:t>mean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malaria, na.rm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T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aes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color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prev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 size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num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 alpha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0.5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show.legend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"point"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endParaRPr lang="en-US" sz="1200" dirty="0">
              <a:solidFill>
                <a:srgbClr val="657B83"/>
              </a:solidFill>
              <a:latin typeface="Lucida Console" panose="020B0609040504020204" pitchFamily="49" charset="0"/>
            </a:endParaRPr>
          </a:p>
          <a:p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labs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268BD2"/>
                </a:solidFill>
                <a:latin typeface="Lucida Console" panose="020B0609040504020204" pitchFamily="49" charset="0"/>
              </a:rPr>
              <a:t>title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"Malaria prevalence in Malawi"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 subtitle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str_wrap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"DHS Survey 2015-2016; n=3,553"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 x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"Longitude"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 y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"Latitude"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 size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"# individuals in cluster"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 color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"malaria prevalence"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</a:p>
          <a:p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theme_bw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scale_color_distiller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268BD2"/>
                </a:solidFill>
                <a:latin typeface="Lucida Console" panose="020B0609040504020204" pitchFamily="49" charset="0"/>
              </a:rPr>
              <a:t>palette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"Spectral"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xlim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32.5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36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ylim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(-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17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,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-</a:t>
            </a:r>
            <a:r>
              <a:rPr lang="en-US" sz="1200" dirty="0">
                <a:solidFill>
                  <a:srgbClr val="2AA198"/>
                </a:solidFill>
                <a:latin typeface="Lucida Console" panose="020B0609040504020204" pitchFamily="49" charset="0"/>
              </a:rPr>
              <a:t>9.5</a:t>
            </a:r>
            <a:r>
              <a:rPr lang="en-US" sz="12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753393-A6E9-4602-AD03-97AEBD65F6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 r="13141"/>
          <a:stretch/>
        </p:blipFill>
        <p:spPr bwMode="auto">
          <a:xfrm>
            <a:off x="8016683" y="745936"/>
            <a:ext cx="4175317" cy="55967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064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A9FAED-DCCB-406B-B5DE-13D6E66E6F62}"/>
              </a:ext>
            </a:extLst>
          </p:cNvPr>
          <p:cNvSpPr/>
          <p:nvPr/>
        </p:nvSpPr>
        <p:spPr>
          <a:xfrm>
            <a:off x="461245" y="1986523"/>
            <a:ext cx="6489813" cy="3293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library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rasterVis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endParaRPr lang="en-US" sz="1600" dirty="0">
              <a:solidFill>
                <a:srgbClr val="657B83"/>
              </a:solidFill>
              <a:latin typeface="Lucida Console" panose="020B0609040504020204" pitchFamily="49" charset="0"/>
            </a:endParaRPr>
          </a:p>
          <a:p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popdens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raster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"./Malawi census boundaries/worldpop_mwi_ppp_2018.tif"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</a:p>
          <a:p>
            <a:endParaRPr lang="en-US" sz="1600" dirty="0">
              <a:solidFill>
                <a:srgbClr val="586E75"/>
              </a:solidFill>
              <a:latin typeface="Lucida Console" panose="020B0609040504020204" pitchFamily="49" charset="0"/>
            </a:endParaRPr>
          </a:p>
          <a:p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rasterVis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gplot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popdens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geom_tile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aes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fill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Hmisc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cut2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value,cuts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c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0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5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10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100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250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))))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scale_fill_ordinal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name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"Population"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coord_equal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theme_bw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	labs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title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"Population Density: Malawi \</a:t>
            </a:r>
            <a:r>
              <a:rPr lang="en-US" sz="1600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nworldpop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 2018"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x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"Longitude"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y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"Latitude"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endParaRPr lang="en-US" sz="1600" dirty="0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2DDFD23-11EF-44FD-A34D-A4EE0A5BF3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8" r="13208"/>
          <a:stretch/>
        </p:blipFill>
        <p:spPr>
          <a:xfrm>
            <a:off x="7444902" y="504864"/>
            <a:ext cx="4285853" cy="58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14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1351</Words>
  <Application>Microsoft Office PowerPoint</Application>
  <PresentationFormat>Widescreen</PresentationFormat>
  <Paragraphs>89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Lucida Console</vt:lpstr>
      <vt:lpstr>Office Theme</vt:lpstr>
      <vt:lpstr>Sickle cell: R + QGIS</vt:lpstr>
      <vt:lpstr>Sickle cell: R + QGIS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Hillary Topazian</dc:creator>
  <cp:lastModifiedBy>Hillary Topazian</cp:lastModifiedBy>
  <cp:revision>9</cp:revision>
  <dcterms:created xsi:type="dcterms:W3CDTF">2020-03-05T18:49:55Z</dcterms:created>
  <dcterms:modified xsi:type="dcterms:W3CDTF">2020-03-25T17:02:17Z</dcterms:modified>
</cp:coreProperties>
</file>