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9"/>
  </p:notesMasterIdLst>
  <p:sldIdLst>
    <p:sldId id="314" r:id="rId3"/>
    <p:sldId id="330" r:id="rId4"/>
    <p:sldId id="359" r:id="rId5"/>
    <p:sldId id="363" r:id="rId6"/>
    <p:sldId id="512" r:id="rId7"/>
    <p:sldId id="518" r:id="rId8"/>
    <p:sldId id="513" r:id="rId9"/>
    <p:sldId id="527" r:id="rId10"/>
    <p:sldId id="530" r:id="rId11"/>
    <p:sldId id="531" r:id="rId12"/>
    <p:sldId id="524" r:id="rId13"/>
    <p:sldId id="532" r:id="rId14"/>
    <p:sldId id="533" r:id="rId15"/>
    <p:sldId id="534" r:id="rId16"/>
    <p:sldId id="536" r:id="rId17"/>
    <p:sldId id="537" r:id="rId18"/>
    <p:sldId id="519" r:id="rId19"/>
    <p:sldId id="535" r:id="rId20"/>
    <p:sldId id="520" r:id="rId21"/>
    <p:sldId id="528" r:id="rId22"/>
    <p:sldId id="529" r:id="rId23"/>
    <p:sldId id="525" r:id="rId24"/>
    <p:sldId id="523" r:id="rId25"/>
    <p:sldId id="521" r:id="rId26"/>
    <p:sldId id="526" r:id="rId27"/>
    <p:sldId id="514" r:id="rId28"/>
    <p:sldId id="515" r:id="rId29"/>
    <p:sldId id="517" r:id="rId30"/>
    <p:sldId id="516" r:id="rId31"/>
    <p:sldId id="378" r:id="rId32"/>
    <p:sldId id="538" r:id="rId33"/>
    <p:sldId id="539" r:id="rId34"/>
    <p:sldId id="540" r:id="rId35"/>
    <p:sldId id="541" r:id="rId36"/>
    <p:sldId id="542" r:id="rId37"/>
    <p:sldId id="51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547" autoAdjust="0"/>
    <p:restoredTop sz="96370" autoAdjust="0"/>
  </p:normalViewPr>
  <p:slideViewPr>
    <p:cSldViewPr snapToGrid="0">
      <p:cViewPr varScale="1">
        <p:scale>
          <a:sx n="106" d="100"/>
          <a:sy n="106" d="100"/>
        </p:scale>
        <p:origin x="36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92F7D0-E185-4487-8158-6FAD5F890F11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9510F-B0B8-48E6-A247-5C17B2EDB8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643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to the R</a:t>
            </a:r>
            <a:r>
              <a:rPr lang="en-US" baseline="0" dirty="0"/>
              <a:t> class! Today I will talk about course logistics and give you some background on R. I’ll also demo how to install R and your homework for today will be to install R for next week. I’ll also have you fill out a short survey online so that I and the other teachers can get to know you and the level of R experience you are 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6D1E9-2532-4467-8ACE-126D901D0EB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160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111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612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304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17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941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215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743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82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006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7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658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84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521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414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001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80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024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06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45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8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216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8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B664-3B3C-4739-B9E4-44D77CF2BF4D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400CE-24F5-48DC-B7D8-CA96899E8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19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89CAC-AD3B-4FD8-A60A-B523E8BA1869}" type="datetimeFigureOut">
              <a:rPr lang="en-US" smtClean="0"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B1300-5EB1-4CE1-99C6-640B90B3EE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7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r.web.unc.ed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dv-r.hadley.nz/functionals.html" TargetMode="External"/><Relationship Id="rId2" Type="http://schemas.openxmlformats.org/officeDocument/2006/relationships/hyperlink" Target="https://jennybc.github.io/purrr-tutorial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490" y="365124"/>
            <a:ext cx="4080510" cy="787815"/>
          </a:xfrm>
        </p:spPr>
        <p:txBody>
          <a:bodyPr>
            <a:normAutofit/>
          </a:bodyPr>
          <a:lstStyle/>
          <a:p>
            <a:r>
              <a:rPr lang="en-US" sz="2400" b="1" dirty="0"/>
              <a:t>EPID 701 Spring 2020</a:t>
            </a:r>
            <a:br>
              <a:rPr lang="en-US" sz="2400" b="1" dirty="0"/>
            </a:br>
            <a:r>
              <a:rPr lang="en-US" sz="2000" dirty="0"/>
              <a:t>R for Epidemiologists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518053"/>
            <a:ext cx="4413020" cy="3901815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4000" dirty="0"/>
              <a:t>Advanced </a:t>
            </a:r>
            <a:r>
              <a:rPr lang="en-US" sz="4000" dirty="0" err="1"/>
              <a:t>purrr</a:t>
            </a:r>
            <a:r>
              <a:rPr lang="en-US" sz="4000" dirty="0"/>
              <a:t>, patterns, speed</a:t>
            </a:r>
            <a:br>
              <a:rPr lang="en-US" sz="4000" dirty="0"/>
            </a:br>
            <a:r>
              <a:rPr lang="en-US" sz="3000" b="1" dirty="0">
                <a:solidFill>
                  <a:srgbClr val="C00000"/>
                </a:solidFill>
              </a:rPr>
              <a:t>(WILL START AT 9:30!)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2600" b="1" dirty="0"/>
              <a:t>Prep</a:t>
            </a:r>
            <a:r>
              <a:rPr lang="en-US" sz="2600" dirty="0"/>
              <a:t>: </a:t>
            </a:r>
            <a:br>
              <a:rPr lang="en-US" sz="2600" dirty="0"/>
            </a:br>
            <a:r>
              <a:rPr lang="en-US" sz="2600" dirty="0"/>
              <a:t>notes | R open if you want!</a:t>
            </a:r>
            <a:endParaRPr lang="en-US" sz="3600" dirty="0">
              <a:hlinkClick r:id="rId3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3B18AA6-AA07-447D-947D-AE311050A5E8}"/>
              </a:ext>
            </a:extLst>
          </p:cNvPr>
          <p:cNvSpPr/>
          <p:nvPr/>
        </p:nvSpPr>
        <p:spPr>
          <a:xfrm>
            <a:off x="491490" y="5784990"/>
            <a:ext cx="41863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learnr.web.unc.edu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33E6F6-EB95-43B6-8ADD-B98F5FF1D114}"/>
              </a:ext>
            </a:extLst>
          </p:cNvPr>
          <p:cNvSpPr/>
          <p:nvPr/>
        </p:nvSpPr>
        <p:spPr>
          <a:xfrm>
            <a:off x="491490" y="5419868"/>
            <a:ext cx="4080510" cy="381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2020.04.07 – L22 – Mike</a:t>
            </a:r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19ACFBF2-3C07-4CFF-A1DD-7F3FE4388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2" r="69494" b="1"/>
          <a:stretch/>
        </p:blipFill>
        <p:spPr bwMode="auto">
          <a:xfrm>
            <a:off x="4409136" y="10"/>
            <a:ext cx="4734863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898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2040205"/>
          </a:xfrm>
        </p:spPr>
        <p:txBody>
          <a:bodyPr/>
          <a:lstStyle/>
          <a:p>
            <a:r>
              <a:rPr lang="en-US" dirty="0"/>
              <a:t>Prep: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B70A925-0107-4861-A449-8CFBC1DD3285}"/>
              </a:ext>
            </a:extLst>
          </p:cNvPr>
          <p:cNvSpPr/>
          <p:nvPr/>
        </p:nvSpPr>
        <p:spPr>
          <a:xfrm>
            <a:off x="1226744" y="2524788"/>
            <a:ext cx="63057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births_sm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if_else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preterm_f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"preterm"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pnc5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if_else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pnc5_f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"Early PNC"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left_join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nc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st_set_geometry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NULL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cores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COUNTYFP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as.numeric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select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NAME, cores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as_tibble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2CB0D9-4F07-4485-93AD-E03FDEF8443A}"/>
              </a:ext>
            </a:extLst>
          </p:cNvPr>
          <p:cNvSpPr/>
          <p:nvPr/>
        </p:nvSpPr>
        <p:spPr>
          <a:xfrm>
            <a:off x="6151322" y="1533990"/>
            <a:ext cx="27623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/>
              <a:t>NOTE: </a:t>
            </a:r>
            <a:r>
              <a:rPr lang="en-US" i="1" dirty="0" err="1"/>
              <a:t>Dplyr</a:t>
            </a:r>
            <a:r>
              <a:rPr lang="en-US" i="1" dirty="0"/>
              <a:t> can do this (better!) /c it's crude! But for more complex models…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BF6D39-2856-4921-8DE1-6858E47C0D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44642"/>
            <a:ext cx="9144000" cy="237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1961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95153"/>
            <a:ext cx="7886700" cy="4351338"/>
          </a:xfrm>
        </p:spPr>
        <p:txBody>
          <a:bodyPr/>
          <a:lstStyle/>
          <a:p>
            <a:r>
              <a:rPr lang="en-US" dirty="0"/>
              <a:t>Preparing for a RD model…uh oh!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54927-8DA8-4648-B7E3-73CB2550681C}"/>
              </a:ext>
            </a:extLst>
          </p:cNvPr>
          <p:cNvSpPr/>
          <p:nvPr/>
        </p:nvSpPr>
        <p:spPr>
          <a:xfrm>
            <a:off x="400732" y="1929647"/>
            <a:ext cx="63057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table</a:t>
            </a:r>
            <a:r>
              <a:rPr lang="nb-NO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b-NO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nb-NO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nb-NO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nb-NO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nb-NO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nb-NO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"preterm"</a:t>
            </a:r>
            <a:r>
              <a:rPr lang="nb-NO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nb-NO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"pnc5"</a:t>
            </a:r>
            <a:r>
              <a:rPr lang="nb-NO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)])</a:t>
            </a:r>
            <a:r>
              <a:rPr lang="nb-NO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b-NO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nb-NO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b-NO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</a:t>
            </a:r>
            <a:endParaRPr lang="nb-NO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get_min_cell_size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function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tbl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v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"preterm"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"pnc5"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)){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tbl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,v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table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get_min_cell_size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complete.cases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count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pnc5_f,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preterm_f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complete.cases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group_by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nest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get_min_cell_size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C3FEEF-3E38-4F64-A857-2BE8A142E0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02" y="4510319"/>
            <a:ext cx="6373640" cy="21884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4E96E4A-3FD5-46D8-9315-256E52CD1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573" y="4023917"/>
            <a:ext cx="4061574" cy="2550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7961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Wrap my model in a function. </a:t>
            </a:r>
          </a:p>
          <a:p>
            <a:r>
              <a:rPr lang="en-US" dirty="0"/>
              <a:t>Given a dataset (of known specification!)….</a:t>
            </a:r>
          </a:p>
          <a:p>
            <a:pPr marL="0" indent="0">
              <a:buNone/>
            </a:pPr>
            <a:r>
              <a:rPr lang="en-US" dirty="0"/>
              <a:t>		return a model.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54927-8DA8-4648-B7E3-73CB2550681C}"/>
              </a:ext>
            </a:extLst>
          </p:cNvPr>
          <p:cNvSpPr/>
          <p:nvPr/>
        </p:nvSpPr>
        <p:spPr>
          <a:xfrm>
            <a:off x="1147525" y="3693135"/>
            <a:ext cx="75075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get_rd_model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function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tbl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){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Mike's (crude, this time) model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glm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tbl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preterm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pnc5_f,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family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gaussian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link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"identity"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844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Yep, uh oh.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54927-8DA8-4648-B7E3-73CB2550681C}"/>
              </a:ext>
            </a:extLst>
          </p:cNvPr>
          <p:cNvSpPr/>
          <p:nvPr/>
        </p:nvSpPr>
        <p:spPr>
          <a:xfrm>
            <a:off x="628650" y="2443308"/>
            <a:ext cx="99814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(!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!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pnc5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group_by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nest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like summarize, but kept my data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n_births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nrow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n_preterm </a:t>
            </a:r>
            <a:r>
              <a:rPr lang="pt-BR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map_dbl</a:t>
            </a:r>
            <a:r>
              <a:rPr lang="pt-BR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pt-BR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pt-BR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pt-BR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.x</a:t>
            </a:r>
            <a:r>
              <a:rPr lang="pt-BR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</a:t>
            </a:r>
            <a:r>
              <a:rPr lang="pt-BR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get_min_cell_size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arrange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A25EEA-292F-4F50-BE51-A9AA87C476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" y="3905848"/>
            <a:ext cx="5759938" cy="25870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2AF739-F0C8-46C9-88C9-4B29F8318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024" y="4825310"/>
            <a:ext cx="3486811" cy="1174741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846278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54927-8DA8-4648-B7E3-73CB2550681C}"/>
              </a:ext>
            </a:extLst>
          </p:cNvPr>
          <p:cNvSpPr/>
          <p:nvPr/>
        </p:nvSpPr>
        <p:spPr>
          <a:xfrm>
            <a:off x="330451" y="1519854"/>
            <a:ext cx="99814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(!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!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pnc5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group_by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nest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like summarize, but kept my data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n_births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nrow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n_preterm 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map_dbl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pt-BR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.x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get_min_cell_size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arrange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uh oh!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rgbClr val="8000FF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(</a:t>
            </a:r>
            <a:r>
              <a:rPr lang="en-US" sz="1200" b="1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&gt;</a:t>
            </a:r>
            <a:r>
              <a:rPr 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FF8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4</a:t>
            </a:r>
            <a:r>
              <a:rPr lang="en-US" sz="1200" b="1" dirty="0">
                <a:solidFill>
                  <a:srgbClr val="0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)</a:t>
            </a:r>
            <a:r>
              <a:rPr 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804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b="1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8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# 1 2 or 3 will error!</a:t>
            </a:r>
            <a:endParaRPr lang="en-US" sz="1200" b="1" dirty="0">
              <a:solidFill>
                <a:srgbClr val="000000"/>
              </a:solidFill>
              <a:highlight>
                <a:srgbClr val="FFFF00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rd_models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get_rd_model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tidy_results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rd_models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broom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tidy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856ABD-862D-4777-8E59-2E640B2CE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2835" y="3828178"/>
            <a:ext cx="6998329" cy="241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4210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BIRTHS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54927-8DA8-4648-B7E3-73CB2550681C}"/>
              </a:ext>
            </a:extLst>
          </p:cNvPr>
          <p:cNvSpPr/>
          <p:nvPr/>
        </p:nvSpPr>
        <p:spPr>
          <a:xfrm>
            <a:off x="303291" y="2470468"/>
            <a:ext cx="99814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county_results_clean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select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n_births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n_preterm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tidy_results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unnest</a:t>
            </a:r>
            <a:r>
              <a:rPr lang="en-US" sz="1200" b="1" dirty="0">
                <a:solidFill>
                  <a:srgbClr val="0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tidy_results</a:t>
            </a:r>
            <a:r>
              <a:rPr lang="en-US" sz="1200" b="1" dirty="0">
                <a:solidFill>
                  <a:srgbClr val="00008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term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"pnc5_fEarly PNC"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299A8-2713-4F63-A6ED-B738DE6DCA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72307"/>
            <a:ext cx="9144000" cy="280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939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it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FF8B439-72C6-42D4-BE4E-65C41FD4BB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655" y="1513770"/>
            <a:ext cx="6414298" cy="30235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38927FC-EAA4-44E2-A8B7-C1EE1F603582}"/>
              </a:ext>
            </a:extLst>
          </p:cNvPr>
          <p:cNvSpPr/>
          <p:nvPr/>
        </p:nvSpPr>
        <p:spPr>
          <a:xfrm>
            <a:off x="628650" y="4791968"/>
            <a:ext cx="82709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scale01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function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){(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max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x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))}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helper function. Push </a:t>
            </a:r>
            <a:r>
              <a:rPr lang="en-US" sz="12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st.error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to 0-1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nc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left_join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county_results_clean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by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"NAME"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2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it-IT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it-IT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alpha 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it-IT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-(</a:t>
            </a:r>
            <a:r>
              <a:rPr lang="it-IT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scale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it-IT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std.error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)/</a:t>
            </a:r>
            <a:r>
              <a:rPr lang="it-IT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6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it-IT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0.5</a:t>
            </a:r>
            <a:r>
              <a:rPr lang="it-IT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it-IT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it-IT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it-IT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ggplot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aes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fill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estimate, color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std.error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alpha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alpha, geometry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geometry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geom_sf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scale_color_viridis_c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option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"magma"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theme_minimal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3344389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adverbs!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52075B-6E72-42D8-B3D9-F1381D15E4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800" y="2236206"/>
            <a:ext cx="5050400" cy="2728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33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nesting w/ births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possibly(), given a function, returns a new function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7454927-8DA8-4648-B7E3-73CB2550681C}"/>
              </a:ext>
            </a:extLst>
          </p:cNvPr>
          <p:cNvSpPr/>
          <p:nvPr/>
        </p:nvSpPr>
        <p:spPr>
          <a:xfrm>
            <a:off x="303291" y="2470468"/>
            <a:ext cx="99814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model_data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(!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!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pnc5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group_by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county_name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nest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like summarize, but kept my data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n_births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nrow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n_preterm 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map_dbl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pt-BR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sum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.x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preterm</a:t>
            </a:r>
            <a:r>
              <a:rPr lang="pt-BR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pt-BR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map_int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get_min_cell_size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arrange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uh oh!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filter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min_cell_size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&gt;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4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try 1 2 or 3!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rd_models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get_rd_model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mutate(</a:t>
            </a:r>
            <a:r>
              <a:rPr lang="en-US" sz="1200" b="1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rd_models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= map(data, ~ </a:t>
            </a:r>
            <a:r>
              <a:rPr lang="en-US" sz="1200" b="1" dirty="0">
                <a:solidFill>
                  <a:srgbClr val="008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possibly(</a:t>
            </a:r>
            <a:r>
              <a:rPr lang="en-US" sz="1200" b="1" dirty="0" err="1">
                <a:solidFill>
                  <a:srgbClr val="008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get_rd_model</a:t>
            </a:r>
            <a:r>
              <a:rPr lang="en-US" sz="1200" b="1" dirty="0">
                <a:solidFill>
                  <a:srgbClr val="008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, otherwise = list(NULL))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(.x))) %&gt;%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tidy_results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rd_models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broom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12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tidy</a:t>
            </a:r>
            <a:r>
              <a:rPr lang="en-US" sz="12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b="1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mutate(</a:t>
            </a:r>
            <a:r>
              <a:rPr lang="en-US" sz="1200" b="1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tidy_results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= map(</a:t>
            </a:r>
            <a:r>
              <a:rPr lang="en-US" sz="1200" b="1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rd_models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200" b="1" dirty="0">
                <a:solidFill>
                  <a:srgbClr val="008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possibly(broom::tidy, otherwise = list(NULL))</a:t>
            </a:r>
            <a:r>
              <a:rPr lang="en-US" sz="1200" b="1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200" b="1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2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county_results</a:t>
            </a:r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2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4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9425" cy="1325563"/>
          </a:xfrm>
        </p:spPr>
        <p:txBody>
          <a:bodyPr/>
          <a:lstStyle/>
          <a:p>
            <a:r>
              <a:rPr lang="en-US" dirty="0"/>
              <a:t>Nesting: opioid action plan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3D103E-97CD-4EE1-9EF2-0CEE15B8CC72}"/>
              </a:ext>
            </a:extLst>
          </p:cNvPr>
          <p:cNvSpPr/>
          <p:nvPr/>
        </p:nvSpPr>
        <p:spPr>
          <a:xfrm>
            <a:off x="0" y="1415316"/>
            <a:ext cx="9388443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_ ED data ####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ed_data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tibble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measure_id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1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ED_overdose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filename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"NCDETECT/OverdoseReport.202002.csv"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orig_data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read_csv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filename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file_facts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get_file_facts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filename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#TODO: collapse to char?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ed_data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harmonized_data 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ed_data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orig_data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[[</a:t>
            </a:r>
            <a:r>
              <a:rPr lang="nn-NO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nn-NO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]]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nn-NO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nn-NO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county,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place_type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"Counties"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lubridate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::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ymd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paste0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as.character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YYYYMM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"01"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date_span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"month"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value_count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Opioid,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precision_type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"Actual"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notes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year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year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left_join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pop_data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mutate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rate_denom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rate_denom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/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rt parts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select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place_type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date_span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value_count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rate_denom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precision_type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notes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</a:t>
            </a:r>
            <a:endParaRPr lang="en-US" sz="11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DD5BD2-AD8B-41A0-BE94-C1D01FAC49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221" y="4505962"/>
            <a:ext cx="8695853" cy="792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08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159-4712-4CC4-B68A-BB450F1E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Today: Examples &amp; Patterns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4DB4-8E19-40CF-B8C9-FA984508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5364744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/>
              <a:t>purrr</a:t>
            </a:r>
            <a:r>
              <a:rPr lang="en-US" b="1" dirty="0"/>
              <a:t> Reminders!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 err="1"/>
              <a:t>purrr</a:t>
            </a:r>
            <a:r>
              <a:rPr lang="en-US" b="1" dirty="0"/>
              <a:t> Examples &amp; Patterns</a:t>
            </a:r>
          </a:p>
          <a:p>
            <a:r>
              <a:rPr lang="en-US" dirty="0"/>
              <a:t>Most of our time today</a:t>
            </a:r>
          </a:p>
          <a:p>
            <a:r>
              <a:rPr lang="en-US" dirty="0"/>
              <a:t>Iteration: nest, walk, modelling, study design &amp; simulation, adverbs, deep nesting, parallel processing, reduce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Algorithms, complexity, &amp; speed</a:t>
            </a:r>
          </a:p>
        </p:txBody>
      </p:sp>
      <p:pic>
        <p:nvPicPr>
          <p:cNvPr id="4" name="Picture 2" descr="Drrrawing with purrr – R-Craft">
            <a:extLst>
              <a:ext uri="{FF2B5EF4-FFF2-40B4-BE49-F238E27FC236}">
                <a16:creationId xmlns:a16="http://schemas.microsoft.com/office/drawing/2014/main" id="{D661F60E-729C-4432-B08F-66FB54B2D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379" y="2030915"/>
            <a:ext cx="2892271" cy="334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59946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9425" cy="1325563"/>
          </a:xfrm>
        </p:spPr>
        <p:txBody>
          <a:bodyPr/>
          <a:lstStyle/>
          <a:p>
            <a:r>
              <a:rPr lang="en-US" dirty="0"/>
              <a:t>Nesting: opioid action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898D69-4BD1-4464-A9FF-77996516D5E7}"/>
              </a:ext>
            </a:extLst>
          </p:cNvPr>
          <p:cNvSpPr/>
          <p:nvPr/>
        </p:nvSpPr>
        <p:spPr>
          <a:xfrm>
            <a:off x="325926" y="1497887"/>
            <a:ext cx="81894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harmonized_step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bind_rows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ed_data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death_data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pills_data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illict_data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      comm_naloxone_data, acute_hep_c_data, </a:t>
            </a:r>
          </a:p>
          <a:p>
            <a:r>
              <a:rPr lang="it-IT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      bup_script_data, opioid_dx_un_data,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action_data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drop_blanks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harmonized_step</a:t>
            </a: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AF56F7-510F-4347-8DA6-740A25A68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779" y="3684722"/>
            <a:ext cx="8347295" cy="261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9022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9425" cy="1325563"/>
          </a:xfrm>
        </p:spPr>
        <p:txBody>
          <a:bodyPr/>
          <a:lstStyle/>
          <a:p>
            <a:r>
              <a:rPr lang="en-US" dirty="0"/>
              <a:t>Nesting: opioid action plan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CF47D5-070F-4B73-904B-DED4B5E9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349" b="15971"/>
          <a:stretch/>
        </p:blipFill>
        <p:spPr>
          <a:xfrm>
            <a:off x="4137433" y="4771726"/>
            <a:ext cx="3374962" cy="134117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6E7653A-C271-42CE-AB3C-9DE6791536A7}"/>
              </a:ext>
            </a:extLst>
          </p:cNvPr>
          <p:cNvSpPr/>
          <p:nvPr/>
        </p:nvSpPr>
        <p:spPr>
          <a:xfrm>
            <a:off x="2969537" y="6031264"/>
            <a:ext cx="628310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map_shapes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counties </a:t>
            </a:r>
            <a:r>
              <a:rPr lang="en-US" sz="10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rbind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regions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map_shapes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st_write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"maps/</a:t>
            </a:r>
            <a:r>
              <a:rPr lang="en-US" sz="10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oap_map_shapes.shp</a:t>
            </a:r>
            <a:r>
              <a:rPr lang="en-US" sz="1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delete_layer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0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TRUE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ggplot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map_shapes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+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geom_sf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()+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facet_wrap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place_type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0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0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My god. Beautiful.</a:t>
            </a:r>
            <a:endParaRPr lang="en-US" sz="10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0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ggsave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0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"Region map.png"</a:t>
            </a:r>
            <a:r>
              <a:rPr lang="en-US" sz="10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0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F4A79CD-5225-452C-AA2E-71C318D7E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50" y="2825357"/>
            <a:ext cx="6121417" cy="188231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37B85-326A-46C4-9E85-0F1F230A5C86}"/>
              </a:ext>
            </a:extLst>
          </p:cNvPr>
          <p:cNvSpPr/>
          <p:nvPr/>
        </p:nvSpPr>
        <p:spPr>
          <a:xfrm>
            <a:off x="466253" y="1690689"/>
            <a:ext cx="896745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region_step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harmonized_step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mutate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region_data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harmonized_data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append_regions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											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place_tbl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place_tbl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33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49" y="365126"/>
            <a:ext cx="8189425" cy="1325563"/>
          </a:xfrm>
        </p:spPr>
        <p:txBody>
          <a:bodyPr/>
          <a:lstStyle/>
          <a:p>
            <a:r>
              <a:rPr lang="en-US" dirty="0"/>
              <a:t>Example: deep nesting: dissertation</a:t>
            </a:r>
          </a:p>
        </p:txBody>
      </p:sp>
      <p:pic>
        <p:nvPicPr>
          <p:cNvPr id="10" name="Content Placeholder 9" descr="Arrow Rotate right">
            <a:extLst>
              <a:ext uri="{FF2B5EF4-FFF2-40B4-BE49-F238E27FC236}">
                <a16:creationId xmlns:a16="http://schemas.microsoft.com/office/drawing/2014/main" id="{53B4BD6D-0C26-4DAD-957F-F70D34634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142369" y="1869445"/>
            <a:ext cx="1821871" cy="1821871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988C8D2-162F-4B79-AD6B-42CA6DAACA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48" y="1549509"/>
            <a:ext cx="4703842" cy="21418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983EB0-3CA5-4C22-A6E7-12C3392788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8" y="3839481"/>
            <a:ext cx="8021370" cy="14047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95C08A-CCE8-42F8-B2EE-2E71DD3952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2520" y="5368920"/>
            <a:ext cx="8037498" cy="1308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0078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B95764-DFD1-4D4D-A7CD-25D3B4431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Sidenote</a:t>
            </a:r>
            <a:r>
              <a:rPr lang="en-US" dirty="0"/>
              <a:t> for large analyses….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B66F1-E9FD-467D-9013-693E71F09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A4BCA-4A6F-4294-908F-9A1CD7B56235}"/>
              </a:ext>
            </a:extLst>
          </p:cNvPr>
          <p:cNvSpPr/>
          <p:nvPr/>
        </p:nvSpPr>
        <p:spPr>
          <a:xfrm>
            <a:off x="628650" y="1907676"/>
            <a:ext cx="84067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Libraries and previous work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fr-FR" sz="1600" dirty="0" err="1">
                <a:solidFill>
                  <a:srgbClr val="8000FF"/>
                </a:solidFill>
                <a:highlight>
                  <a:srgbClr val="FFFFFF"/>
                </a:highlight>
              </a:rPr>
              <a:t>setwd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fr-FR" sz="1600" dirty="0">
                <a:solidFill>
                  <a:srgbClr val="808080"/>
                </a:solidFill>
                <a:highlight>
                  <a:srgbClr val="FFFFFF"/>
                </a:highlight>
              </a:rPr>
              <a:t>"D:/User/Dropbox (</a:t>
            </a:r>
            <a:r>
              <a:rPr lang="fr-FR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Personal</a:t>
            </a:r>
            <a:r>
              <a:rPr lang="fr-FR" sz="1600" dirty="0">
                <a:solidFill>
                  <a:srgbClr val="808080"/>
                </a:solidFill>
                <a:highlight>
                  <a:srgbClr val="FFFFFF"/>
                </a:highlight>
              </a:rPr>
              <a:t>)/Education/Dissertation/Dissertation Code/A1_NC/"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fr-FR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source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"00_Libraries and 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Constants.R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blockcentroids_sf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"01_catchment_env.rdata"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VMT_df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"02_VMT_df.rdata"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grid_sf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"03_grid_sf.rdata"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get_unidirectional_VMT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"04_mike_vmt_function.rdata"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base_model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"05_base_model.rdata"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stop_counts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"06_agency_stop_counts.rdata"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agency_total_counts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load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get_out_dir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"07_agency_total_counts.rdata"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fill_model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source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"08_main_analysis_functions.R"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also runs the test model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#.............................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880294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04C-0EDC-4DC4-BB62-98D4DE27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furrr</a:t>
            </a:r>
            <a:r>
              <a:rPr lang="en-US" dirty="0"/>
              <a:t> = future </a:t>
            </a:r>
            <a:r>
              <a:rPr lang="en-US" dirty="0" err="1"/>
              <a:t>purrr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2AE11D-67EC-49D2-9C18-00C5778A59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Map-Reduce framework from distributed computing</a:t>
            </a:r>
          </a:p>
          <a:p>
            <a:r>
              <a:rPr lang="en-US" dirty="0"/>
              <a:t>Simply replace map_*() function with </a:t>
            </a:r>
            <a:r>
              <a:rPr lang="en-US" dirty="0" err="1"/>
              <a:t>future_map</a:t>
            </a:r>
            <a:r>
              <a:rPr lang="en-US" dirty="0"/>
              <a:t>_*() equivalent to distribute tasks across all processors</a:t>
            </a:r>
          </a:p>
          <a:p>
            <a:r>
              <a:rPr lang="en-US" dirty="0"/>
              <a:t>.progress = T parameter gives you a nice progress bar (like in the </a:t>
            </a:r>
            <a:r>
              <a:rPr lang="en-US" dirty="0" err="1"/>
              <a:t>read_csv</a:t>
            </a:r>
            <a:r>
              <a:rPr lang="en-US" dirty="0"/>
              <a:t>() for big files</a:t>
            </a:r>
          </a:p>
        </p:txBody>
      </p:sp>
    </p:spTree>
    <p:extLst>
      <p:ext uri="{BB962C8B-B14F-4D97-AF65-F5344CB8AC3E}">
        <p14:creationId xmlns:p14="http://schemas.microsoft.com/office/powerpoint/2010/main" val="2835083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0604C-0EDC-4DC4-BB62-98D4DE279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furrr</a:t>
            </a:r>
            <a:r>
              <a:rPr lang="en-US" dirty="0"/>
              <a:t> = future </a:t>
            </a:r>
            <a:r>
              <a:rPr lang="en-US" dirty="0" err="1"/>
              <a:t>purrr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3E600E2-4052-4034-855E-708C5EB55D5D}"/>
              </a:ext>
            </a:extLst>
          </p:cNvPr>
          <p:cNvSpPr/>
          <p:nvPr/>
        </p:nvSpPr>
        <p:spPr>
          <a:xfrm>
            <a:off x="492847" y="1471832"/>
            <a:ext cx="110588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study_df</a:t>
            </a:r>
            <a:r>
              <a:rPr lang="en-US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filled_models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b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b="1" dirty="0">
                <a:solidFill>
                  <a:srgbClr val="000000"/>
                </a:solidFill>
                <a:highlight>
                  <a:srgbClr val="FFFFFF"/>
                </a:highlight>
              </a:rPr>
              <a:t>		</a:t>
            </a:r>
            <a:r>
              <a:rPr lang="en-US" b="1" dirty="0" err="1">
                <a:solidFill>
                  <a:srgbClr val="000000"/>
                </a:solidFill>
                <a:highlight>
                  <a:srgbClr val="FFFF00"/>
                </a:highlight>
              </a:rPr>
              <a:t>future_pmap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study_df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dplyr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::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select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model_names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models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				.f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dirty="0" err="1">
                <a:solidFill>
                  <a:srgbClr val="000000"/>
                </a:solidFill>
                <a:highlight>
                  <a:srgbClr val="FFFFFF"/>
                </a:highlight>
              </a:rPr>
              <a:t>fill_model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					.progress 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dirty="0">
                <a:solidFill>
                  <a:srgbClr val="000000"/>
                </a:solidFill>
                <a:highlight>
                  <a:srgbClr val="FFFFFF"/>
                </a:highlight>
              </a:rPr>
              <a:t> T</a:t>
            </a:r>
            <a:r>
              <a:rPr lang="en-US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63C451B-368C-4D46-81F3-584687994E84}"/>
              </a:ext>
            </a:extLst>
          </p:cNvPr>
          <p:cNvSpPr/>
          <p:nvPr/>
        </p:nvSpPr>
        <p:spPr>
          <a:xfrm>
            <a:off x="492847" y="3666899"/>
            <a:ext cx="4857751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8000"/>
                </a:solidFill>
                <a:highlight>
                  <a:srgbClr val="FFFFFF"/>
                </a:highlight>
              </a:rPr>
              <a:t>#.............................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050" dirty="0">
                <a:solidFill>
                  <a:srgbClr val="008000"/>
                </a:solidFill>
                <a:highlight>
                  <a:srgbClr val="FFFFFF"/>
                </a:highlight>
              </a:rPr>
              <a:t># Fill models ####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050" dirty="0">
                <a:solidFill>
                  <a:srgbClr val="008000"/>
                </a:solidFill>
                <a:highlight>
                  <a:srgbClr val="FFFFFF"/>
                </a:highlight>
              </a:rPr>
              <a:t>#.............................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fill_model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FF"/>
                </a:solidFill>
                <a:highlight>
                  <a:srgbClr val="FFFFFF"/>
                </a:highlight>
              </a:rPr>
              <a:t>function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model_names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</a:rPr>
              <a:t>print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>
                <a:solidFill>
                  <a:srgbClr val="8000FF"/>
                </a:solidFill>
                <a:highlight>
                  <a:srgbClr val="FFFFFF"/>
                </a:highlight>
              </a:rPr>
              <a:t>paste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>
                <a:solidFill>
                  <a:srgbClr val="808080"/>
                </a:solidFill>
                <a:highlight>
                  <a:srgbClr val="FFFFFF"/>
                </a:highlight>
              </a:rPr>
              <a:t>"Processing model: "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model_names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))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fr-FR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fr-FR" sz="1050" dirty="0">
                <a:solidFill>
                  <a:srgbClr val="8000FF"/>
                </a:solidFill>
                <a:highlight>
                  <a:srgbClr val="FFFFFF"/>
                </a:highlight>
              </a:rPr>
              <a:t>t</a:t>
            </a:r>
            <a:r>
              <a:rPr lang="fr-FR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fr-FR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Sys.time</a:t>
            </a:r>
            <a:r>
              <a:rPr lang="fr-FR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fr-FR" sz="1050" dirty="0">
                <a:solidFill>
                  <a:srgbClr val="000000"/>
                </a:solidFill>
                <a:highlight>
                  <a:srgbClr val="FFFFFF"/>
                </a:highlight>
              </a:rPr>
              <a:t>; </a:t>
            </a:r>
            <a:r>
              <a:rPr lang="fr-FR" sz="1050" dirty="0" err="1">
                <a:solidFill>
                  <a:srgbClr val="8000FF"/>
                </a:solidFill>
                <a:highlight>
                  <a:srgbClr val="FFFFFF"/>
                </a:highlight>
              </a:rPr>
              <a:t>print</a:t>
            </a:r>
            <a:r>
              <a:rPr lang="fr-FR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fr-FR" sz="1050" dirty="0">
                <a:solidFill>
                  <a:srgbClr val="8000FF"/>
                </a:solidFill>
                <a:highlight>
                  <a:srgbClr val="FFFFFF"/>
                </a:highlight>
              </a:rPr>
              <a:t>t</a:t>
            </a:r>
            <a:r>
              <a:rPr lang="fr-FR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fr-FR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vmt_grid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pmap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         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dplyr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::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select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strata,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total_vmt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dist_fun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access_pct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                 rename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this_strata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strata,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this_total_vmt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total_vmt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                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this_dist_fun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dist_fun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this_access_pct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access_pct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       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get_vmt_sum_grid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             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pop_points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pop_points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this_grid_sf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grid_sf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vmt_grid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get_stabilized_vmt_grid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05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lea_vmt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setNames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map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this_model</a:t>
            </a:r>
            <a:r>
              <a:rPr lang="en-US" sz="105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vmt_grid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050" dirty="0" err="1">
                <a:solidFill>
                  <a:srgbClr val="000000"/>
                </a:solidFill>
                <a:highlight>
                  <a:srgbClr val="FFFFFF"/>
                </a:highlight>
              </a:rPr>
              <a:t>get_lea_vmts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, strata</a:t>
            </a:r>
            <a:r>
              <a:rPr lang="en-US" sz="105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050" dirty="0">
                <a:solidFill>
                  <a:srgbClr val="000000"/>
                </a:solidFill>
                <a:highlight>
                  <a:srgbClr val="FFFFFF"/>
                </a:highlight>
              </a:rPr>
              <a:t># ……..</a:t>
            </a:r>
            <a:endParaRPr lang="en-US" sz="105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C1915D-AC92-4EDC-A05B-8178AFFA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141" y="2868068"/>
            <a:ext cx="4106314" cy="186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3638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1FF8-85A1-47E6-9994-73258865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reduce(): e.g., cascade linkage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96143-BCBB-4FAD-9911-E2FC6A382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3F2B84AF-C443-4A47-A38B-593B091C2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290" y="2498757"/>
            <a:ext cx="6451420" cy="3252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673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1FF8-85A1-47E6-9994-73258865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reduce(): e.g., cascade linkage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B7CB3-8D8F-427F-8D57-B6630D3E3A0B}"/>
              </a:ext>
            </a:extLst>
          </p:cNvPr>
          <p:cNvSpPr/>
          <p:nvPr/>
        </p:nvSpPr>
        <p:spPr>
          <a:xfrm>
            <a:off x="329885" y="1294646"/>
            <a:ext cx="856061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crashes_to_match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;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deaths_to_match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;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link_commands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%&gt;% slice(12)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cascade_linkage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function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prev_linked_ids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NULL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Find UID names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df_a_uid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names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str_detect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dirty="0" err="1">
                <a:solidFill>
                  <a:srgbClr val="808080"/>
                </a:solidFill>
                <a:highlight>
                  <a:srgbClr val="FFFFFF"/>
                </a:highlight>
              </a:rPr>
              <a:t>uid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names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)[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]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 df_b_uid 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df_b </a:t>
            </a:r>
            <a:r>
              <a:rPr lang="nl-NL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1600" dirty="0">
                <a:solidFill>
                  <a:srgbClr val="8000FF"/>
                </a:solidFill>
                <a:highlight>
                  <a:srgbClr val="FFFFFF"/>
                </a:highlight>
              </a:rPr>
              <a:t>names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str_detect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1600" dirty="0">
                <a:solidFill>
                  <a:srgbClr val="808080"/>
                </a:solidFill>
                <a:highlight>
                  <a:srgbClr val="FFFFFF"/>
                </a:highlight>
              </a:rPr>
              <a:t>"uid"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l-NL" sz="1600" dirty="0">
                <a:solidFill>
                  <a:srgbClr val="8000FF"/>
                </a:solidFill>
                <a:highlight>
                  <a:srgbClr val="FFFFFF"/>
                </a:highlight>
              </a:rPr>
              <a:t>names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)[</a:t>
            </a:r>
            <a:r>
              <a:rPr lang="nl-NL" sz="1600" dirty="0">
                <a:solidFill>
                  <a:srgbClr val="000000"/>
                </a:solidFill>
                <a:highlight>
                  <a:srgbClr val="FFFFFF"/>
                </a:highlight>
              </a:rPr>
              <a:t>.</a:t>
            </a:r>
            <a:r>
              <a:rPr lang="nl-NL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]</a:t>
            </a:r>
            <a:endParaRPr lang="nl-NL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Interpret link params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link_descr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select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matches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"link_"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select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matches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"l_"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exact_params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slice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map_lgl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!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is.na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.x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enframe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filter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value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pull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TODO Clean up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filter_param_names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slice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map_lgl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!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is.na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&amp;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.x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&gt;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enframe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filter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value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pull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name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TODO Clean up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select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filter_param_names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ignore_params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- implicit (removing NAs)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#Subset to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uids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not already found, given n=1 (could try n=...3)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is_null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prev_linked_ids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filter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(!(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[[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]]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%in%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prev_linked_ids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[[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]]))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19663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1FF8-85A1-47E6-9994-73258865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reduce(): e.g., cascade linkage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B7CB3-8D8F-427F-8D57-B6630D3E3A0B}"/>
              </a:ext>
            </a:extLst>
          </p:cNvPr>
          <p:cNvSpPr/>
          <p:nvPr/>
        </p:nvSpPr>
        <p:spPr>
          <a:xfrm>
            <a:off x="329885" y="1294646"/>
            <a:ext cx="85606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crashes_to_match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;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deaths_to_match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;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link_commands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%&gt;% slice(12)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cascade_linkage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function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prev_linked_ids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NULL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	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# subset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to just those not previously linked</a:t>
            </a: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	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# left join what we can based on link params (NA)</a:t>
            </a: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	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# filter variables for a fuzzy match</a:t>
            </a: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	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# return new joined dataset of previous linked IDs, and the new ones I found</a:t>
            </a: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US" sz="1600" dirty="0">
              <a:solidFill>
                <a:srgbClr val="008000"/>
              </a:solidFill>
              <a:highlight>
                <a:srgbClr val="FFFFFF"/>
              </a:highlight>
            </a:endParaRPr>
          </a:p>
          <a:p>
            <a:endParaRPr lang="en-US" sz="1600" dirty="0">
              <a:solidFill>
                <a:srgbClr val="008000"/>
              </a:solidFill>
              <a:highlight>
                <a:srgbClr val="FFFFFF"/>
              </a:highlight>
            </a:endParaRPr>
          </a:p>
          <a:p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10C49F-CE07-45B5-9F49-8DB5CB689BFE}"/>
              </a:ext>
            </a:extLst>
          </p:cNvPr>
          <p:cNvSpPr/>
          <p:nvPr/>
        </p:nvSpPr>
        <p:spPr>
          <a:xfrm>
            <a:off x="329885" y="4239915"/>
            <a:ext cx="83252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tic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</a:rPr>
              <a:t>"Cascade linkage test: deaths. Est. 15s"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reduce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link_commands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mutate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r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b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</a:b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					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group_by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nest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pull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data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iterate over link commands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.f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cascade_linkage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          .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init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NULL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no known links yet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toc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2360830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51FF8-85A1-47E6-9994-732588658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reduce(): e.g., cascade linkage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6B7CB3-8D8F-427F-8D57-B6630D3E3A0B}"/>
              </a:ext>
            </a:extLst>
          </p:cNvPr>
          <p:cNvSpPr/>
          <p:nvPr/>
        </p:nvSpPr>
        <p:spPr>
          <a:xfrm>
            <a:off x="302723" y="1167897"/>
            <a:ext cx="8913703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Left join  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inner_join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exact_params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#head(2) %&gt;% t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select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df_a_uid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mutate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link_descr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link_descr</a:t>
            </a:r>
            <a:r>
              <a:rPr lang="en-US" sz="1600" b="1" dirty="0" err="1">
                <a:solidFill>
                  <a:srgbClr val="000080"/>
                </a:solidFill>
                <a:highlight>
                  <a:srgbClr val="FFFFFF"/>
                </a:highlight>
              </a:rPr>
              <a:t>$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link_name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select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link_id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link_name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everything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Filters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length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filter_params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!=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get_var_dist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for each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filter_params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 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df_A_subset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= </a:t>
            </a:r>
            <a:r>
              <a:rPr lang="en-US" sz="1600" dirty="0" err="1">
                <a:solidFill>
                  <a:srgbClr val="008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 %&gt;% filter() 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joined_data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left_join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left_join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to_filter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map_dfc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filter_param_names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get_var_dist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left_join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df_a_uid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    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left_join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by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df_b_uid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explicit_missing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filter_results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map2_dfc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to_filter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filter_params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if_else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is.na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F, .x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&lt;=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.y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 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full_filter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filter_results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array_tree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FF8000"/>
                </a:solidFill>
                <a:highlight>
                  <a:srgbClr val="FFFFFF"/>
                </a:highlight>
              </a:rPr>
              <a:t>1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map_lgl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all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nb-NO" sz="1600" dirty="0">
                <a:solidFill>
                  <a:srgbClr val="000000"/>
                </a:solidFill>
                <a:highlight>
                  <a:srgbClr val="FFFFFF"/>
                </a:highlight>
              </a:rPr>
              <a:t>    linked_ids </a:t>
            </a:r>
            <a:r>
              <a:rPr lang="nb-NO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=</a:t>
            </a:r>
            <a:r>
              <a:rPr lang="nb-NO" sz="1600" dirty="0">
                <a:solidFill>
                  <a:srgbClr val="000000"/>
                </a:solidFill>
                <a:highlight>
                  <a:srgbClr val="FFFFFF"/>
                </a:highlight>
              </a:rPr>
              <a:t> linked_ids </a:t>
            </a:r>
            <a:r>
              <a:rPr lang="nb-NO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nb-NO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nb-NO" sz="1600" dirty="0">
                <a:solidFill>
                  <a:srgbClr val="8000FF"/>
                </a:solidFill>
                <a:highlight>
                  <a:srgbClr val="FFFFFF"/>
                </a:highlight>
              </a:rPr>
              <a:t>filter</a:t>
            </a:r>
            <a:r>
              <a:rPr lang="nb-NO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nb-NO" sz="1600" dirty="0">
                <a:solidFill>
                  <a:srgbClr val="000000"/>
                </a:solidFill>
                <a:highlight>
                  <a:srgbClr val="FFFFFF"/>
                </a:highlight>
              </a:rPr>
              <a:t>full_filter</a:t>
            </a:r>
            <a:r>
              <a:rPr lang="nb-NO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</a:t>
            </a:r>
            <a:endParaRPr lang="nb-NO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Return bound rows with previous ids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</a:rPr>
              <a:t>if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prev_linked_ids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is_null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){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return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)}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</a:t>
            </a:r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</a:rPr>
              <a:t>#  %&gt;% head(3)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  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</a:rPr>
              <a:t>return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bind_rows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prev_linked_ids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</a:rPr>
              <a:t>,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</a:rPr>
              <a:t>linked_ids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</a:endParaRPr>
          </a:p>
          <a:p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</a:rPr>
              <a:t>}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72109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159-4712-4CC4-B68A-BB450F1E0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r>
              <a:rPr lang="en-US" dirty="0"/>
              <a:t>Follow Jenny Bryan!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4DB4-8E19-40CF-B8C9-FA984508D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24073" y="2438400"/>
            <a:ext cx="4939867" cy="37854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"Of course, someone has to write loops. It doesn’t have to be you." </a:t>
            </a:r>
          </a:p>
          <a:p>
            <a:pPr marL="0" indent="0">
              <a:buNone/>
            </a:pPr>
            <a:r>
              <a:rPr lang="en-US" dirty="0"/>
              <a:t>		— Jenny Bryan</a:t>
            </a:r>
          </a:p>
          <a:p>
            <a:pPr marL="0" indent="0" algn="ctr">
              <a:buNone/>
            </a:pPr>
            <a:endParaRPr lang="en-US" sz="1700" dirty="0">
              <a:hlinkClick r:id="rId2"/>
            </a:endParaRPr>
          </a:p>
          <a:p>
            <a:pPr marL="0" indent="0" algn="ctr">
              <a:buNone/>
            </a:pPr>
            <a:endParaRPr lang="en-US" sz="1700" dirty="0">
              <a:hlinkClick r:id="rId2"/>
            </a:endParaRPr>
          </a:p>
          <a:p>
            <a:pPr marL="0" indent="0" algn="ctr">
              <a:buNone/>
            </a:pPr>
            <a:endParaRPr lang="en-US" sz="1700" dirty="0">
              <a:hlinkClick r:id="rId2"/>
            </a:endParaRPr>
          </a:p>
          <a:p>
            <a:pPr marL="0" indent="0" algn="ctr">
              <a:buNone/>
            </a:pPr>
            <a:endParaRPr lang="en-US" sz="1700" dirty="0">
              <a:hlinkClick r:id="rId2"/>
            </a:endParaRPr>
          </a:p>
          <a:p>
            <a:pPr marL="0" indent="0" algn="ctr">
              <a:buNone/>
            </a:pPr>
            <a:r>
              <a:rPr lang="en-US" sz="1700" dirty="0">
                <a:hlinkClick r:id="rId2"/>
              </a:rPr>
              <a:t>https://jennybc.github.io/purrr-tutorial/</a:t>
            </a:r>
            <a:endParaRPr lang="en-US" sz="1700" dirty="0"/>
          </a:p>
          <a:p>
            <a:pPr marL="0" indent="0" algn="ctr">
              <a:buNone/>
            </a:pPr>
            <a:endParaRPr lang="en-US" sz="1700" dirty="0"/>
          </a:p>
          <a:p>
            <a:pPr marL="0" indent="0" algn="ctr">
              <a:buNone/>
            </a:pPr>
            <a:r>
              <a:rPr lang="en-US" sz="1700" dirty="0"/>
              <a:t>Or Functionals in Hadley's Advanced R:</a:t>
            </a:r>
          </a:p>
          <a:p>
            <a:pPr marL="0" indent="0" algn="ctr">
              <a:buNone/>
            </a:pPr>
            <a:r>
              <a:rPr lang="en-US" sz="1800" dirty="0">
                <a:hlinkClick r:id="rId3"/>
              </a:rPr>
              <a:t>https://adv-r.hadley.nz/functionals.html</a:t>
            </a:r>
            <a:endParaRPr lang="en-US" sz="1700" dirty="0"/>
          </a:p>
          <a:p>
            <a:pPr marL="0" indent="0">
              <a:buNone/>
            </a:pPr>
            <a:endParaRPr lang="en-US" sz="1700" i="1" dirty="0"/>
          </a:p>
        </p:txBody>
      </p:sp>
      <p:pic>
        <p:nvPicPr>
          <p:cNvPr id="2050" name="Picture 2" descr="Jenny Bryan: “You need a huge tolerance for ambiguity” « Stats Chat">
            <a:extLst>
              <a:ext uri="{FF2B5EF4-FFF2-40B4-BE49-F238E27FC236}">
                <a16:creationId xmlns:a16="http://schemas.microsoft.com/office/drawing/2014/main" id="{F670452D-01FD-44BE-8C88-9F8E06F852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9" r="2466"/>
          <a:stretch/>
        </p:blipFill>
        <p:spPr bwMode="auto">
          <a:xfrm>
            <a:off x="20" y="10"/>
            <a:ext cx="347667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10700" y="2115117"/>
            <a:ext cx="4732020" cy="0"/>
          </a:xfrm>
          <a:prstGeom prst="line">
            <a:avLst/>
          </a:prstGeom>
          <a:ln w="19050">
            <a:solidFill>
              <a:srgbClr val="D450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18320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3659296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Complexity, Algorithms, </a:t>
            </a:r>
            <a:br>
              <a:rPr lang="en-US" b="1" dirty="0">
                <a:solidFill>
                  <a:srgbClr val="FFFFFF"/>
                </a:solidFill>
              </a:rPr>
            </a:br>
            <a:r>
              <a:rPr lang="en-US" b="1" dirty="0">
                <a:solidFill>
                  <a:srgbClr val="FFFFFF"/>
                </a:solidFill>
              </a:rPr>
              <a:t>Speed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540566"/>
            <a:ext cx="4572000" cy="40744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Big O notation</a:t>
            </a: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</a:rPr>
              <a:t>Thinking critically</a:t>
            </a:r>
          </a:p>
        </p:txBody>
      </p:sp>
      <p:pic>
        <p:nvPicPr>
          <p:cNvPr id="7" name="Picture 6" descr="Logo">
            <a:extLst>
              <a:ext uri="{FF2B5EF4-FFF2-40B4-BE49-F238E27FC236}">
                <a16:creationId xmlns:a16="http://schemas.microsoft.com/office/drawing/2014/main" id="{98FF96AA-689F-408E-AAC0-AF8B3AFDE2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84165" y="109398"/>
            <a:ext cx="1659835" cy="1581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3375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37EF18-5BC2-4963-84ED-5E7435A66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Complexity Theory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7CCC96-C16A-42F5-B9DF-49AEDCD7C8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49" y="1526861"/>
            <a:ext cx="7886700" cy="4351338"/>
          </a:xfrm>
        </p:spPr>
        <p:txBody>
          <a:bodyPr/>
          <a:lstStyle/>
          <a:p>
            <a:r>
              <a:rPr lang="en-US" dirty="0"/>
              <a:t>'Big O notation' is from computer science algorithmic complexity theory.</a:t>
            </a:r>
          </a:p>
          <a:p>
            <a:r>
              <a:rPr lang="en-US" dirty="0"/>
              <a:t>Classic example is sorting. </a:t>
            </a:r>
          </a:p>
          <a:p>
            <a:r>
              <a:rPr lang="en-US" dirty="0"/>
              <a:t>E.g. Bubble is O(n</a:t>
            </a:r>
            <a:r>
              <a:rPr lang="en-US" baseline="30000" dirty="0"/>
              <a:t>2</a:t>
            </a:r>
            <a:r>
              <a:rPr lang="en-US" dirty="0"/>
              <a:t>) but Quick is O(N log N) (faster)</a:t>
            </a:r>
          </a:p>
        </p:txBody>
      </p:sp>
      <p:pic>
        <p:nvPicPr>
          <p:cNvPr id="6148" name="Picture 4" descr="Sorting algorithm comparison - GIF on Imgur">
            <a:extLst>
              <a:ext uri="{FF2B5EF4-FFF2-40B4-BE49-F238E27FC236}">
                <a16:creationId xmlns:a16="http://schemas.microsoft.com/office/drawing/2014/main" id="{267CB65D-0E3F-4767-B17A-C59F8288FD7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580" y="3621386"/>
            <a:ext cx="6058839" cy="30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0620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1BBFA-4163-44C4-A8A0-CBAB9D246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Relevance for 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2219FD-051A-4D00-B791-0E50F4530E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Be conscious of memory &amp; speed trade offs</a:t>
            </a:r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… and sometimes a little efficiency helps both a lot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01519111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9D59F2-F62B-4C51-90AE-0BF198F3D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27A7B-54CE-4988-8C69-B6FF081DB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Reading 100 very large files, deduplicating them.</a:t>
            </a:r>
          </a:p>
          <a:p>
            <a:pPr lvl="1"/>
            <a:r>
              <a:rPr lang="en-US" dirty="0"/>
              <a:t>Worried about memory? Prune as you go, even if perhaps less efficient.</a:t>
            </a:r>
          </a:p>
          <a:p>
            <a:pPr lvl="1"/>
            <a:r>
              <a:rPr lang="en-US" dirty="0"/>
              <a:t>Memory no obstacle? Consider loading them all in (nesting?) and duplicating once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Spatial – calculate avg pop centroid distance to nearest 10 hospitals vs. alcohol / tobacco outlets</a:t>
            </a:r>
          </a:p>
          <a:p>
            <a:pPr lvl="1"/>
            <a:r>
              <a:rPr lang="en-US" dirty="0"/>
              <a:t>Memory no object? Calculate all distances, take avg of min 10 of each row.</a:t>
            </a:r>
          </a:p>
          <a:p>
            <a:pPr lvl="1"/>
            <a:r>
              <a:rPr lang="en-US" dirty="0"/>
              <a:t>Or maybe calculate "viewing window" first (20mi buffer?) then do the math.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74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BF8F83-2C7C-424B-B6D5-AC8A5C5AE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theoretical at all!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8109B8-CC53-4E98-9453-BC596D98C080}"/>
              </a:ext>
            </a:extLst>
          </p:cNvPr>
          <p:cNvSpPr/>
          <p:nvPr/>
        </p:nvSpPr>
        <p:spPr>
          <a:xfrm>
            <a:off x="628650" y="2082203"/>
            <a:ext cx="78867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#.......................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&gt; Build new records function ####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#.......................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new_records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function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data1, file2, format2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){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data2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read_fwf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file2,</a:t>
            </a:r>
          </a:p>
          <a:p>
            <a:r>
              <a:rPr lang="da-DK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col_positions </a:t>
            </a:r>
            <a:r>
              <a:rPr lang="da-DK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da-DK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fwf_positions</a:t>
            </a:r>
            <a:r>
              <a:rPr lang="da-DK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da-DK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format2</a:t>
            </a:r>
            <a:r>
              <a:rPr lang="da-DK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da-DK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start</a:t>
            </a:r>
            <a:r>
              <a:rPr lang="da-DK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format2</a:t>
            </a:r>
            <a:r>
              <a:rPr lang="da-DK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da-DK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end</a:t>
            </a:r>
            <a:r>
              <a:rPr lang="da-DK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format2</a:t>
            </a:r>
            <a:r>
              <a:rPr lang="da-DK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</a:t>
            </a:r>
            <a:r>
              <a:rPr lang="da-DK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var</a:t>
            </a:r>
            <a:r>
              <a:rPr lang="da-DK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da-DK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   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col_types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rep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"c"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format2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nrow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paste0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collapse 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""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1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if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is.na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)){</a:t>
            </a:r>
            <a:r>
              <a:rPr lang="en-US" sz="11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return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data2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)}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data2 </a:t>
            </a:r>
            <a:r>
              <a:rPr lang="en-US" sz="11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anti_join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data1</a:t>
            </a:r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1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1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endParaRPr lang="en-US" sz="1100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404CC990-401B-4DD3-B23D-2D032F4C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979" y="3983140"/>
            <a:ext cx="4692371" cy="23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223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6700" y="0"/>
            <a:ext cx="8610371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932CD55-2CE0-43B4-B24F-E918610E6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419" y="826680"/>
            <a:ext cx="7375161" cy="1325563"/>
          </a:xfrm>
        </p:spPr>
        <p:txBody>
          <a:bodyPr>
            <a:normAutofit/>
          </a:bodyPr>
          <a:lstStyle/>
          <a:p>
            <a:pPr algn="ctr"/>
            <a:r>
              <a:rPr lang="en-US" sz="3500" dirty="0">
                <a:solidFill>
                  <a:srgbClr val="FFFFFF"/>
                </a:solidFill>
              </a:rPr>
              <a:t>TAKEAWAYS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0C7EC-E80A-4BC3-9D52-4E1C35DEF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19" y="3092970"/>
            <a:ext cx="7375161" cy="2693976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</a:rPr>
              <a:t>Use </a:t>
            </a:r>
            <a:r>
              <a:rPr lang="en-US" sz="2400" dirty="0" err="1">
                <a:solidFill>
                  <a:srgbClr val="000000"/>
                </a:solidFill>
              </a:rPr>
              <a:t>purrr</a:t>
            </a:r>
            <a:r>
              <a:rPr lang="en-US" sz="2400" dirty="0">
                <a:solidFill>
                  <a:srgbClr val="000000"/>
                </a:solidFill>
              </a:rPr>
              <a:t> to </a:t>
            </a:r>
            <a:r>
              <a:rPr lang="en-US" sz="2400" b="1" dirty="0">
                <a:solidFill>
                  <a:srgbClr val="000000"/>
                </a:solidFill>
              </a:rPr>
              <a:t>abstract and organize</a:t>
            </a:r>
            <a:r>
              <a:rPr lang="en-US" sz="2400" dirty="0">
                <a:solidFill>
                  <a:srgbClr val="000000"/>
                </a:solidFill>
              </a:rPr>
              <a:t> your work at a higher level. Think rectangularly / </a:t>
            </a:r>
            <a:r>
              <a:rPr lang="en-US" sz="2400" u="sng" dirty="0">
                <a:solidFill>
                  <a:srgbClr val="000000"/>
                </a:solidFill>
              </a:rPr>
              <a:t>parallelly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Using </a:t>
            </a:r>
            <a:r>
              <a:rPr lang="en-US" sz="2400" dirty="0" err="1">
                <a:solidFill>
                  <a:srgbClr val="000000"/>
                </a:solidFill>
              </a:rPr>
              <a:t>purrr</a:t>
            </a:r>
            <a:r>
              <a:rPr lang="en-US" sz="2400" dirty="0">
                <a:solidFill>
                  <a:srgbClr val="000000"/>
                </a:solidFill>
              </a:rPr>
              <a:t> over loops </a:t>
            </a:r>
            <a:r>
              <a:rPr lang="en-US" sz="2400" b="1" dirty="0">
                <a:solidFill>
                  <a:srgbClr val="000000"/>
                </a:solidFill>
              </a:rPr>
              <a:t>empowers new approaches, functional programming </a:t>
            </a:r>
            <a:r>
              <a:rPr lang="en-US" sz="2400" dirty="0">
                <a:solidFill>
                  <a:srgbClr val="000000"/>
                </a:solidFill>
              </a:rPr>
              <a:t>(nesting, parallel processing)</a:t>
            </a:r>
          </a:p>
          <a:p>
            <a:r>
              <a:rPr lang="en-US" sz="2400" dirty="0">
                <a:solidFill>
                  <a:srgbClr val="000000"/>
                </a:solidFill>
              </a:rPr>
              <a:t>Consider </a:t>
            </a:r>
            <a:r>
              <a:rPr lang="en-US" sz="2400" b="1" dirty="0">
                <a:solidFill>
                  <a:srgbClr val="000000"/>
                </a:solidFill>
              </a:rPr>
              <a:t>algorithmic complexity</a:t>
            </a:r>
            <a:r>
              <a:rPr lang="en-US" sz="2400" dirty="0">
                <a:solidFill>
                  <a:srgbClr val="000000"/>
                </a:solidFill>
              </a:rPr>
              <a:t>…when you need to! Code complexity is its own drain along with memory and processing time.</a:t>
            </a:r>
          </a:p>
        </p:txBody>
      </p:sp>
    </p:spTree>
    <p:extLst>
      <p:ext uri="{BB962C8B-B14F-4D97-AF65-F5344CB8AC3E}">
        <p14:creationId xmlns:p14="http://schemas.microsoft.com/office/powerpoint/2010/main" val="3151957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CB6C291-6CAF-46DF-ACFF-AADF0FD03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BADBCA-DA20-4279-93C6-011DEF18AA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2953" t="3964" b="3964"/>
          <a:stretch>
            <a:fillRect/>
          </a:stretch>
        </p:blipFill>
        <p:spPr>
          <a:xfrm>
            <a:off x="0" y="1"/>
            <a:ext cx="5665603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1243013"/>
            <a:ext cx="3659296" cy="437197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DONE!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735DC46-5663-471D-AADB-81E00E65B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00637" y="0"/>
            <a:ext cx="4043363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4716" y="1540566"/>
            <a:ext cx="4789283" cy="4074422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Turn in homework 6</a:t>
            </a:r>
          </a:p>
          <a:p>
            <a:r>
              <a:rPr lang="en-US" sz="2400" dirty="0">
                <a:solidFill>
                  <a:schemeClr val="bg1"/>
                </a:solidFill>
              </a:rPr>
              <a:t>2 classes left: </a:t>
            </a:r>
          </a:p>
          <a:p>
            <a:pPr lvl="1"/>
            <a:r>
              <a:rPr lang="en-US" sz="2000" dirty="0">
                <a:solidFill>
                  <a:schemeClr val="bg1"/>
                </a:solidFill>
              </a:rPr>
              <a:t>Other models 1 &amp; 2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Presentation materials due 4/14</a:t>
            </a:r>
          </a:p>
          <a:p>
            <a:r>
              <a:rPr lang="en-US" sz="2400" dirty="0">
                <a:solidFill>
                  <a:schemeClr val="bg1"/>
                </a:solidFill>
              </a:rPr>
              <a:t>Presentation classes 4/16 &amp; 4/21</a:t>
            </a:r>
          </a:p>
        </p:txBody>
      </p:sp>
    </p:spTree>
    <p:extLst>
      <p:ext uri="{BB962C8B-B14F-4D97-AF65-F5344CB8AC3E}">
        <p14:creationId xmlns:p14="http://schemas.microsoft.com/office/powerpoint/2010/main" val="2558674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159-4712-4CC4-B68A-BB450F1E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</a:t>
            </a:r>
            <a:r>
              <a:rPr lang="en-US" dirty="0" err="1"/>
              <a:t>purrr</a:t>
            </a:r>
            <a:r>
              <a:rPr lang="en-US" dirty="0"/>
              <a:t> again?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124DB4-8E19-40CF-B8C9-FA984508D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Functions that work as </a:t>
            </a:r>
            <a:r>
              <a:rPr lang="en-US" b="1" dirty="0"/>
              <a:t>iterators</a:t>
            </a:r>
          </a:p>
          <a:p>
            <a:r>
              <a:rPr lang="en-US" dirty="0"/>
              <a:t>Frequently pass functions as arguments</a:t>
            </a:r>
          </a:p>
        </p:txBody>
      </p:sp>
      <p:pic>
        <p:nvPicPr>
          <p:cNvPr id="3080" name="Picture 8">
            <a:extLst>
              <a:ext uri="{FF2B5EF4-FFF2-40B4-BE49-F238E27FC236}">
                <a16:creationId xmlns:a16="http://schemas.microsoft.com/office/drawing/2014/main" id="{834F871C-CC6C-4C53-A30D-6191421D1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399" y="3190874"/>
            <a:ext cx="3907201" cy="298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050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62159-4712-4CC4-B68A-BB450F1E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What's </a:t>
            </a:r>
            <a:r>
              <a:rPr lang="en-US" dirty="0" err="1"/>
              <a:t>purrr</a:t>
            </a:r>
            <a:r>
              <a:rPr lang="en-US" dirty="0"/>
              <a:t> again?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DD42492-ED0E-4D71-90A8-15C56886B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52" y="1471188"/>
            <a:ext cx="4483175" cy="34827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C5C1AD-E459-46DE-AE42-AC04327C4B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195" y="2915215"/>
            <a:ext cx="4839062" cy="37526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7750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Scan for ICD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688" y="2031356"/>
            <a:ext cx="1888213" cy="9809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Remember</a:t>
            </a:r>
          </a:p>
          <a:p>
            <a:pPr marL="0" indent="0">
              <a:buNone/>
            </a:pPr>
            <a:r>
              <a:rPr lang="en-US" sz="2000" dirty="0" err="1"/>
              <a:t>congen_anom</a:t>
            </a:r>
            <a:r>
              <a:rPr lang="en-US" sz="2000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F63C4-0DE1-451D-90CC-FBF26ECA2F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632" y="1556394"/>
            <a:ext cx="6038850" cy="19526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F9BD29-0D69-41A2-8019-3B138A832653}"/>
              </a:ext>
            </a:extLst>
          </p:cNvPr>
          <p:cNvSpPr/>
          <p:nvPr/>
        </p:nvSpPr>
        <p:spPr>
          <a:xfrm>
            <a:off x="246542" y="3849686"/>
            <a:ext cx="86509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str_detect_any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function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string, pattern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){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str_detect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string, pattern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any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</a:p>
          <a:p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is_mvc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apply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death_icd_sample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str_detect_any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			pattern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"U011|V[0-9][1-9]|X82|Y03|Y361"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 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regex rocks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Or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is_mvc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death_icd_sample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array_branch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>
                <a:solidFill>
                  <a:srgbClr val="FF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1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map_lgl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4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str_detect_any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pattern 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4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4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"U011|V[0-9][1-9]|X82|Y03|Y361"</a:t>
            </a:r>
            <a:r>
              <a:rPr lang="en-US" sz="14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endParaRPr lang="en-US" sz="1400" dirty="0">
              <a:solidFill>
                <a:srgbClr val="008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Or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death_icd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%&gt;% select(matches("^cod[0-9]$")) ... to do without extracting</a:t>
            </a:r>
            <a:endParaRPr lang="en-US" sz="14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# Note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str_detect_any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will break if you're passing a recursive list. </a:t>
            </a:r>
            <a:r>
              <a:rPr lang="en-US" sz="1400" dirty="0" err="1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unlist</a:t>
            </a:r>
            <a:r>
              <a:rPr lang="en-US" sz="14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() / c(..., recursive=T) to flatten...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95202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walk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467C6A-E5D5-4A1E-8EC8-FBF5FBFB3F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Walk a list… &amp; do a thing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F00748E-87A5-4DFD-B528-F6B22D6139B0}"/>
              </a:ext>
            </a:extLst>
          </p:cNvPr>
          <p:cNvSpPr/>
          <p:nvPr/>
        </p:nvSpPr>
        <p:spPr>
          <a:xfrm>
            <a:off x="491150" y="2334555"/>
            <a:ext cx="816169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Get new data &amp; clean up after ####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#..........................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Download files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file_locations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paste0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u="sng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http://www.doc.state.nc.us/offenders/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c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"OFNT3AA1"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"APPT7AA1"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"APPT9BJ1"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"INMT4AA1"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"INMT4BB1"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"INMT4CA1"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"INMT9CF1"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"OFNT1BA1"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"OFNT3BB1"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"OFNT3CE1"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"OFNT3DE1"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"OFNT9BE1"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".zip"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walk2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file_locations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solidFill>
                  <a:srgbClr val="8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basename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file_locations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download.file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.x, .y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 Unzip them all, then delete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walk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list.files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pattern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"*.zip$"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unzip, overwrite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walk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list.files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pattern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"*.zip$"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FF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if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file.exists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file.remove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beepr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beep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8000"/>
                </a:solidFill>
                <a:highlight>
                  <a:srgbClr val="FFFFFF"/>
                </a:highlight>
                <a:latin typeface="Courier New" panose="02070309020205020404" pitchFamily="49" charset="0"/>
                <a:cs typeface="Courier New" panose="02070309020205020404" pitchFamily="49" charset="0"/>
              </a:rPr>
              <a:t>#..........................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02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 data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D71EF-772F-4B3C-8CE9-BFC9AC016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85" y="1527159"/>
            <a:ext cx="4891229" cy="4965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4703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E048C-B60D-42B3-BB85-26DEB23D9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nest data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C552CDA-0258-4DB9-955A-244F08D4DA20}"/>
              </a:ext>
            </a:extLst>
          </p:cNvPr>
          <p:cNvSpPr/>
          <p:nvPr/>
        </p:nvSpPr>
        <p:spPr>
          <a:xfrm>
            <a:off x="248405" y="1690689"/>
            <a:ext cx="104075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tables_df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tibble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data_files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list.files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pattern 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"*.</a:t>
            </a:r>
            <a:r>
              <a:rPr lang="fr-FR" sz="1600" dirty="0" err="1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dat</a:t>
            </a:r>
            <a:r>
              <a:rPr lang="fr-FR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$"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</a:p>
          <a:p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                 </a:t>
            </a:r>
            <a:r>
              <a:rPr lang="fr-FR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header_files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list.files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pattern 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808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"*.des$"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</a:t>
            </a:r>
            <a:r>
              <a:rPr lang="fr-FR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r>
              <a:rPr lang="fr-FR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fr-FR" sz="16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endParaRPr lang="fr-FR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  <a:p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 mutate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header_tbls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=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map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header_files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~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00"/>
                </a:highlight>
                <a:latin typeface="Courier New" panose="02070309020205020404" pitchFamily="49" charset="0"/>
              </a:rPr>
              <a:t>read_header_file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.x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)))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tables_df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>
                <a:solidFill>
                  <a:srgbClr val="804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%&gt;%</a:t>
            </a:r>
            <a:r>
              <a:rPr lang="en-US" sz="16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 </a:t>
            </a:r>
            <a:r>
              <a:rPr lang="en-US" sz="16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unnest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(</a:t>
            </a:r>
            <a:r>
              <a:rPr lang="en-US" sz="1600" dirty="0" err="1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header_tbls</a:t>
            </a:r>
            <a:r>
              <a:rPr lang="en-US" sz="1600" b="1" dirty="0">
                <a:solidFill>
                  <a:srgbClr val="00008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)</a:t>
            </a:r>
            <a:endParaRPr lang="en-US" sz="1600" dirty="0">
              <a:solidFill>
                <a:srgbClr val="000000"/>
              </a:solidFill>
              <a:highlight>
                <a:srgbClr val="FFFFFF"/>
              </a:highlight>
              <a:latin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C38B6E-46C7-465F-8758-73E4FA419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05" y="2911646"/>
            <a:ext cx="3782887" cy="24919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ED5F0D-1B6A-4B96-8D87-8785345926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848" y="4604654"/>
            <a:ext cx="6880634" cy="2189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52498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4030</Words>
  <Application>Microsoft Office PowerPoint</Application>
  <PresentationFormat>On-screen Show (4:3)</PresentationFormat>
  <Paragraphs>319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Office Theme</vt:lpstr>
      <vt:lpstr>2_Office Theme</vt:lpstr>
      <vt:lpstr>EPID 701 Spring 2020 R for Epidemiologists</vt:lpstr>
      <vt:lpstr>Today: Examples &amp; Patterns</vt:lpstr>
      <vt:lpstr>Follow Jenny Bryan!</vt:lpstr>
      <vt:lpstr>What's purrr again?</vt:lpstr>
      <vt:lpstr>What's purrr again?</vt:lpstr>
      <vt:lpstr>Example: Scan for ICD codes</vt:lpstr>
      <vt:lpstr>Example: walk</vt:lpstr>
      <vt:lpstr>Example: nest data</vt:lpstr>
      <vt:lpstr>Example: nest data</vt:lpstr>
      <vt:lpstr>Example: nesting w/ births</vt:lpstr>
      <vt:lpstr>Example: nesting w/ births</vt:lpstr>
      <vt:lpstr>Example: nesting w/ births</vt:lpstr>
      <vt:lpstr>Example: nesting w/ births</vt:lpstr>
      <vt:lpstr>Example: nesting w/ births</vt:lpstr>
      <vt:lpstr>Example: nesting w/ births</vt:lpstr>
      <vt:lpstr>Example: nesting w/ births</vt:lpstr>
      <vt:lpstr>Example: adverbs!</vt:lpstr>
      <vt:lpstr>Example: nesting w/ births</vt:lpstr>
      <vt:lpstr>Nesting: opioid action plan</vt:lpstr>
      <vt:lpstr>Nesting: opioid action plan</vt:lpstr>
      <vt:lpstr>Nesting: opioid action plan</vt:lpstr>
      <vt:lpstr>Example: deep nesting: dissertation</vt:lpstr>
      <vt:lpstr>Sidenote for large analyses….</vt:lpstr>
      <vt:lpstr>furrr = future purrr</vt:lpstr>
      <vt:lpstr>furrr = future purrr</vt:lpstr>
      <vt:lpstr>reduce(): e.g., cascade linkage</vt:lpstr>
      <vt:lpstr>reduce(): e.g., cascade linkage</vt:lpstr>
      <vt:lpstr>reduce(): e.g., cascade linkage</vt:lpstr>
      <vt:lpstr>reduce(): e.g., cascade linkage</vt:lpstr>
      <vt:lpstr>Complexity, Algorithms,  Speed</vt:lpstr>
      <vt:lpstr>Algorithm Complexity Theory</vt:lpstr>
      <vt:lpstr>Relevance for R?</vt:lpstr>
      <vt:lpstr>Examples</vt:lpstr>
      <vt:lpstr>Not theoretical at all!</vt:lpstr>
      <vt:lpstr>TAKEAWAYS</vt:lpstr>
      <vt:lpstr>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EPID 701 Spring 2020 R for Epidemiologists</dc:title>
  <dc:creator>Mike D Fliss</dc:creator>
  <cp:lastModifiedBy>Mike D Fliss</cp:lastModifiedBy>
  <cp:revision>2</cp:revision>
  <dcterms:created xsi:type="dcterms:W3CDTF">2020-04-07T04:49:01Z</dcterms:created>
  <dcterms:modified xsi:type="dcterms:W3CDTF">2020-04-07T04:55:55Z</dcterms:modified>
</cp:coreProperties>
</file>