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74" r:id="rId2"/>
    <p:sldId id="257" r:id="rId3"/>
    <p:sldId id="289" r:id="rId4"/>
    <p:sldId id="290" r:id="rId5"/>
    <p:sldId id="294" r:id="rId6"/>
    <p:sldId id="296" r:id="rId7"/>
    <p:sldId id="291" r:id="rId8"/>
    <p:sldId id="401" r:id="rId9"/>
    <p:sldId id="981" r:id="rId10"/>
    <p:sldId id="984" r:id="rId11"/>
    <p:sldId id="982" r:id="rId12"/>
    <p:sldId id="983" r:id="rId13"/>
    <p:sldId id="985" r:id="rId14"/>
    <p:sldId id="988" r:id="rId15"/>
    <p:sldId id="989" r:id="rId16"/>
    <p:sldId id="990" r:id="rId17"/>
    <p:sldId id="1018" r:id="rId18"/>
    <p:sldId id="991" r:id="rId19"/>
    <p:sldId id="992" r:id="rId20"/>
    <p:sldId id="993" r:id="rId21"/>
    <p:sldId id="995" r:id="rId22"/>
    <p:sldId id="996" r:id="rId23"/>
    <p:sldId id="997" r:id="rId24"/>
    <p:sldId id="998" r:id="rId25"/>
    <p:sldId id="999" r:id="rId26"/>
    <p:sldId id="1000" r:id="rId27"/>
    <p:sldId id="1001" r:id="rId28"/>
    <p:sldId id="1002" r:id="rId29"/>
    <p:sldId id="1003" r:id="rId30"/>
    <p:sldId id="1004" r:id="rId31"/>
    <p:sldId id="1015" r:id="rId32"/>
    <p:sldId id="1016" r:id="rId33"/>
    <p:sldId id="1014" r:id="rId34"/>
    <p:sldId id="303" r:id="rId35"/>
    <p:sldId id="302" r:id="rId36"/>
    <p:sldId id="305" r:id="rId37"/>
    <p:sldId id="297" r:id="rId38"/>
    <p:sldId id="1005" r:id="rId39"/>
    <p:sldId id="1006" r:id="rId40"/>
    <p:sldId id="1008" r:id="rId41"/>
    <p:sldId id="1009" r:id="rId42"/>
    <p:sldId id="1011" r:id="rId43"/>
    <p:sldId id="1019" r:id="rId44"/>
    <p:sldId id="1021" r:id="rId45"/>
    <p:sldId id="1022" r:id="rId46"/>
    <p:sldId id="1010" r:id="rId47"/>
    <p:sldId id="1025" r:id="rId48"/>
    <p:sldId id="1024" r:id="rId49"/>
    <p:sldId id="1026" r:id="rId50"/>
    <p:sldId id="102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88968" autoAdjust="0"/>
  </p:normalViewPr>
  <p:slideViewPr>
    <p:cSldViewPr snapToGrid="0">
      <p:cViewPr varScale="1">
        <p:scale>
          <a:sx n="57" d="100"/>
          <a:sy n="57" d="100"/>
        </p:scale>
        <p:origin x="885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2F7D0-E185-4487-8158-6FAD5F890F1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9510F-B0B8-48E6-A247-5C17B2EDB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4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69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83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68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40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48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66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73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08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82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22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93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6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07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334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803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407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836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686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87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018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052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82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22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412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161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503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389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377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54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935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566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384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39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5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189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569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52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287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460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304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874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69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76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64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97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10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583B0-3DB4-8241-9F8C-C04FA68419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7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2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4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8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4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5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5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7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8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3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43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1B664-3B3C-4739-B9E4-44D77CF2BF4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4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michaelway/ggk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ocumentation.org/packages/survival/versions/3.1-11/topics/survdif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ocumentation.org/packages/survival/versions/3.1-11/topics/coxph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ocumentation.org/packages/survival/versions/3.1-11/topics/coxph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ocumentation.org/packages/survival/versions/3.1-11/topics/coxph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pkgs.datanovia.com/survminer/survminer_cheatsheet.pdf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cmprsk/cmprsk.pdf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ps-irsp.com/articles/10.5334/irsp.90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using-mixed-effects-models-for-linear-regression-7b7941d249b" TargetMode="External"/><Relationship Id="rId7" Type="http://schemas.openxmlformats.org/officeDocument/2006/relationships/hyperlink" Target="https://www.amazon.com/Multilevel-Modeling-Statistics-Behavioral-Sciences-ebook-dp-B00L2EBEOO/dp/B00L2EBEOO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pubs.com/rslbliss/r_mlm_ws" TargetMode="External"/><Relationship Id="rId5" Type="http://schemas.openxmlformats.org/officeDocument/2006/relationships/hyperlink" Target="https://www.jaredknowles.com/journal/2013/11/25/getting-started-with-mixed-effect-models-in-r" TargetMode="External"/><Relationship Id="rId4" Type="http://schemas.openxmlformats.org/officeDocument/2006/relationships/hyperlink" Target="https://www.r-bloggers.com/multilevel-modeling-of-educational-data-using-r-part-1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ocumentation.org/packages/lme4/versions/1.1-21/topics/glmer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ggfortify/vignettes/plot_surv.html" TargetMode="External"/><Relationship Id="rId7" Type="http://schemas.openxmlformats.org/officeDocument/2006/relationships/hyperlink" Target="https://cran.r-project.org/web/views/Survival.html" TargetMode="External"/><Relationship Id="rId2" Type="http://schemas.openxmlformats.org/officeDocument/2006/relationships/hyperlink" Target="https://cran.r-project.org/web/packages/survival/surviva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an.r-project.org/web/packages/cmprsk/cmprsk.pdf" TargetMode="External"/><Relationship Id="rId5" Type="http://schemas.openxmlformats.org/officeDocument/2006/relationships/hyperlink" Target="https://cran.r-project.org/web/packages/survutils/survutils.pdf" TargetMode="External"/><Relationship Id="rId4" Type="http://schemas.openxmlformats.org/officeDocument/2006/relationships/hyperlink" Target="https://cran.r-project.org/web/packages/survminer/survminer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documentation.org/packages/survival/versions/2.11-4/topics/survfit" TargetMode="External"/><Relationship Id="rId5" Type="http://schemas.openxmlformats.org/officeDocument/2006/relationships/hyperlink" Target="https://www.rdocumentation.org/packages/survival/versions/3.1-11/topics/Surv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4000" t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7A6D87-FF89-D443-A84E-DCBFE2A27B2A}"/>
              </a:ext>
            </a:extLst>
          </p:cNvPr>
          <p:cNvSpPr txBox="1">
            <a:spLocks/>
          </p:cNvSpPr>
          <p:nvPr/>
        </p:nvSpPr>
        <p:spPr>
          <a:xfrm>
            <a:off x="1524000" y="1678145"/>
            <a:ext cx="9144000" cy="186391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atin typeface="Monaco" pitchFamily="2" charset="77"/>
              </a:rPr>
              <a:t>Special Topics: Other Model Types in 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85DF0CC-1D06-1C4F-B7E7-97EE43F00CEF}"/>
              </a:ext>
            </a:extLst>
          </p:cNvPr>
          <p:cNvSpPr txBox="1">
            <a:spLocks/>
          </p:cNvSpPr>
          <p:nvPr/>
        </p:nvSpPr>
        <p:spPr>
          <a:xfrm>
            <a:off x="1524000" y="3758663"/>
            <a:ext cx="9144000" cy="165576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/>
              <a:t>EPID 701, Lecture 23</a:t>
            </a:r>
          </a:p>
          <a:p>
            <a:r>
              <a:rPr lang="en-US" sz="3000" b="1" dirty="0"/>
              <a:t>Thursday, 9 April 2020</a:t>
            </a:r>
          </a:p>
          <a:p>
            <a:endParaRPr lang="en-US" sz="3000" b="1" dirty="0"/>
          </a:p>
          <a:p>
            <a:r>
              <a:rPr lang="en-US" sz="3000" b="1" dirty="0"/>
              <a:t>Hillary Topazian</a:t>
            </a:r>
          </a:p>
        </p:txBody>
      </p:sp>
    </p:spTree>
    <p:extLst>
      <p:ext uri="{BB962C8B-B14F-4D97-AF65-F5344CB8AC3E}">
        <p14:creationId xmlns:p14="http://schemas.microsoft.com/office/powerpoint/2010/main" val="2962289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Survival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293" y="1690688"/>
            <a:ext cx="45505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Check out the survival object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str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s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endParaRPr lang="en-US" sz="2000" i="1" dirty="0">
              <a:solidFill>
                <a:srgbClr val="93A1A1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2400" i="1" dirty="0">
              <a:solidFill>
                <a:srgbClr val="657B83"/>
              </a:solidFill>
              <a:latin typeface="Lucida Console" panose="020B060904050402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284450-6F8C-447B-99F1-F074284ECBE6}"/>
              </a:ext>
            </a:extLst>
          </p:cNvPr>
          <p:cNvSpPr txBox="1"/>
          <p:nvPr/>
        </p:nvSpPr>
        <p:spPr>
          <a:xfrm>
            <a:off x="5055838" y="551289"/>
            <a:ext cx="6929016" cy="57554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&gt; str(s)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List of 16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$ n        : int 62370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$ time     : num [1:26] 20 21 22 23 24 25 26 27 28 29 ...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$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n.risk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  : num [1:26] 62370 62352 62330 62287 62239 ...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$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n.event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 : num [1:26] 18 22 43 48 55 72 63 75 89 111 ...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$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n.censor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: num [1:26] 0 0 0 0 0 0 0 0 0 0 ...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$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surv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    : num [1:26] 1 0.999 0.999 0.998 0.997 ...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$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std.err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 : num [1:26] 0.000068 0.000101 0.000146 0.000184 0.000219 ...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$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cumhaz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  : num [1:26] 0.000289 0.000641 0.001331 0.002102 0.002986 ...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$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std.chaz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: num [1:26] 0.000068 0.000101 0.000146 0.000184 0.000219 ...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$ type     :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chr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"right"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$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logse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   :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logi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TRUE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$ conf.int : num 0.95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$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conf.type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chr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"log"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$ lower    : num [1:26] 1 0.999 0.998 0.998 0.997 ...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$ upper    : num [1:26] 1 1 0.999 0.998 0.997 ...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$ call     : language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survfit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(formula =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Surv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wksgest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, preterm) ~ 1, data = births, type = "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kaplan-meier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")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-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attr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(*, "class")=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chr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"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survfit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"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57B83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987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Survival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293" y="1690688"/>
            <a:ext cx="45505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Check out the survival object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str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s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endParaRPr lang="en-US" sz="2000" i="1" dirty="0">
              <a:solidFill>
                <a:srgbClr val="93A1A1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Check counts manually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table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births</a:t>
            </a:r>
            <a:r>
              <a:rPr lang="en-US" sz="2000" dirty="0" err="1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preterm_f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births</a:t>
            </a:r>
            <a:r>
              <a:rPr lang="en-US" sz="2000" dirty="0" err="1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wksgest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endParaRPr lang="en-US" sz="2400" i="1" dirty="0">
              <a:solidFill>
                <a:srgbClr val="657B83"/>
              </a:solidFill>
              <a:latin typeface="Lucida Console" panose="020B060904050402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284450-6F8C-447B-99F1-F074284ECBE6}"/>
              </a:ext>
            </a:extLst>
          </p:cNvPr>
          <p:cNvSpPr txBox="1"/>
          <p:nvPr/>
        </p:nvSpPr>
        <p:spPr>
          <a:xfrm>
            <a:off x="5055838" y="551289"/>
            <a:ext cx="6929016" cy="57554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&gt; str(s)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List of 16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$ n        : int 62370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$ time     : num [1:26] 20 21 22 23 24 25 26 27 28 29 ...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$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n.risk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  : num [1:26] 62370 62352 62330 62287 62239 ...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$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n.event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 : num [1:26] 18 22 43 48 55 72 63 75 89 111 ...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$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n.censor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: num [1:26] 0 0 0 0 0 0 0 0 0 0 ...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$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surv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    : num [1:26] 1 0.999 0.999 0.998 0.997 ...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$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std.err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 : num [1:26] 0.000068 0.000101 0.000146 0.000184 0.000219 ...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$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cumhaz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  : num [1:26] 0.000289 0.000641 0.001331 0.002102 0.002986 ...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$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std.chaz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: num [1:26] 0.000068 0.000101 0.000146 0.000184 0.000219 ...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$ type     :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chr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"right"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$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logse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   :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logi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TRUE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$ conf.int : num 0.95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$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conf.type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chr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"log"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$ lower    : num [1:26] 1 0.999 0.998 0.998 0.997 ...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$ upper    : num [1:26] 1 1 0.999 0.998 0.997 ...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$ call     : language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survfit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(formula =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Surv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wksgest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, preterm) ~ 1, data = births, type = "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kaplan-meier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")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-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attr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(*, "class")=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chr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"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survfit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"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57B83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D562A2-57C3-4434-AE68-3A6D1FA61726}"/>
              </a:ext>
            </a:extLst>
          </p:cNvPr>
          <p:cNvSpPr txBox="1"/>
          <p:nvPr/>
        </p:nvSpPr>
        <p:spPr>
          <a:xfrm>
            <a:off x="600726" y="4708685"/>
            <a:ext cx="806092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&gt; table(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births$preterm_f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657B83"/>
                </a:solidFill>
                <a:latin typeface="Consolas" panose="020B0609020204030204" pitchFamily="49" charset="0"/>
              </a:rPr>
              <a:t>births$wksgest</a:t>
            </a: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)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        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            20    21    22    23    24    25    26    27    28    29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 preterm    18    22    43    48    55    72    63    75    89   111</a:t>
            </a:r>
          </a:p>
          <a:p>
            <a:pPr lvl="0">
              <a:defRPr/>
            </a:pPr>
            <a:r>
              <a:rPr lang="en-US" sz="1600" dirty="0">
                <a:solidFill>
                  <a:srgbClr val="657B83"/>
                </a:solidFill>
                <a:latin typeface="Consolas" panose="020B0609020204030204" pitchFamily="49" charset="0"/>
              </a:rPr>
              <a:t>  term        0     0     0     0     0     0     0     0     0     0</a:t>
            </a:r>
          </a:p>
        </p:txBody>
      </p:sp>
    </p:spTree>
    <p:extLst>
      <p:ext uri="{BB962C8B-B14F-4D97-AF65-F5344CB8AC3E}">
        <p14:creationId xmlns:p14="http://schemas.microsoft.com/office/powerpoint/2010/main" val="3720250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Graphing survival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784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Quick one-line plot</a:t>
            </a:r>
            <a:r>
              <a:rPr lang="en-US" sz="24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657B83"/>
                </a:solidFill>
                <a:latin typeface="Lucida Console" panose="020B0609040504020204" pitchFamily="49" charset="0"/>
              </a:rPr>
              <a:t>ggplot2</a:t>
            </a:r>
            <a:r>
              <a:rPr lang="en-US" sz="2400" dirty="0">
                <a:solidFill>
                  <a:srgbClr val="586E75"/>
                </a:solidFill>
                <a:latin typeface="Lucida Console" panose="020B0609040504020204" pitchFamily="49" charset="0"/>
              </a:rPr>
              <a:t>::</a:t>
            </a:r>
            <a:r>
              <a:rPr lang="en-US" sz="24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autoplot</a:t>
            </a:r>
            <a:r>
              <a:rPr lang="en-US" sz="24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400" dirty="0">
                <a:solidFill>
                  <a:srgbClr val="657B83"/>
                </a:solidFill>
                <a:latin typeface="Lucida Console" panose="020B0609040504020204" pitchFamily="49" charset="0"/>
              </a:rPr>
              <a:t>s</a:t>
            </a:r>
            <a:r>
              <a:rPr lang="en-US" sz="24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A9015E-1FC9-43DC-9ECC-E52ECCEC2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051" y="1690688"/>
            <a:ext cx="6436821" cy="337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56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Graphing survival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784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Try out plotting using '</a:t>
            </a:r>
            <a:r>
              <a:rPr lang="en-US" sz="2000" i="1" dirty="0" err="1">
                <a:solidFill>
                  <a:srgbClr val="93A1A1"/>
                </a:solidFill>
                <a:latin typeface="Lucida Console" panose="020B0609040504020204" pitchFamily="49" charset="0"/>
              </a:rPr>
              <a:t>geom_km</a:t>
            </a:r>
            <a:r>
              <a:rPr lang="en-US" sz="20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’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ggplot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births,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aes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time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wksgest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status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preterm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ggkm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::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geom_km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ggkm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::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geom_kmband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() +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xlab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"Gestational Weeks"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ylab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"Survival (No Preterm)"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theme_bw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endParaRPr lang="en-US" sz="20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DC090D-61D3-47DD-8D4E-D24389FAB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008" y="3080603"/>
            <a:ext cx="5895293" cy="30897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6ED7BC-4392-47EF-9A4B-87B9136F31DE}"/>
              </a:ext>
            </a:extLst>
          </p:cNvPr>
          <p:cNvSpPr/>
          <p:nvPr/>
        </p:nvSpPr>
        <p:spPr>
          <a:xfrm>
            <a:off x="384699" y="5988734"/>
            <a:ext cx="478688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93A1A1"/>
                </a:solidFill>
                <a:latin typeface="Lucida Console" panose="020B0609040504020204" pitchFamily="49" charset="0"/>
              </a:rPr>
              <a:t>Survival plots w/ table of counts</a:t>
            </a:r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https://github.com/michaelway/ggkm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61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Tidy survival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1244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Summary of survival data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s_table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&lt;-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tidy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s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; 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s_table</a:t>
            </a:r>
            <a:endParaRPr lang="en-US" sz="18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4F629C-3FB6-4D32-96CC-EF17A2F5555A}"/>
              </a:ext>
            </a:extLst>
          </p:cNvPr>
          <p:cNvSpPr txBox="1"/>
          <p:nvPr/>
        </p:nvSpPr>
        <p:spPr>
          <a:xfrm>
            <a:off x="4317882" y="2987913"/>
            <a:ext cx="7283568" cy="33239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s_table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&lt;- tidy(s);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s_table</a:t>
            </a:r>
            <a:endParaRPr lang="en-US" sz="1400" dirty="0">
              <a:solidFill>
                <a:srgbClr val="657B83"/>
              </a:solidFill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# A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tibble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: 26 x 8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time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n.risk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n.event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n.censor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estimate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std.error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conf.high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conf.low</a:t>
            </a:r>
            <a:endParaRPr lang="en-US" sz="1400" dirty="0">
              <a:solidFill>
                <a:srgbClr val="657B83"/>
              </a:solidFill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1    20  62370      18        0    1.00  0.0000680     1.00     1.00 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2    21  62352      22        0    0.999 0.000101      1.00     0.999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3    22  62330      43        0    0.999 0.000146      0.999    0.998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4    23  62287      48        0    0.998 0.000184      0.998    0.998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5    24  62239      55        0    0.997 0.000219      0.997    0.997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6    25  62184      72        0    0.996 0.000258      0.996    0.995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7    26  62112      63        0    0.995 0.000288      0.995    0.994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8    27  62049      75        0    0.994 0.000320      0.994    0.993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9    28  61974      89        0    0.992 0.000354      0.993    0.992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10    29  61885     111        0    0.990 0.000393      0.991    0.990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# ... with 16 more rows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57B83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400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Summarize survival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17" y="1852258"/>
            <a:ext cx="5621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Create a data frame with survival data for further analysis/plotting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s_df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&lt;-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data.frame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time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s_summary</a:t>
            </a:r>
            <a:r>
              <a:rPr lang="en-US" sz="1800" dirty="0" err="1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time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n_at_risk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s_summary</a:t>
            </a:r>
            <a:r>
              <a:rPr lang="en-US" sz="1800" dirty="0" err="1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n.risk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n_preterm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s_summary</a:t>
            </a:r>
            <a:r>
              <a:rPr lang="en-US" sz="1800" dirty="0" err="1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n.event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survival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s_summary</a:t>
            </a:r>
            <a:r>
              <a:rPr lang="en-US" sz="1800" dirty="0" err="1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surv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risk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2AA198"/>
                </a:solidFill>
                <a:latin typeface="Lucida Console" panose="020B0609040504020204" pitchFamily="49" charset="0"/>
              </a:rPr>
              <a:t>1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-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s_summary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surv,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lower_ci_risk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2AA198"/>
                </a:solidFill>
                <a:latin typeface="Lucida Console" panose="020B0609040504020204" pitchFamily="49" charset="0"/>
              </a:rPr>
              <a:t>1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-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s_summary</a:t>
            </a:r>
            <a:r>
              <a:rPr lang="en-US" sz="1800" dirty="0" err="1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upper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upper_ci_risk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2AA198"/>
                </a:solidFill>
                <a:latin typeface="Lucida Console" panose="020B0609040504020204" pitchFamily="49" charset="0"/>
              </a:rPr>
              <a:t>1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-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s_summary</a:t>
            </a:r>
            <a:r>
              <a:rPr lang="en-US" sz="1800" dirty="0" err="1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lower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endParaRPr lang="en-US" sz="1800" dirty="0">
              <a:solidFill>
                <a:srgbClr val="657B83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s_df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endParaRPr lang="en-US" sz="18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123DC-19AE-44D7-BFCC-AFC07E15C3A8}"/>
              </a:ext>
            </a:extLst>
          </p:cNvPr>
          <p:cNvSpPr txBox="1"/>
          <p:nvPr/>
        </p:nvSpPr>
        <p:spPr>
          <a:xfrm>
            <a:off x="5739419" y="2152327"/>
            <a:ext cx="6227682" cy="33085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100" dirty="0">
                <a:solidFill>
                  <a:srgbClr val="657B83"/>
                </a:solidFill>
                <a:latin typeface="Consolas" panose="020B0609020204030204" pitchFamily="49" charset="0"/>
              </a:rPr>
              <a:t>&gt; </a:t>
            </a:r>
            <a:r>
              <a:rPr lang="en-US" sz="1100" dirty="0" err="1">
                <a:solidFill>
                  <a:srgbClr val="657B83"/>
                </a:solidFill>
                <a:latin typeface="Consolas" panose="020B0609020204030204" pitchFamily="49" charset="0"/>
              </a:rPr>
              <a:t>s_df</a:t>
            </a:r>
            <a:r>
              <a:rPr lang="en-US" sz="1100" dirty="0">
                <a:solidFill>
                  <a:srgbClr val="657B83"/>
                </a:solidFill>
                <a:latin typeface="Consolas" panose="020B0609020204030204" pitchFamily="49" charset="0"/>
              </a:rPr>
              <a:t> </a:t>
            </a:r>
          </a:p>
          <a:p>
            <a:pPr lvl="0">
              <a:defRPr/>
            </a:pPr>
            <a:r>
              <a:rPr lang="en-US" sz="1100" dirty="0">
                <a:solidFill>
                  <a:srgbClr val="657B83"/>
                </a:solidFill>
                <a:latin typeface="Consolas" panose="020B0609020204030204" pitchFamily="49" charset="0"/>
              </a:rPr>
              <a:t>   time </a:t>
            </a:r>
            <a:r>
              <a:rPr lang="en-US" sz="1100" dirty="0" err="1">
                <a:solidFill>
                  <a:srgbClr val="657B83"/>
                </a:solidFill>
                <a:latin typeface="Consolas" panose="020B0609020204030204" pitchFamily="49" charset="0"/>
              </a:rPr>
              <a:t>n_at_risk</a:t>
            </a:r>
            <a:r>
              <a:rPr lang="en-US" sz="1100" dirty="0">
                <a:solidFill>
                  <a:srgbClr val="657B83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err="1">
                <a:solidFill>
                  <a:srgbClr val="657B83"/>
                </a:solidFill>
                <a:latin typeface="Consolas" panose="020B0609020204030204" pitchFamily="49" charset="0"/>
              </a:rPr>
              <a:t>n_preterm</a:t>
            </a:r>
            <a:r>
              <a:rPr lang="en-US" sz="1100" dirty="0">
                <a:solidFill>
                  <a:srgbClr val="657B83"/>
                </a:solidFill>
                <a:latin typeface="Consolas" panose="020B0609020204030204" pitchFamily="49" charset="0"/>
              </a:rPr>
              <a:t>  survival         risk </a:t>
            </a:r>
            <a:r>
              <a:rPr lang="en-US" sz="1100" dirty="0" err="1">
                <a:solidFill>
                  <a:srgbClr val="657B83"/>
                </a:solidFill>
                <a:latin typeface="Consolas" panose="020B0609020204030204" pitchFamily="49" charset="0"/>
              </a:rPr>
              <a:t>lower_ci_risk</a:t>
            </a:r>
            <a:r>
              <a:rPr lang="en-US" sz="1100" dirty="0">
                <a:solidFill>
                  <a:srgbClr val="657B83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err="1">
                <a:solidFill>
                  <a:srgbClr val="657B83"/>
                </a:solidFill>
                <a:latin typeface="Consolas" panose="020B0609020204030204" pitchFamily="49" charset="0"/>
              </a:rPr>
              <a:t>upper_ci_risk</a:t>
            </a:r>
            <a:endParaRPr lang="en-US" sz="1100" dirty="0">
              <a:solidFill>
                <a:srgbClr val="657B83"/>
              </a:solidFill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1100" dirty="0">
                <a:solidFill>
                  <a:srgbClr val="657B83"/>
                </a:solidFill>
                <a:latin typeface="Consolas" panose="020B0609020204030204" pitchFamily="49" charset="0"/>
              </a:rPr>
              <a:t>1    20     62370        18 0.9997114 0.0002886003  0.0001552866  0.0004218962</a:t>
            </a:r>
          </a:p>
          <a:p>
            <a:pPr lvl="0">
              <a:defRPr/>
            </a:pPr>
            <a:r>
              <a:rPr lang="en-US" sz="1100" dirty="0">
                <a:solidFill>
                  <a:srgbClr val="657B83"/>
                </a:solidFill>
                <a:latin typeface="Consolas" panose="020B0609020204030204" pitchFamily="49" charset="0"/>
              </a:rPr>
              <a:t>2    21     62352        22 0.9993587 0.0006413340  0.0004426302  0.0008399983</a:t>
            </a:r>
          </a:p>
          <a:p>
            <a:pPr lvl="0">
              <a:defRPr/>
            </a:pPr>
            <a:r>
              <a:rPr lang="en-US" sz="1100" dirty="0">
                <a:solidFill>
                  <a:srgbClr val="657B83"/>
                </a:solidFill>
                <a:latin typeface="Consolas" panose="020B0609020204030204" pitchFamily="49" charset="0"/>
              </a:rPr>
              <a:t>3    22     62330        43 0.9986692 0.0013307680  0.0010446241  0.0016168299</a:t>
            </a:r>
          </a:p>
          <a:p>
            <a:pPr lvl="0">
              <a:defRPr/>
            </a:pPr>
            <a:r>
              <a:rPr lang="en-US" sz="1100" dirty="0">
                <a:solidFill>
                  <a:srgbClr val="657B83"/>
                </a:solidFill>
                <a:latin typeface="Consolas" panose="020B0609020204030204" pitchFamily="49" charset="0"/>
              </a:rPr>
              <a:t>4    23     62287        48 0.9978996 0.0021003688  0.0017410089  0.0024595993</a:t>
            </a:r>
          </a:p>
          <a:p>
            <a:pPr lvl="0">
              <a:defRPr/>
            </a:pPr>
            <a:r>
              <a:rPr lang="en-US" sz="1100" dirty="0">
                <a:solidFill>
                  <a:srgbClr val="657B83"/>
                </a:solidFill>
                <a:latin typeface="Consolas" panose="020B0609020204030204" pitchFamily="49" charset="0"/>
              </a:rPr>
              <a:t>5    24     62239        55 0.9970178 0.0029822030  0.0025541737  0.0034100486</a:t>
            </a:r>
          </a:p>
          <a:p>
            <a:pPr lvl="0">
              <a:defRPr/>
            </a:pPr>
            <a:r>
              <a:rPr lang="en-US" sz="1100" dirty="0">
                <a:solidFill>
                  <a:srgbClr val="657B83"/>
                </a:solidFill>
                <a:latin typeface="Consolas" panose="020B0609020204030204" pitchFamily="49" charset="0"/>
              </a:rPr>
              <a:t>6    25     62184        72 0.9958634 0.0041366041  0.0036327650  0.0046401885</a:t>
            </a:r>
          </a:p>
          <a:p>
            <a:pPr lvl="0">
              <a:defRPr/>
            </a:pPr>
            <a:r>
              <a:rPr lang="en-US" sz="1100" dirty="0">
                <a:solidFill>
                  <a:srgbClr val="657B83"/>
                </a:solidFill>
                <a:latin typeface="Consolas" panose="020B0609020204030204" pitchFamily="49" charset="0"/>
              </a:rPr>
              <a:t>7    26     62112        63 0.9948533 0.0051467051  0.0045849760  0.0057081173</a:t>
            </a:r>
          </a:p>
          <a:p>
            <a:pPr lvl="0">
              <a:defRPr/>
            </a:pPr>
            <a:r>
              <a:rPr lang="en-US" sz="1100" dirty="0">
                <a:solidFill>
                  <a:srgbClr val="657B83"/>
                </a:solidFill>
                <a:latin typeface="Consolas" panose="020B0609020204030204" pitchFamily="49" charset="0"/>
              </a:rPr>
              <a:t>8    27     62049        75 0.9936508 0.0063492063  0.0057256538  0.0069723678</a:t>
            </a:r>
          </a:p>
          <a:p>
            <a:pPr lvl="0">
              <a:defRPr/>
            </a:pPr>
            <a:r>
              <a:rPr lang="en-US" sz="1100" dirty="0">
                <a:solidFill>
                  <a:srgbClr val="657B83"/>
                </a:solidFill>
                <a:latin typeface="Consolas" panose="020B0609020204030204" pitchFamily="49" charset="0"/>
              </a:rPr>
              <a:t>9    28     61974        89 0.9922238 0.0077761744  0.0070865718  0.0084652981</a:t>
            </a:r>
          </a:p>
          <a:p>
            <a:pPr lvl="0">
              <a:defRPr/>
            </a:pPr>
            <a:r>
              <a:rPr lang="en-US" sz="1100" dirty="0">
                <a:solidFill>
                  <a:srgbClr val="657B83"/>
                </a:solidFill>
                <a:latin typeface="Consolas" panose="020B0609020204030204" pitchFamily="49" charset="0"/>
              </a:rPr>
              <a:t>10   29     61885       111 0.9904441 0.0095558762  0.0087920794  0.0103190845</a:t>
            </a:r>
          </a:p>
          <a:p>
            <a:pPr lvl="0">
              <a:defRPr/>
            </a:pPr>
            <a:r>
              <a:rPr lang="en-US" sz="1100" dirty="0">
                <a:solidFill>
                  <a:srgbClr val="657B83"/>
                </a:solidFill>
                <a:latin typeface="Consolas" panose="020B0609020204030204" pitchFamily="49" charset="0"/>
              </a:rPr>
              <a:t>11   30     61774       149 0.9880552 0.0119448453  0.0110918857  0.0127970692</a:t>
            </a:r>
          </a:p>
          <a:p>
            <a:pPr lvl="0">
              <a:defRPr/>
            </a:pPr>
            <a:r>
              <a:rPr lang="en-US" sz="1100" dirty="0">
                <a:solidFill>
                  <a:srgbClr val="657B83"/>
                </a:solidFill>
                <a:latin typeface="Consolas" panose="020B0609020204030204" pitchFamily="49" charset="0"/>
              </a:rPr>
              <a:t>12   31     61625       223 0.9844797 0.0155202822  0.0145497110  0.0164898975</a:t>
            </a:r>
          </a:p>
          <a:p>
            <a:pPr lvl="0">
              <a:defRPr/>
            </a:pPr>
            <a:r>
              <a:rPr lang="en-US" sz="1100" dirty="0">
                <a:solidFill>
                  <a:srgbClr val="657B83"/>
                </a:solidFill>
                <a:latin typeface="Consolas" panose="020B0609020204030204" pitchFamily="49" charset="0"/>
              </a:rPr>
              <a:t>13   32     61402       308 0.9795414 0.0204585538  0.0193469362  0.0215689113</a:t>
            </a:r>
          </a:p>
          <a:p>
            <a:pPr lvl="0">
              <a:defRPr/>
            </a:pPr>
            <a:r>
              <a:rPr lang="en-US" sz="1100" dirty="0">
                <a:solidFill>
                  <a:srgbClr val="657B83"/>
                </a:solidFill>
                <a:latin typeface="Consolas" panose="020B0609020204030204" pitchFamily="49" charset="0"/>
              </a:rPr>
              <a:t>14   33     61094       453 0.9722783 0.0277216611  0.0264323642  0.0290092505</a:t>
            </a:r>
          </a:p>
          <a:p>
            <a:pPr lvl="0">
              <a:defRPr/>
            </a:pPr>
            <a:r>
              <a:rPr lang="en-US" sz="1100" dirty="0">
                <a:solidFill>
                  <a:srgbClr val="657B83"/>
                </a:solidFill>
                <a:latin typeface="Consolas" panose="020B0609020204030204" pitchFamily="49" charset="0"/>
              </a:rPr>
              <a:t>15   34     60641       787 0.9596601 0.0403399070  0.0387945251  0.0418828043</a:t>
            </a:r>
          </a:p>
          <a:p>
            <a:pPr lvl="0">
              <a:defRPr/>
            </a:pPr>
            <a:r>
              <a:rPr lang="en-US" sz="1100" dirty="0">
                <a:solidFill>
                  <a:srgbClr val="657B83"/>
                </a:solidFill>
                <a:latin typeface="Consolas" panose="020B0609020204030204" pitchFamily="49" charset="0"/>
              </a:rPr>
              <a:t>16   35     59854      1298 0.9388488 0.0611511945  0.0592688655  0.0630297570</a:t>
            </a:r>
          </a:p>
          <a:p>
            <a:pPr lvl="0">
              <a:defRPr/>
            </a:pPr>
            <a:r>
              <a:rPr lang="en-US" sz="1100" dirty="0">
                <a:solidFill>
                  <a:srgbClr val="657B83"/>
                </a:solidFill>
                <a:latin typeface="Consolas" panose="020B0609020204030204" pitchFamily="49" charset="0"/>
              </a:rPr>
              <a:t>17   36     58556      2300 0.9019721 0.0980278980  0.0956912486  0.1003585097</a:t>
            </a:r>
          </a:p>
        </p:txBody>
      </p:sp>
    </p:spTree>
    <p:extLst>
      <p:ext uri="{BB962C8B-B14F-4D97-AF65-F5344CB8AC3E}">
        <p14:creationId xmlns:p14="http://schemas.microsoft.com/office/powerpoint/2010/main" val="797739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Graphing cumulative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869" y="1941035"/>
            <a:ext cx="717258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Plot cumulative risk of preterm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ggplot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s_df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aes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x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268BD2"/>
                </a:solidFill>
                <a:latin typeface="Lucida Console" panose="020B0609040504020204" pitchFamily="49" charset="0"/>
              </a:rPr>
              <a:t>time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, y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risk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))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geom_ribbon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aes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ymin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lower_ci_risk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ymax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upper_ci_risk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, alpha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2AA198"/>
                </a:solidFill>
                <a:latin typeface="Lucida Console" panose="020B0609040504020204" pitchFamily="49" charset="0"/>
              </a:rPr>
              <a:t>0.25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geom_point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geom_line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theme_bw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xlab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>
                <a:solidFill>
                  <a:srgbClr val="2AA198"/>
                </a:solidFill>
                <a:latin typeface="Lucida Console" panose="020B0609040504020204" pitchFamily="49" charset="0"/>
              </a:rPr>
              <a:t>"Risk Period (Gestational Weeks)"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ylab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>
                <a:solidFill>
                  <a:srgbClr val="2AA198"/>
                </a:solidFill>
                <a:latin typeface="Lucida Console" panose="020B0609040504020204" pitchFamily="49" charset="0"/>
              </a:rPr>
              <a:t>"Cumulative Risk of Preterm (95% CI)"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endParaRPr lang="en-US" sz="1800" dirty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46AD1C-C944-496C-925E-6D20D78B4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304" y="1500327"/>
            <a:ext cx="4651827" cy="4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8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Graphing cumulative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94" y="1690688"/>
            <a:ext cx="109152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alternatively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ggsurvplot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s, fun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800" dirty="0" err="1">
                <a:solidFill>
                  <a:srgbClr val="2AA198"/>
                </a:solidFill>
                <a:latin typeface="Lucida Console" panose="020B0609040504020204" pitchFamily="49" charset="0"/>
              </a:rPr>
              <a:t>pct</a:t>
            </a:r>
            <a:r>
              <a:rPr lang="en-US" sz="18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			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ggsurvplot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s, fun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800" dirty="0" err="1">
                <a:solidFill>
                  <a:srgbClr val="2AA198"/>
                </a:solidFill>
                <a:latin typeface="Lucida Console" panose="020B0609040504020204" pitchFamily="49" charset="0"/>
              </a:rPr>
              <a:t>cumhaz</a:t>
            </a:r>
            <a:r>
              <a:rPr lang="en-US" sz="18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endParaRPr lang="en-US" sz="1800" dirty="0">
              <a:solidFill>
                <a:srgbClr val="657B83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2AA5A3-CC92-4FB9-BB11-1C91381B8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2914083"/>
            <a:ext cx="3915652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F1741A-F4AA-412B-8854-7D46E70C1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538" y="2914083"/>
            <a:ext cx="391565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08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Stratified survival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9443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Time-to-Preterm (by pnc5)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Fit a survival model by prenatal care group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s2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&lt;-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B58900"/>
                </a:solidFill>
                <a:latin typeface="Lucida Console" panose="020B0609040504020204" pitchFamily="49" charset="0"/>
              </a:rPr>
              <a:t>survival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::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survfit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Surv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wksgest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preterm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~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pnc5, 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births, type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2000" dirty="0" err="1">
                <a:solidFill>
                  <a:srgbClr val="2AA198"/>
                </a:solidFill>
                <a:latin typeface="Lucida Console" panose="020B0609040504020204" pitchFamily="49" charset="0"/>
              </a:rPr>
              <a:t>kaplan-meier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solidFill>
                <a:srgbClr val="657B83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s_by_pnc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&lt;-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summary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s2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s_by_pnc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solidFill>
                <a:srgbClr val="657B83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use tidy()</a:t>
            </a:r>
            <a:endParaRPr lang="en-US" sz="2000" dirty="0">
              <a:solidFill>
                <a:srgbClr val="657B83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26DB23-50FB-4794-876F-4EB441559F2C}"/>
              </a:ext>
            </a:extLst>
          </p:cNvPr>
          <p:cNvSpPr txBox="1"/>
          <p:nvPr/>
        </p:nvSpPr>
        <p:spPr>
          <a:xfrm>
            <a:off x="7029641" y="306566"/>
            <a:ext cx="4715516" cy="61863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&gt; </a:t>
            </a:r>
            <a:r>
              <a:rPr lang="en-US" sz="900" dirty="0" err="1">
                <a:solidFill>
                  <a:srgbClr val="657B83"/>
                </a:solidFill>
                <a:latin typeface="Consolas" panose="020B0609020204030204" pitchFamily="49" charset="0"/>
              </a:rPr>
              <a:t>s_by_pnc</a:t>
            </a:r>
            <a:endParaRPr lang="en-US" sz="900" dirty="0">
              <a:solidFill>
                <a:srgbClr val="657B83"/>
              </a:solidFill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Call: </a:t>
            </a:r>
            <a:r>
              <a:rPr lang="en-US" sz="900" dirty="0" err="1">
                <a:solidFill>
                  <a:srgbClr val="657B83"/>
                </a:solidFill>
                <a:latin typeface="Consolas" panose="020B0609020204030204" pitchFamily="49" charset="0"/>
              </a:rPr>
              <a:t>survfit</a:t>
            </a: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(formula = </a:t>
            </a:r>
            <a:r>
              <a:rPr lang="en-US" sz="900" dirty="0" err="1">
                <a:solidFill>
                  <a:srgbClr val="657B83"/>
                </a:solidFill>
                <a:latin typeface="Consolas" panose="020B0609020204030204" pitchFamily="49" charset="0"/>
              </a:rPr>
              <a:t>Surv</a:t>
            </a: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 err="1">
                <a:solidFill>
                  <a:srgbClr val="657B83"/>
                </a:solidFill>
                <a:latin typeface="Consolas" panose="020B0609020204030204" pitchFamily="49" charset="0"/>
              </a:rPr>
              <a:t>wksgest</a:t>
            </a: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, preterm) ~ pnc5_f, data = births, 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 type = "</a:t>
            </a:r>
            <a:r>
              <a:rPr lang="en-US" sz="900" dirty="0" err="1">
                <a:solidFill>
                  <a:srgbClr val="657B83"/>
                </a:solidFill>
                <a:latin typeface="Consolas" panose="020B0609020204030204" pitchFamily="49" charset="0"/>
              </a:rPr>
              <a:t>kaplan-meier</a:t>
            </a: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")</a:t>
            </a:r>
          </a:p>
          <a:p>
            <a:pPr lvl="0">
              <a:defRPr/>
            </a:pPr>
            <a:endParaRPr lang="en-US" sz="900" dirty="0">
              <a:solidFill>
                <a:srgbClr val="657B83"/>
              </a:solidFill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841 observations deleted due to missingness 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               pnc5_f=No Early PNC 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time </a:t>
            </a:r>
            <a:r>
              <a:rPr lang="en-US" sz="900" dirty="0" err="1">
                <a:solidFill>
                  <a:srgbClr val="657B83"/>
                </a:solidFill>
                <a:latin typeface="Consolas" panose="020B0609020204030204" pitchFamily="49" charset="0"/>
              </a:rPr>
              <a:t>n.risk</a:t>
            </a: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657B83"/>
                </a:solidFill>
                <a:latin typeface="Consolas" panose="020B0609020204030204" pitchFamily="49" charset="0"/>
              </a:rPr>
              <a:t>n.event</a:t>
            </a: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survival  </a:t>
            </a:r>
            <a:r>
              <a:rPr lang="en-US" sz="900" dirty="0" err="1">
                <a:solidFill>
                  <a:srgbClr val="657B83"/>
                </a:solidFill>
                <a:latin typeface="Consolas" panose="020B0609020204030204" pitchFamily="49" charset="0"/>
              </a:rPr>
              <a:t>std.err</a:t>
            </a: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lower 95% CI upper 95% CI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20   5442       3    0.999 0.000318        0.999        1.000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21   5439       2    0.999 0.000411        0.998        1.000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22   5437       8    0.998 0.000662        0.996        0.999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23   5429       9    0.996 0.000860        0.994        0.998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24   5420       8    0.994 0.001004        0.993        0.996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25   5412       9    0.993 0.001143        0.991        0.995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26   5403      12    0.991 0.001306        0.988        0.993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27   5391      16    0.988 0.001495        0.985        0.991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28   5375       9    0.986 0.001591        0.983        0.989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29   5366      14    0.983 0.001729        0.980        0.987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30   5352      18    0.980 0.001891        0.976        0.984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31   5334      32    0.974 0.002146        0.970        0.978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32   5302      45    0.966 0.002457        0.961        0.971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33   5257      53    0.956 0.002772        0.951        0.962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34   5204     109    0.936 0.003312        0.930        0.943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35   5095     124    0.913 0.003811        0.906        0.921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36   4971     225    0.872 0.004527        0.863        0.881</a:t>
            </a:r>
          </a:p>
          <a:p>
            <a:pPr lvl="0">
              <a:defRPr/>
            </a:pPr>
            <a:endParaRPr lang="en-US" sz="900" dirty="0">
              <a:solidFill>
                <a:srgbClr val="657B83"/>
              </a:solidFill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900" dirty="0">
                <a:solidFill>
                  <a:srgbClr val="657B83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pnc5_f=Early PNC</a:t>
            </a: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time </a:t>
            </a:r>
            <a:r>
              <a:rPr lang="en-US" sz="900" dirty="0" err="1">
                <a:solidFill>
                  <a:srgbClr val="657B83"/>
                </a:solidFill>
                <a:latin typeface="Consolas" panose="020B0609020204030204" pitchFamily="49" charset="0"/>
              </a:rPr>
              <a:t>n.risk</a:t>
            </a: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657B83"/>
                </a:solidFill>
                <a:latin typeface="Consolas" panose="020B0609020204030204" pitchFamily="49" charset="0"/>
              </a:rPr>
              <a:t>n.event</a:t>
            </a: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survival  </a:t>
            </a:r>
            <a:r>
              <a:rPr lang="en-US" sz="900" dirty="0" err="1">
                <a:solidFill>
                  <a:srgbClr val="657B83"/>
                </a:solidFill>
                <a:latin typeface="Consolas" panose="020B0609020204030204" pitchFamily="49" charset="0"/>
              </a:rPr>
              <a:t>std.err</a:t>
            </a: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lower 95% CI upper 95% CI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20  56087      12    1.000 6.18e-05        1.000        1.000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21  56075      19    0.999 9.92e-05        0.999        1.000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22  56056      32    0.999 1.41e-04        0.999        0.999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23  56024      37    0.998 1.78e-04        0.998        0.999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24  55987      47    0.997 2.16e-04        0.997        0.998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25  55940      62    0.996 2.57e-04        0.996        0.997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26  55878      49    0.995 2.86e-04        0.995        0.996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27  55829      56    0.994 3.15e-04        0.994        0.995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28  55773      75    0.993 3.50e-04        0.992        0.994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29  55698      94    0.991 3.90e-04        0.991        0.992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30  55604     125    0.989 4.37e-04        0.988        0.990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31  55479     189    0.986 5.00e-04        0.985        0.987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32  55290     258    0.981 5.74e-04        0.980        0.982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33  55032     388    0.974 6.69e-04        0.973        0.976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34  54644     656    0.963 8.01e-04        0.961        0.964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35  53988    1151    0.942 9.87e-04        0.940        0.944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36  52837    2040    0.906 1.23e-03        0.903        0.908</a:t>
            </a:r>
          </a:p>
        </p:txBody>
      </p:sp>
    </p:spTree>
    <p:extLst>
      <p:ext uri="{BB962C8B-B14F-4D97-AF65-F5344CB8AC3E}">
        <p14:creationId xmlns:p14="http://schemas.microsoft.com/office/powerpoint/2010/main" val="2594774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Stratified survival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784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#Quick plot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ggplot2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::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autoplot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s2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endParaRPr lang="en-US" sz="20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10219E-0D6E-4051-AFD3-92534734B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321" y="1952937"/>
            <a:ext cx="7379907" cy="422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3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 &amp; 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Survival analysis</a:t>
            </a:r>
          </a:p>
          <a:p>
            <a:pPr>
              <a:lnSpc>
                <a:spcPct val="150000"/>
              </a:lnSpc>
            </a:pPr>
            <a:r>
              <a:rPr lang="en-US" dirty="0"/>
              <a:t>Multilevel modeling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en-US" dirty="0"/>
            </a:b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Superstars Sarah </a:t>
            </a:r>
            <a:r>
              <a:rPr lang="en-US" dirty="0" err="1"/>
              <a:t>Levintow</a:t>
            </a:r>
            <a:r>
              <a:rPr lang="en-US" dirty="0"/>
              <a:t> and Nick Brazeau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>
              <a:lnSpc>
                <a:spcPct val="150000"/>
              </a:lnSpc>
            </a:pPr>
            <a:r>
              <a:rPr lang="en-US" dirty="0">
                <a:sym typeface="Wingdings" panose="05000000000000000000" pitchFamily="2" charset="2"/>
              </a:rPr>
              <a:t>I am still new to this and learning with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150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Stratified survival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784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Plot with risk table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survminer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::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ggsurvplot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s2, conf.int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T,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risk.table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T,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risk.table.col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"strata"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legend.labs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c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"No Early Care"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"Early Prenatal Care"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ggtheme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theme_classic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())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endParaRPr lang="en-US" sz="20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BBA26-1059-425E-97F6-025D3595A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196" y="3271446"/>
            <a:ext cx="6376991" cy="34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6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Stratified survival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87897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Create a data frame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s_pnc_df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&lt;-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data.frame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endParaRPr lang="en-US" sz="2000" dirty="0">
              <a:solidFill>
                <a:srgbClr val="657B83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2100" dirty="0">
                <a:solidFill>
                  <a:srgbClr val="657B83"/>
                </a:solidFill>
                <a:latin typeface="Lucida Console" panose="020B0609040504020204" pitchFamily="49" charset="0"/>
              </a:rPr>
              <a:t>time = </a:t>
            </a:r>
            <a:r>
              <a:rPr lang="en-US" sz="21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s_by_pnc$time</a:t>
            </a:r>
            <a:r>
              <a:rPr lang="en-US" sz="21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exposure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factor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as.numeric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s_by_pnc</a:t>
            </a:r>
            <a:r>
              <a:rPr lang="en-US" sz="2000" dirty="0" err="1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strata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levels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c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1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2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labels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c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"No Early Care"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"Early Care"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n_at_risk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s_by_pnc</a:t>
            </a:r>
            <a:r>
              <a:rPr lang="en-US" sz="2000" dirty="0" err="1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n.risk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n_preterm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s_by_pnc</a:t>
            </a:r>
            <a:r>
              <a:rPr lang="en-US" sz="2000" dirty="0" err="1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n.event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657B83"/>
                </a:solidFill>
                <a:latin typeface="Lucida Console" panose="020B0609040504020204" pitchFamily="49" charset="0"/>
              </a:rPr>
              <a:t>survival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s_by_pnc</a:t>
            </a:r>
            <a:r>
              <a:rPr lang="en-US" sz="2000" dirty="0" err="1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surv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risk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1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–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s_by_pnc</a:t>
            </a:r>
            <a:r>
              <a:rPr lang="en-US" sz="2000" dirty="0" err="1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surv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lower_ci_risk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1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–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s_by_pnc</a:t>
            </a:r>
            <a:r>
              <a:rPr lang="en-US" sz="2000" dirty="0" err="1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upper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upper_ci_risk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1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–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s_by_pnc</a:t>
            </a:r>
            <a:r>
              <a:rPr lang="en-US" sz="2000" dirty="0" err="1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lower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</a:p>
          <a:p>
            <a:pPr marL="0" indent="0">
              <a:buNone/>
            </a:pPr>
            <a:endParaRPr lang="en-US" sz="2000" dirty="0">
              <a:solidFill>
                <a:srgbClr val="657B83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s_pnc_df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26DB23-50FB-4794-876F-4EB441559F2C}"/>
              </a:ext>
            </a:extLst>
          </p:cNvPr>
          <p:cNvSpPr txBox="1"/>
          <p:nvPr/>
        </p:nvSpPr>
        <p:spPr>
          <a:xfrm>
            <a:off x="5911055" y="1549440"/>
            <a:ext cx="6100434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&gt; </a:t>
            </a:r>
            <a:r>
              <a:rPr lang="en-US" sz="900" dirty="0" err="1">
                <a:solidFill>
                  <a:srgbClr val="657B83"/>
                </a:solidFill>
                <a:latin typeface="Consolas" panose="020B0609020204030204" pitchFamily="49" charset="0"/>
              </a:rPr>
              <a:t>s_pnc_df</a:t>
            </a: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 time      exposure </a:t>
            </a:r>
            <a:r>
              <a:rPr lang="en-US" sz="900" dirty="0" err="1">
                <a:solidFill>
                  <a:srgbClr val="657B83"/>
                </a:solidFill>
                <a:latin typeface="Consolas" panose="020B0609020204030204" pitchFamily="49" charset="0"/>
              </a:rPr>
              <a:t>n_at_risk</a:t>
            </a: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657B83"/>
                </a:solidFill>
                <a:latin typeface="Consolas" panose="020B0609020204030204" pitchFamily="49" charset="0"/>
              </a:rPr>
              <a:t>n_preterm</a:t>
            </a: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 survival         risk </a:t>
            </a:r>
            <a:r>
              <a:rPr lang="en-US" sz="900" dirty="0" err="1">
                <a:solidFill>
                  <a:srgbClr val="657B83"/>
                </a:solidFill>
                <a:latin typeface="Consolas" panose="020B0609020204030204" pitchFamily="49" charset="0"/>
              </a:rPr>
              <a:t>lower_ci_risk</a:t>
            </a: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657B83"/>
                </a:solidFill>
                <a:latin typeface="Consolas" panose="020B0609020204030204" pitchFamily="49" charset="0"/>
              </a:rPr>
              <a:t>upper_ci_risk</a:t>
            </a:r>
            <a:endParaRPr lang="en-US" sz="900" dirty="0">
              <a:solidFill>
                <a:srgbClr val="657B83"/>
              </a:solidFill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1    20 No Early Care      5442         3 0.9994487 0.0005512679  0.000000e+00  0.0011747083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2    21 No Early Care      5439         2 0.9990812 0.0009187799  1.134943e-04  0.0017234169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3    22 No Early Care      5437         8 0.9976112 0.0023888276  1.090978e-03  0.0036849906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4    23 No Early Care      5429         9 0.9959574 0.0040426314  2.355345e-03  0.0057270644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5    24 No Early Care      5420         8 0.9944873 0.0055126792  3.543526e-03  0.0074779406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6    25 No Early Care      5412         9 0.9928335 0.0071664829  4.922858e-03  0.0094050494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7    26 No Early Care      5403        12 0.9906284 0.0093715546  6.808303e-03  0.0119281913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8    27 No Early Care      5391        16 0.9876883 0.0123116501  9.377508e-03  0.0152371020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9    28 No Early Care      5375         9 0.9860345 0.0139654539  1.084276e-02  0.0170782881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10   29 No Early Care      5366        14 0.9834620 0.0165380375  1.314383e-02  0.0199205675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11   30 No Early Care      5352        18 0.9801544 0.0198456450  1.613312e-02  0.0235441652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12   31 No Early Care      5334        32 0.9742742 0.0257258361  2.151050e-02  0.0299230104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13   32 No Early Care      5302        45 0.9660051 0.0339948548  2.916818e-02  0.0387975310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14   33 No Early Care      5257        53 0.9562661 0.0437339214  3.828511e-02  0.0491518614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15   34 No Early Care      5204       109 0.9362367 0.0637633223  5.724923e-02  0.0702324000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16   35 No Early Care      5095       124 0.9134509 0.0865490628  7.904805e-02  0.0939889776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17   36 No Early Care      4971       225 0.8721058 0.1278941566  1.189757e-01  0.1367223390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18   20    Early Care     56087        12 0.9997860 0.0002139533  9.290568e-05  0.0003349863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19   21    Early Care     56075        19 0.9994473 0.0005527127  3.581817e-04  0.0007472059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20   22    Early Care     56056        32 0.9988767 0.0011232549  8.460044e-04  0.0014004285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21   23    Early Care     56024        37 0.9982171 0.0017829444  1.433744e-03  0.0021320223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22   24    Early Care     55987        47 0.9973791 0.0026209282  2.197708e-03  0.0030439693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23   25    Early Care     55940        62 0.9962736 0.0037263537  3.221973e-03  0.0042304789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24   26    Early Care     55878        49 0.9954000 0.0045999964  4.039830e-03  0.0051598473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25   27    Early Care     55829        56 0.9944016 0.0055984453  4.980761e-03  0.0062157460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26   28    Early Care     55773        75 0.9930643 0.0069356535  6.248586e-03  0.0076222463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27   29    Early Care     55698        94 0.9913884 0.0086116212  7.846643e-03  0.0093760093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28   30    Early Care     55604       125 0.9891597 0.0108403017  9.982950e-03  0.0116969109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29   31    Early Care     55479       189 0.9857899 0.0142100665  1.323007e-02  0.0151890863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30   32    Early Care     55290       258 0.9811899 0.0188100629  1.768510e-02  0.0199337357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31   33    Early Care     55032       388 0.9742721 0.0257278870  2.441674e-02  0.0270372715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32   34    Early Care     54644       656 0.9625760 0.0374240020  3.585196e-02  0.0389934803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33   35    Early Care     53988      1151 0.9420543 0.0579456915  5.601011e-02  0.0598773036</a:t>
            </a:r>
          </a:p>
          <a:p>
            <a:pPr lvl="0">
              <a:defRPr/>
            </a:pPr>
            <a:r>
              <a:rPr lang="en-US" sz="900" dirty="0">
                <a:solidFill>
                  <a:srgbClr val="657B83"/>
                </a:solidFill>
                <a:latin typeface="Consolas" panose="020B0609020204030204" pitchFamily="49" charset="0"/>
              </a:rPr>
              <a:t>34   36    Early Care     52837      2040 0.9056822 0.0943177563  9.189571e-02  0.0967333386</a:t>
            </a:r>
          </a:p>
        </p:txBody>
      </p:sp>
    </p:spTree>
    <p:extLst>
      <p:ext uri="{BB962C8B-B14F-4D97-AF65-F5344CB8AC3E}">
        <p14:creationId xmlns:p14="http://schemas.microsoft.com/office/powerpoint/2010/main" val="2628535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Stratified survival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11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Plot cumulative risk by exposure group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ggplot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s_pnc_df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aes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x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268BD2"/>
                </a:solidFill>
                <a:latin typeface="Lucida Console" panose="020B0609040504020204" pitchFamily="49" charset="0"/>
              </a:rPr>
              <a:t>time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, y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risk, group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exposure, fill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exposure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))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geom_ribbon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aes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ymin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lower_ci_risk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ymax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upper_ci_risk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, alpha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2AA198"/>
                </a:solidFill>
                <a:latin typeface="Lucida Console" panose="020B0609040504020204" pitchFamily="49" charset="0"/>
              </a:rPr>
              <a:t>0.5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geom_point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geom_line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theme_bw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xlab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>
                <a:solidFill>
                  <a:srgbClr val="2AA198"/>
                </a:solidFill>
                <a:latin typeface="Lucida Console" panose="020B0609040504020204" pitchFamily="49" charset="0"/>
              </a:rPr>
              <a:t>"Risk Period in Gestational Weeks"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ylab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>
                <a:solidFill>
                  <a:srgbClr val="2AA198"/>
                </a:solidFill>
                <a:latin typeface="Lucida Console" panose="020B0609040504020204" pitchFamily="49" charset="0"/>
              </a:rPr>
              <a:t>"Cumulative Risk of Preterm (95% CI)"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theme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legend.title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element_blank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())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E0680-3524-4790-8FD8-39C899AB5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987" y="3178206"/>
            <a:ext cx="4428652" cy="321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68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Stratified survival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683"/>
            <a:ext cx="11111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Log-rank test: difference between the survival curves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B58900"/>
                </a:solidFill>
                <a:latin typeface="Lucida Console" panose="020B0609040504020204" pitchFamily="49" charset="0"/>
              </a:rPr>
              <a:t>survival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::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survdiff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Surv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wksgest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preterm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~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pnc5_f, 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births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9CA74-E8D9-4922-8EE6-E1231A5ED6B1}"/>
              </a:ext>
            </a:extLst>
          </p:cNvPr>
          <p:cNvSpPr txBox="1"/>
          <p:nvPr/>
        </p:nvSpPr>
        <p:spPr>
          <a:xfrm>
            <a:off x="1860615" y="2682516"/>
            <a:ext cx="8470770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657B83"/>
                </a:solidFill>
                <a:latin typeface="Consolas" panose="020B0609020204030204" pitchFamily="49" charset="0"/>
              </a:rPr>
              <a:t>&gt; survival::</a:t>
            </a:r>
            <a:r>
              <a:rPr lang="en-US" dirty="0" err="1">
                <a:solidFill>
                  <a:srgbClr val="657B83"/>
                </a:solidFill>
                <a:latin typeface="Consolas" panose="020B0609020204030204" pitchFamily="49" charset="0"/>
              </a:rPr>
              <a:t>survdiff</a:t>
            </a:r>
            <a:r>
              <a:rPr lang="en-US" dirty="0">
                <a:solidFill>
                  <a:srgbClr val="657B83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657B83"/>
                </a:solidFill>
                <a:latin typeface="Consolas" panose="020B0609020204030204" pitchFamily="49" charset="0"/>
              </a:rPr>
              <a:t>Surv</a:t>
            </a:r>
            <a:r>
              <a:rPr lang="en-US" dirty="0">
                <a:solidFill>
                  <a:srgbClr val="657B83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657B83"/>
                </a:solidFill>
                <a:latin typeface="Consolas" panose="020B0609020204030204" pitchFamily="49" charset="0"/>
              </a:rPr>
              <a:t>wksgest</a:t>
            </a:r>
            <a:r>
              <a:rPr lang="en-US" dirty="0">
                <a:solidFill>
                  <a:srgbClr val="657B83"/>
                </a:solidFill>
                <a:latin typeface="Consolas" panose="020B0609020204030204" pitchFamily="49" charset="0"/>
              </a:rPr>
              <a:t>, preterm) ~ pnc5_f, data=births)</a:t>
            </a:r>
          </a:p>
          <a:p>
            <a:pPr lvl="0">
              <a:defRPr/>
            </a:pPr>
            <a:r>
              <a:rPr lang="en-US" dirty="0">
                <a:solidFill>
                  <a:srgbClr val="657B83"/>
                </a:solidFill>
                <a:latin typeface="Consolas" panose="020B0609020204030204" pitchFamily="49" charset="0"/>
              </a:rPr>
              <a:t>Call:</a:t>
            </a:r>
          </a:p>
          <a:p>
            <a:pPr lvl="0">
              <a:defRPr/>
            </a:pPr>
            <a:r>
              <a:rPr lang="en-US" dirty="0">
                <a:solidFill>
                  <a:srgbClr val="657B83"/>
                </a:solidFill>
                <a:latin typeface="Consolas" panose="020B0609020204030204" pitchFamily="49" charset="0"/>
              </a:rPr>
              <a:t>survival::</a:t>
            </a:r>
            <a:r>
              <a:rPr lang="en-US" dirty="0" err="1">
                <a:solidFill>
                  <a:srgbClr val="657B83"/>
                </a:solidFill>
                <a:latin typeface="Consolas" panose="020B0609020204030204" pitchFamily="49" charset="0"/>
              </a:rPr>
              <a:t>survdiff</a:t>
            </a:r>
            <a:r>
              <a:rPr lang="en-US" dirty="0">
                <a:solidFill>
                  <a:srgbClr val="657B83"/>
                </a:solidFill>
                <a:latin typeface="Consolas" panose="020B0609020204030204" pitchFamily="49" charset="0"/>
              </a:rPr>
              <a:t>(formula = </a:t>
            </a:r>
            <a:r>
              <a:rPr lang="en-US" dirty="0" err="1">
                <a:solidFill>
                  <a:srgbClr val="657B83"/>
                </a:solidFill>
                <a:latin typeface="Consolas" panose="020B0609020204030204" pitchFamily="49" charset="0"/>
              </a:rPr>
              <a:t>Surv</a:t>
            </a:r>
            <a:r>
              <a:rPr lang="en-US" dirty="0">
                <a:solidFill>
                  <a:srgbClr val="657B83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657B83"/>
                </a:solidFill>
                <a:latin typeface="Consolas" panose="020B0609020204030204" pitchFamily="49" charset="0"/>
              </a:rPr>
              <a:t>wksgest</a:t>
            </a:r>
            <a:r>
              <a:rPr lang="en-US" dirty="0">
                <a:solidFill>
                  <a:srgbClr val="657B83"/>
                </a:solidFill>
                <a:latin typeface="Consolas" panose="020B0609020204030204" pitchFamily="49" charset="0"/>
              </a:rPr>
              <a:t>, preterm) ~ pnc5_f, </a:t>
            </a:r>
          </a:p>
          <a:p>
            <a:pPr lvl="0">
              <a:defRPr/>
            </a:pPr>
            <a:r>
              <a:rPr lang="en-US" dirty="0">
                <a:solidFill>
                  <a:srgbClr val="657B83"/>
                </a:solidFill>
                <a:latin typeface="Consolas" panose="020B0609020204030204" pitchFamily="49" charset="0"/>
              </a:rPr>
              <a:t>    data = births)</a:t>
            </a:r>
          </a:p>
          <a:p>
            <a:pPr lvl="0">
              <a:defRPr/>
            </a:pPr>
            <a:endParaRPr lang="en-US" dirty="0">
              <a:solidFill>
                <a:srgbClr val="657B83"/>
              </a:solidFill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dirty="0">
                <a:solidFill>
                  <a:srgbClr val="657B83"/>
                </a:solidFill>
                <a:latin typeface="Consolas" panose="020B0609020204030204" pitchFamily="49" charset="0"/>
              </a:rPr>
              <a:t>n=61529, 841 observations deleted due to missingness.</a:t>
            </a:r>
          </a:p>
          <a:p>
            <a:pPr lvl="0">
              <a:defRPr/>
            </a:pPr>
            <a:endParaRPr lang="en-US" dirty="0">
              <a:solidFill>
                <a:srgbClr val="657B83"/>
              </a:solidFill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dirty="0">
                <a:solidFill>
                  <a:srgbClr val="657B83"/>
                </a:solidFill>
                <a:latin typeface="Consolas" panose="020B0609020204030204" pitchFamily="49" charset="0"/>
              </a:rPr>
              <a:t>                        N Observed Expected (O-E)^2/E (O-E)^2/V</a:t>
            </a:r>
          </a:p>
          <a:p>
            <a:pPr lvl="0">
              <a:defRPr/>
            </a:pPr>
            <a:r>
              <a:rPr lang="en-US" dirty="0">
                <a:solidFill>
                  <a:srgbClr val="657B83"/>
                </a:solidFill>
                <a:latin typeface="Consolas" panose="020B0609020204030204" pitchFamily="49" charset="0"/>
              </a:rPr>
              <a:t>pnc5_f=No Early PNC  5442      696      519     60.65      67.9</a:t>
            </a:r>
          </a:p>
          <a:p>
            <a:pPr lvl="0">
              <a:defRPr/>
            </a:pPr>
            <a:r>
              <a:rPr lang="en-US" dirty="0">
                <a:solidFill>
                  <a:srgbClr val="657B83"/>
                </a:solidFill>
                <a:latin typeface="Consolas" panose="020B0609020204030204" pitchFamily="49" charset="0"/>
              </a:rPr>
              <a:t>pnc5_f=Early PNC    56087     5290     5467      5.75      67.9</a:t>
            </a:r>
          </a:p>
          <a:p>
            <a:pPr lvl="0">
              <a:defRPr/>
            </a:pPr>
            <a:endParaRPr lang="en-US" dirty="0">
              <a:solidFill>
                <a:srgbClr val="657B83"/>
              </a:solidFill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dirty="0">
                <a:solidFill>
                  <a:srgbClr val="657B83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57B83"/>
                </a:solidFill>
                <a:latin typeface="Consolas" panose="020B0609020204030204" pitchFamily="49" charset="0"/>
              </a:rPr>
              <a:t>Chisq</a:t>
            </a:r>
            <a:r>
              <a:rPr lang="en-US" dirty="0">
                <a:solidFill>
                  <a:srgbClr val="657B83"/>
                </a:solidFill>
                <a:latin typeface="Consolas" panose="020B0609020204030204" pitchFamily="49" charset="0"/>
              </a:rPr>
              <a:t>= 67.9  on 1 degrees of freedom, p= &lt;2e-16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71A8E9-1A23-49A9-B005-A78FE185FEF4}"/>
              </a:ext>
            </a:extLst>
          </p:cNvPr>
          <p:cNvSpPr/>
          <p:nvPr/>
        </p:nvSpPr>
        <p:spPr>
          <a:xfrm>
            <a:off x="358066" y="6308209"/>
            <a:ext cx="80696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https://www.rdocumentation.org/packages/survival/versions/3.1-11/topics/survdiff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5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Cox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683"/>
            <a:ext cx="11111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Traditional adjustment for confounders is to use a Cox model and estimate hazard ratio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Unadjusted Cox model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B58900"/>
                </a:solidFill>
                <a:latin typeface="Lucida Console" panose="020B0609040504020204" pitchFamily="49" charset="0"/>
              </a:rPr>
              <a:t>survival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::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coxph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Surv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wksgest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preterm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~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pnc5_f, 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births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9CA74-E8D9-4922-8EE6-E1231A5ED6B1}"/>
              </a:ext>
            </a:extLst>
          </p:cNvPr>
          <p:cNvSpPr txBox="1"/>
          <p:nvPr/>
        </p:nvSpPr>
        <p:spPr>
          <a:xfrm>
            <a:off x="2388278" y="3429000"/>
            <a:ext cx="7415443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survival::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coxph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Surv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wksgest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, preterm) ~ pnc5_f, data = births)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Call: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survival::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coxph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(formula =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Surv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wksgest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, preterm) ~ pnc5_f, data = births)</a:t>
            </a:r>
          </a:p>
          <a:p>
            <a:pPr lvl="0">
              <a:defRPr/>
            </a:pPr>
            <a:endParaRPr lang="en-US" sz="1400" dirty="0">
              <a:solidFill>
                <a:srgbClr val="657B83"/>
              </a:solidFill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               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coef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exp(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coef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) se(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coef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)      z        p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pnc5_fEarly PNC -0.32962   </a:t>
            </a:r>
            <a:r>
              <a:rPr lang="en-US" sz="1400" dirty="0">
                <a:solidFill>
                  <a:srgbClr val="657B83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0.71920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0.04032 -8.175 2.96e-16</a:t>
            </a:r>
          </a:p>
          <a:p>
            <a:pPr lvl="0">
              <a:defRPr/>
            </a:pPr>
            <a:endParaRPr lang="en-US" sz="1400" dirty="0">
              <a:solidFill>
                <a:srgbClr val="657B83"/>
              </a:solidFill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Likelihood ratio test=61.43  on 1 df, p=4.588e-15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n= 61529, number of events= 5986 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(841 observations deleted due to missingness)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71A8E9-1A23-49A9-B005-A78FE185FEF4}"/>
              </a:ext>
            </a:extLst>
          </p:cNvPr>
          <p:cNvSpPr/>
          <p:nvPr/>
        </p:nvSpPr>
        <p:spPr>
          <a:xfrm>
            <a:off x="358066" y="6308209"/>
            <a:ext cx="80696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https://www.rdocumentation.org/packages/survival/versions/3.1-11/topics/coxph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26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Adjusting for confounding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683"/>
            <a:ext cx="102855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Adjusted Cox model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B58900"/>
                </a:solidFill>
                <a:latin typeface="Lucida Console" panose="020B0609040504020204" pitchFamily="49" charset="0"/>
              </a:rPr>
              <a:t>survival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::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coxph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Surv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wksgest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preterm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~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pnc5_f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mage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raceeth_f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smoker_f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births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9CA74-E8D9-4922-8EE6-E1231A5ED6B1}"/>
              </a:ext>
            </a:extLst>
          </p:cNvPr>
          <p:cNvSpPr txBox="1"/>
          <p:nvPr/>
        </p:nvSpPr>
        <p:spPr>
          <a:xfrm>
            <a:off x="1655132" y="2718250"/>
            <a:ext cx="8881736" cy="34932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300" dirty="0">
                <a:solidFill>
                  <a:srgbClr val="657B83"/>
                </a:solidFill>
                <a:latin typeface="Consolas" panose="020B0609020204030204" pitchFamily="49" charset="0"/>
              </a:rPr>
              <a:t>&gt; survival::</a:t>
            </a:r>
            <a:r>
              <a:rPr lang="en-US" sz="1300" dirty="0" err="1">
                <a:solidFill>
                  <a:srgbClr val="657B83"/>
                </a:solidFill>
                <a:latin typeface="Consolas" panose="020B0609020204030204" pitchFamily="49" charset="0"/>
              </a:rPr>
              <a:t>coxph</a:t>
            </a:r>
            <a:r>
              <a:rPr lang="en-US" sz="1300" dirty="0">
                <a:solidFill>
                  <a:srgbClr val="657B83"/>
                </a:solidFill>
                <a:latin typeface="Consolas" panose="020B0609020204030204" pitchFamily="49" charset="0"/>
              </a:rPr>
              <a:t>(</a:t>
            </a:r>
            <a:r>
              <a:rPr lang="en-US" sz="1300" dirty="0" err="1">
                <a:solidFill>
                  <a:srgbClr val="657B83"/>
                </a:solidFill>
                <a:latin typeface="Consolas" panose="020B0609020204030204" pitchFamily="49" charset="0"/>
              </a:rPr>
              <a:t>Surv</a:t>
            </a:r>
            <a:r>
              <a:rPr lang="en-US" sz="1300" dirty="0">
                <a:solidFill>
                  <a:srgbClr val="657B83"/>
                </a:solidFill>
                <a:latin typeface="Consolas" panose="020B0609020204030204" pitchFamily="49" charset="0"/>
              </a:rPr>
              <a:t>(</a:t>
            </a:r>
            <a:r>
              <a:rPr lang="en-US" sz="1300" dirty="0" err="1">
                <a:solidFill>
                  <a:srgbClr val="657B83"/>
                </a:solidFill>
                <a:latin typeface="Consolas" panose="020B0609020204030204" pitchFamily="49" charset="0"/>
              </a:rPr>
              <a:t>wksgest</a:t>
            </a:r>
            <a:r>
              <a:rPr lang="en-US" sz="1300" dirty="0">
                <a:solidFill>
                  <a:srgbClr val="657B83"/>
                </a:solidFill>
                <a:latin typeface="Consolas" panose="020B0609020204030204" pitchFamily="49" charset="0"/>
              </a:rPr>
              <a:t>, preterm) ~ pnc5_f + mage + </a:t>
            </a:r>
            <a:r>
              <a:rPr lang="en-US" sz="1300" dirty="0" err="1">
                <a:solidFill>
                  <a:srgbClr val="657B83"/>
                </a:solidFill>
                <a:latin typeface="Consolas" panose="020B0609020204030204" pitchFamily="49" charset="0"/>
              </a:rPr>
              <a:t>raceeth_f</a:t>
            </a:r>
            <a:r>
              <a:rPr lang="en-US" sz="1300" dirty="0">
                <a:solidFill>
                  <a:srgbClr val="657B83"/>
                </a:solidFill>
                <a:latin typeface="Consolas" panose="020B0609020204030204" pitchFamily="49" charset="0"/>
              </a:rPr>
              <a:t> + </a:t>
            </a:r>
            <a:r>
              <a:rPr lang="en-US" sz="1300" dirty="0" err="1">
                <a:solidFill>
                  <a:srgbClr val="657B83"/>
                </a:solidFill>
                <a:latin typeface="Consolas" panose="020B0609020204030204" pitchFamily="49" charset="0"/>
              </a:rPr>
              <a:t>smoker_f</a:t>
            </a:r>
            <a:r>
              <a:rPr lang="en-US" sz="1300" dirty="0">
                <a:solidFill>
                  <a:srgbClr val="657B83"/>
                </a:solidFill>
                <a:latin typeface="Consolas" panose="020B0609020204030204" pitchFamily="49" charset="0"/>
              </a:rPr>
              <a:t>, data = births)</a:t>
            </a:r>
          </a:p>
          <a:p>
            <a:pPr lvl="0">
              <a:defRPr/>
            </a:pPr>
            <a:r>
              <a:rPr lang="en-US" sz="1300" dirty="0">
                <a:solidFill>
                  <a:srgbClr val="657B83"/>
                </a:solidFill>
                <a:latin typeface="Consolas" panose="020B0609020204030204" pitchFamily="49" charset="0"/>
              </a:rPr>
              <a:t>Call:</a:t>
            </a:r>
          </a:p>
          <a:p>
            <a:pPr lvl="0">
              <a:defRPr/>
            </a:pPr>
            <a:r>
              <a:rPr lang="en-US" sz="1300" dirty="0">
                <a:solidFill>
                  <a:srgbClr val="657B83"/>
                </a:solidFill>
                <a:latin typeface="Consolas" panose="020B0609020204030204" pitchFamily="49" charset="0"/>
              </a:rPr>
              <a:t>survival::</a:t>
            </a:r>
            <a:r>
              <a:rPr lang="en-US" sz="1300" dirty="0" err="1">
                <a:solidFill>
                  <a:srgbClr val="657B83"/>
                </a:solidFill>
                <a:latin typeface="Consolas" panose="020B0609020204030204" pitchFamily="49" charset="0"/>
              </a:rPr>
              <a:t>coxph</a:t>
            </a:r>
            <a:r>
              <a:rPr lang="en-US" sz="1300" dirty="0">
                <a:solidFill>
                  <a:srgbClr val="657B83"/>
                </a:solidFill>
                <a:latin typeface="Consolas" panose="020B0609020204030204" pitchFamily="49" charset="0"/>
              </a:rPr>
              <a:t>(formula = </a:t>
            </a:r>
            <a:r>
              <a:rPr lang="en-US" sz="1300" dirty="0" err="1">
                <a:solidFill>
                  <a:srgbClr val="657B83"/>
                </a:solidFill>
                <a:latin typeface="Consolas" panose="020B0609020204030204" pitchFamily="49" charset="0"/>
              </a:rPr>
              <a:t>Surv</a:t>
            </a:r>
            <a:r>
              <a:rPr lang="en-US" sz="1300" dirty="0">
                <a:solidFill>
                  <a:srgbClr val="657B83"/>
                </a:solidFill>
                <a:latin typeface="Consolas" panose="020B0609020204030204" pitchFamily="49" charset="0"/>
              </a:rPr>
              <a:t>(</a:t>
            </a:r>
            <a:r>
              <a:rPr lang="en-US" sz="1300" dirty="0" err="1">
                <a:solidFill>
                  <a:srgbClr val="657B83"/>
                </a:solidFill>
                <a:latin typeface="Consolas" panose="020B0609020204030204" pitchFamily="49" charset="0"/>
              </a:rPr>
              <a:t>wksgest</a:t>
            </a:r>
            <a:r>
              <a:rPr lang="en-US" sz="1300" dirty="0">
                <a:solidFill>
                  <a:srgbClr val="657B83"/>
                </a:solidFill>
                <a:latin typeface="Consolas" panose="020B0609020204030204" pitchFamily="49" charset="0"/>
              </a:rPr>
              <a:t>, preterm) ~ pnc5_f + mage + </a:t>
            </a:r>
          </a:p>
          <a:p>
            <a:pPr lvl="0">
              <a:defRPr/>
            </a:pPr>
            <a:r>
              <a:rPr lang="en-US" sz="1300" dirty="0">
                <a:solidFill>
                  <a:srgbClr val="657B83"/>
                </a:solidFill>
                <a:latin typeface="Consolas" panose="020B0609020204030204" pitchFamily="49" charset="0"/>
              </a:rPr>
              <a:t>    </a:t>
            </a:r>
            <a:r>
              <a:rPr lang="en-US" sz="1300" dirty="0" err="1">
                <a:solidFill>
                  <a:srgbClr val="657B83"/>
                </a:solidFill>
                <a:latin typeface="Consolas" panose="020B0609020204030204" pitchFamily="49" charset="0"/>
              </a:rPr>
              <a:t>raceeth_f</a:t>
            </a:r>
            <a:r>
              <a:rPr lang="en-US" sz="1300" dirty="0">
                <a:solidFill>
                  <a:srgbClr val="657B83"/>
                </a:solidFill>
                <a:latin typeface="Consolas" panose="020B0609020204030204" pitchFamily="49" charset="0"/>
              </a:rPr>
              <a:t> + </a:t>
            </a:r>
            <a:r>
              <a:rPr lang="en-US" sz="1300" dirty="0" err="1">
                <a:solidFill>
                  <a:srgbClr val="657B83"/>
                </a:solidFill>
                <a:latin typeface="Consolas" panose="020B0609020204030204" pitchFamily="49" charset="0"/>
              </a:rPr>
              <a:t>smoker_f</a:t>
            </a:r>
            <a:r>
              <a:rPr lang="en-US" sz="1300" dirty="0">
                <a:solidFill>
                  <a:srgbClr val="657B83"/>
                </a:solidFill>
                <a:latin typeface="Consolas" panose="020B0609020204030204" pitchFamily="49" charset="0"/>
              </a:rPr>
              <a:t>, data = births)</a:t>
            </a:r>
          </a:p>
          <a:p>
            <a:pPr lvl="0">
              <a:defRPr/>
            </a:pPr>
            <a:endParaRPr lang="en-US" sz="1300" dirty="0">
              <a:solidFill>
                <a:srgbClr val="657B83"/>
              </a:solidFill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1300" dirty="0">
                <a:solidFill>
                  <a:srgbClr val="657B83"/>
                </a:solidFill>
                <a:latin typeface="Consolas" panose="020B0609020204030204" pitchFamily="49" charset="0"/>
              </a:rPr>
              <a:t>                                               </a:t>
            </a:r>
            <a:r>
              <a:rPr lang="en-US" sz="1300" dirty="0" err="1">
                <a:solidFill>
                  <a:srgbClr val="657B83"/>
                </a:solidFill>
                <a:latin typeface="Consolas" panose="020B0609020204030204" pitchFamily="49" charset="0"/>
              </a:rPr>
              <a:t>coef</a:t>
            </a:r>
            <a:r>
              <a:rPr lang="en-US" sz="1300" dirty="0">
                <a:solidFill>
                  <a:srgbClr val="657B83"/>
                </a:solidFill>
                <a:latin typeface="Consolas" panose="020B0609020204030204" pitchFamily="49" charset="0"/>
              </a:rPr>
              <a:t> exp(</a:t>
            </a:r>
            <a:r>
              <a:rPr lang="en-US" sz="1300" dirty="0" err="1">
                <a:solidFill>
                  <a:srgbClr val="657B83"/>
                </a:solidFill>
                <a:latin typeface="Consolas" panose="020B0609020204030204" pitchFamily="49" charset="0"/>
              </a:rPr>
              <a:t>coef</a:t>
            </a:r>
            <a:r>
              <a:rPr lang="en-US" sz="1300" dirty="0">
                <a:solidFill>
                  <a:srgbClr val="657B83"/>
                </a:solidFill>
                <a:latin typeface="Consolas" panose="020B0609020204030204" pitchFamily="49" charset="0"/>
              </a:rPr>
              <a:t>)  se(</a:t>
            </a:r>
            <a:r>
              <a:rPr lang="en-US" sz="1300" dirty="0" err="1">
                <a:solidFill>
                  <a:srgbClr val="657B83"/>
                </a:solidFill>
                <a:latin typeface="Consolas" panose="020B0609020204030204" pitchFamily="49" charset="0"/>
              </a:rPr>
              <a:t>coef</a:t>
            </a:r>
            <a:r>
              <a:rPr lang="en-US" sz="1300" dirty="0">
                <a:solidFill>
                  <a:srgbClr val="657B83"/>
                </a:solidFill>
                <a:latin typeface="Consolas" panose="020B0609020204030204" pitchFamily="49" charset="0"/>
              </a:rPr>
              <a:t>)      z        p</a:t>
            </a:r>
          </a:p>
          <a:p>
            <a:pPr lvl="0">
              <a:defRPr/>
            </a:pPr>
            <a:r>
              <a:rPr lang="en-US" sz="1300" dirty="0">
                <a:solidFill>
                  <a:srgbClr val="657B83"/>
                </a:solidFill>
                <a:latin typeface="Consolas" panose="020B0609020204030204" pitchFamily="49" charset="0"/>
              </a:rPr>
              <a:t>pnc5_fEarly PNC                           -0.231961  </a:t>
            </a:r>
            <a:r>
              <a:rPr lang="en-US" sz="1300" dirty="0">
                <a:solidFill>
                  <a:srgbClr val="657B83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0.792977</a:t>
            </a:r>
            <a:r>
              <a:rPr lang="en-US" sz="1300" dirty="0">
                <a:solidFill>
                  <a:srgbClr val="657B83"/>
                </a:solidFill>
                <a:latin typeface="Consolas" panose="020B0609020204030204" pitchFamily="49" charset="0"/>
              </a:rPr>
              <a:t>  0.040821 -5.682 1.33e-08</a:t>
            </a:r>
          </a:p>
          <a:p>
            <a:pPr lvl="0">
              <a:defRPr/>
            </a:pPr>
            <a:r>
              <a:rPr lang="en-US" sz="1300" dirty="0">
                <a:solidFill>
                  <a:srgbClr val="657B83"/>
                </a:solidFill>
                <a:latin typeface="Consolas" panose="020B0609020204030204" pitchFamily="49" charset="0"/>
              </a:rPr>
              <a:t>mage                                       0.004919  1.004931  0.002219  2.217   0.0266</a:t>
            </a:r>
          </a:p>
          <a:p>
            <a:pPr lvl="0">
              <a:defRPr/>
            </a:pPr>
            <a:r>
              <a:rPr lang="en-US" sz="1300" dirty="0" err="1">
                <a:solidFill>
                  <a:srgbClr val="657B83"/>
                </a:solidFill>
                <a:latin typeface="Consolas" panose="020B0609020204030204" pitchFamily="49" charset="0"/>
              </a:rPr>
              <a:t>raceeth_fOther</a:t>
            </a:r>
            <a:r>
              <a:rPr lang="en-US" sz="1300" dirty="0">
                <a:solidFill>
                  <a:srgbClr val="657B83"/>
                </a:solidFill>
                <a:latin typeface="Consolas" panose="020B0609020204030204" pitchFamily="49" charset="0"/>
              </a:rPr>
              <a:t>                             0.237771  1.268419  0.038107  6.240 4.39e-10</a:t>
            </a:r>
          </a:p>
          <a:p>
            <a:pPr lvl="0">
              <a:defRPr/>
            </a:pPr>
            <a:r>
              <a:rPr lang="en-US" sz="1300" dirty="0" err="1">
                <a:solidFill>
                  <a:srgbClr val="657B83"/>
                </a:solidFill>
                <a:latin typeface="Consolas" panose="020B0609020204030204" pitchFamily="49" charset="0"/>
              </a:rPr>
              <a:t>raceeth_fWhite</a:t>
            </a:r>
            <a:r>
              <a:rPr lang="en-US" sz="1300" dirty="0">
                <a:solidFill>
                  <a:srgbClr val="657B83"/>
                </a:solidFill>
                <a:latin typeface="Consolas" panose="020B0609020204030204" pitchFamily="49" charset="0"/>
              </a:rPr>
              <a:t> Hispanic                    0.025406  1.025732  0.091615  0.277   0.7815</a:t>
            </a:r>
          </a:p>
          <a:p>
            <a:pPr lvl="0">
              <a:defRPr/>
            </a:pPr>
            <a:r>
              <a:rPr lang="en-US" sz="1300" dirty="0" err="1">
                <a:solidFill>
                  <a:srgbClr val="657B83"/>
                </a:solidFill>
                <a:latin typeface="Consolas" panose="020B0609020204030204" pitchFamily="49" charset="0"/>
              </a:rPr>
              <a:t>raceeth_fAfrican</a:t>
            </a:r>
            <a:r>
              <a:rPr lang="en-US" sz="1300" dirty="0">
                <a:solidFill>
                  <a:srgbClr val="657B83"/>
                </a:solidFill>
                <a:latin typeface="Consolas" panose="020B0609020204030204" pitchFamily="49" charset="0"/>
              </a:rPr>
              <a:t> American                  0.589207  1.802558  0.029876 19.721  &lt; 2e-16</a:t>
            </a:r>
          </a:p>
          <a:p>
            <a:pPr lvl="0">
              <a:defRPr/>
            </a:pPr>
            <a:r>
              <a:rPr lang="en-US" sz="1300" dirty="0" err="1">
                <a:solidFill>
                  <a:srgbClr val="657B83"/>
                </a:solidFill>
                <a:latin typeface="Consolas" panose="020B0609020204030204" pitchFamily="49" charset="0"/>
              </a:rPr>
              <a:t>raceeth_fAmerican</a:t>
            </a:r>
            <a:r>
              <a:rPr lang="en-US" sz="1300" dirty="0">
                <a:solidFill>
                  <a:srgbClr val="657B83"/>
                </a:solidFill>
                <a:latin typeface="Consolas" panose="020B0609020204030204" pitchFamily="49" charset="0"/>
              </a:rPr>
              <a:t> Indian or Alaska Native  0.523681  1.688231  0.094337  5.551 2.84e-08</a:t>
            </a:r>
          </a:p>
          <a:p>
            <a:pPr lvl="0">
              <a:defRPr/>
            </a:pPr>
            <a:r>
              <a:rPr lang="en-US" sz="1300" dirty="0" err="1">
                <a:solidFill>
                  <a:srgbClr val="657B83"/>
                </a:solidFill>
                <a:latin typeface="Consolas" panose="020B0609020204030204" pitchFamily="49" charset="0"/>
              </a:rPr>
              <a:t>smoker_fSmoker</a:t>
            </a:r>
            <a:r>
              <a:rPr lang="en-US" sz="1300" dirty="0">
                <a:solidFill>
                  <a:srgbClr val="657B83"/>
                </a:solidFill>
                <a:latin typeface="Consolas" panose="020B0609020204030204" pitchFamily="49" charset="0"/>
              </a:rPr>
              <a:t>                             0.332474  1.394414  0.038576  8.619  &lt; 2e-16</a:t>
            </a:r>
          </a:p>
          <a:p>
            <a:pPr lvl="0">
              <a:defRPr/>
            </a:pPr>
            <a:endParaRPr lang="en-US" sz="1300" dirty="0">
              <a:solidFill>
                <a:srgbClr val="657B83"/>
              </a:solidFill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1300" dirty="0">
                <a:solidFill>
                  <a:srgbClr val="657B83"/>
                </a:solidFill>
                <a:latin typeface="Consolas" panose="020B0609020204030204" pitchFamily="49" charset="0"/>
              </a:rPr>
              <a:t>Likelihood ratio test=505.3  on 7 df, p=&lt; 2.2e-16</a:t>
            </a:r>
          </a:p>
          <a:p>
            <a:pPr lvl="0">
              <a:defRPr/>
            </a:pPr>
            <a:r>
              <a:rPr lang="en-US" sz="1300" dirty="0">
                <a:solidFill>
                  <a:srgbClr val="657B83"/>
                </a:solidFill>
                <a:latin typeface="Consolas" panose="020B0609020204030204" pitchFamily="49" charset="0"/>
              </a:rPr>
              <a:t>n= 61497, number of events= 5984 </a:t>
            </a:r>
          </a:p>
          <a:p>
            <a:pPr lvl="0">
              <a:defRPr/>
            </a:pPr>
            <a:r>
              <a:rPr lang="en-US" sz="1300" dirty="0">
                <a:solidFill>
                  <a:srgbClr val="657B83"/>
                </a:solidFill>
                <a:latin typeface="Consolas" panose="020B0609020204030204" pitchFamily="49" charset="0"/>
              </a:rPr>
              <a:t>   (873 observations deleted due to missingness)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71A8E9-1A23-49A9-B005-A78FE185FEF4}"/>
              </a:ext>
            </a:extLst>
          </p:cNvPr>
          <p:cNvSpPr/>
          <p:nvPr/>
        </p:nvSpPr>
        <p:spPr>
          <a:xfrm>
            <a:off x="358066" y="6308209"/>
            <a:ext cx="80696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https://www.rdocumentation.org/packages/survival/versions/3.1-11/topics/coxph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27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Adjusting for confounding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869"/>
            <a:ext cx="11111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Tidy Cox output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pnc_cox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&lt;-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B58900"/>
                </a:solidFill>
                <a:latin typeface="Lucida Console" panose="020B0609040504020204" pitchFamily="49" charset="0"/>
              </a:rPr>
              <a:t>survival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::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coxph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Surv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wksgest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preterm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~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pnc5_f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mage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raceeth_f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smoker_f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births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cox_df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&lt;-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survutils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::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get_cox_summary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pnc_cox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ci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95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cox_df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9CA74-E8D9-4922-8EE6-E1231A5ED6B1}"/>
              </a:ext>
            </a:extLst>
          </p:cNvPr>
          <p:cNvSpPr txBox="1"/>
          <p:nvPr/>
        </p:nvSpPr>
        <p:spPr>
          <a:xfrm>
            <a:off x="700968" y="3850550"/>
            <a:ext cx="10790064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cox_df</a:t>
            </a:r>
            <a:endParaRPr lang="en-US" sz="1400" dirty="0">
              <a:solidFill>
                <a:srgbClr val="657B83"/>
              </a:solidFill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                                       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coef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se      z     p    HR 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HRse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HRz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HRp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HRCILL HRCIUL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pnc5_fEarly PNC                           -0.232 0.041 -5.682 0.000 </a:t>
            </a:r>
            <a:r>
              <a:rPr lang="en-US" sz="1400" dirty="0">
                <a:solidFill>
                  <a:srgbClr val="657B83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0.793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0.032 -6.395 0.000  0.732  0.859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mage                                       0.005 0.002  2.217 0.027 1.005 0.002  2.211 0.027  1.001  1.009</a:t>
            </a:r>
          </a:p>
          <a:p>
            <a:pPr lvl="0">
              <a:defRPr/>
            </a:pP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raceeth_fOther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                         0.238 0.038  6.240 0.000 1.268 0.048  5.553 0.000  1.177  1.367</a:t>
            </a:r>
          </a:p>
          <a:p>
            <a:pPr lvl="0">
              <a:defRPr/>
            </a:pP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raceeth_fWhite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Hispanic                    0.025 0.092  0.277 0.782 1.026 0.094  0.274 0.784  0.857  1.227</a:t>
            </a:r>
          </a:p>
          <a:p>
            <a:pPr lvl="0">
              <a:defRPr/>
            </a:pP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raceeth_fAfrican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American                  0.589 0.030 19.721 0.000 1.803 0.054 14.903 0.000  1.700  1.911</a:t>
            </a:r>
          </a:p>
          <a:p>
            <a:pPr lvl="0">
              <a:defRPr/>
            </a:pP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raceeth_fAmerican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Indian or Alaska Native  0.524 0.094  5.551 0.000 1.688 0.159  4.321 0.000  1.403  2.031</a:t>
            </a:r>
          </a:p>
          <a:p>
            <a:pPr lvl="0">
              <a:defRPr/>
            </a:pP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smoker_fSmoker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                         0.332 0.039  8.619 0.000 1.394 0.054  7.332 0.000  1.293  1.504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71A8E9-1A23-49A9-B005-A78FE185FEF4}"/>
              </a:ext>
            </a:extLst>
          </p:cNvPr>
          <p:cNvSpPr/>
          <p:nvPr/>
        </p:nvSpPr>
        <p:spPr>
          <a:xfrm>
            <a:off x="358066" y="6308209"/>
            <a:ext cx="80696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https://www.rdocumentation.org/packages/survival/versions/3.1-11/topics/coxph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912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Adjusting for confounding: IPTW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869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Alternative: use IPTW to estimate weighted risks and measures of effect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births2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&lt;-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births </a:t>
            </a:r>
            <a:r>
              <a:rPr lang="en-US" sz="2000" dirty="0">
                <a:solidFill>
                  <a:srgbClr val="CB4B16"/>
                </a:solidFill>
                <a:latin typeface="Lucida Console" panose="020B0609040504020204" pitchFamily="49" charset="0"/>
              </a:rPr>
              <a:t>%&gt;%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filter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(!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is.na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preterm_f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&amp;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!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is.na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pnc5_f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&amp;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!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is.na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mage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&amp;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!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is.na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raceeth_f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&amp;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!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is.na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smoker_f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CB4B16"/>
                </a:solidFill>
                <a:latin typeface="Lucida Console" panose="020B0609040504020204" pitchFamily="49" charset="0"/>
              </a:rPr>
              <a:t>%&gt;%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mutate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pnc5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case_when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pnc5_f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==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"No Early PNC"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~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0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pnc5_f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==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"Early PNC"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~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1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2000" dirty="0">
                <a:solidFill>
                  <a:srgbClr val="859900"/>
                </a:solidFill>
                <a:latin typeface="Lucida Console" panose="020B0609040504020204" pitchFamily="49" charset="0"/>
              </a:rPr>
              <a:t>TRUE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~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NA_real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_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ps_model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&lt;-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268BD2"/>
                </a:solidFill>
                <a:latin typeface="Lucida Console" panose="020B0609040504020204" pitchFamily="49" charset="0"/>
              </a:rPr>
              <a:t>glm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births2, pnc5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~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mage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raceeth_f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smoker_f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family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binomial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"logit"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births2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ps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&lt;-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predict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ps_model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type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"response"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births2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iptw_u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&lt;-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268BD2"/>
                </a:solidFill>
                <a:latin typeface="Lucida Console" panose="020B0609040504020204" pitchFamily="49" charset="0"/>
              </a:rPr>
              <a:t>ifelse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births2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pnc5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==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1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1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/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births2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ps, 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1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/(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1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-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births2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ps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p_exposure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&lt;-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sum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births2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pnc5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/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268BD2"/>
                </a:solidFill>
                <a:latin typeface="Lucida Console" panose="020B0609040504020204" pitchFamily="49" charset="0"/>
              </a:rPr>
              <a:t>nrow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births2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births2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iptw_s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&lt;-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268BD2"/>
                </a:solidFill>
                <a:latin typeface="Lucida Console" panose="020B0609040504020204" pitchFamily="49" charset="0"/>
              </a:rPr>
              <a:t>ifelse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births2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pnc5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==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1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p_exposure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/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births2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ps,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1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-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p_exposure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)/(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1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-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births2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ps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8228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Adjusting for confounding: IPTW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869"/>
            <a:ext cx="11111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Weighted Cox model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B58900"/>
                </a:solidFill>
                <a:latin typeface="Lucida Console" panose="020B0609040504020204" pitchFamily="49" charset="0"/>
              </a:rPr>
              <a:t>survival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::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coxph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Surv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wksgest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preterm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~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pnc5, 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weights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iptw_s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births2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survutils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::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get_cox_summary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coxph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Surv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wksgest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preterm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~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pnc5, 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weights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iptw_s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births2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ci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95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1BA7DB-9D52-4AC0-A20F-08858F16E008}"/>
              </a:ext>
            </a:extLst>
          </p:cNvPr>
          <p:cNvSpPr txBox="1"/>
          <p:nvPr/>
        </p:nvSpPr>
        <p:spPr>
          <a:xfrm>
            <a:off x="2016094" y="4631600"/>
            <a:ext cx="815981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657B83"/>
                </a:solidFill>
                <a:latin typeface="Consolas" panose="020B0609020204030204" pitchFamily="49" charset="0"/>
              </a:rPr>
              <a:t>       </a:t>
            </a:r>
            <a:r>
              <a:rPr lang="en-US" dirty="0" err="1">
                <a:solidFill>
                  <a:srgbClr val="657B83"/>
                </a:solidFill>
                <a:latin typeface="Consolas" panose="020B0609020204030204" pitchFamily="49" charset="0"/>
              </a:rPr>
              <a:t>coef</a:t>
            </a:r>
            <a:r>
              <a:rPr lang="en-US" dirty="0">
                <a:solidFill>
                  <a:srgbClr val="657B83"/>
                </a:solidFill>
                <a:latin typeface="Consolas" panose="020B0609020204030204" pitchFamily="49" charset="0"/>
              </a:rPr>
              <a:t>    se      z p    HR  </a:t>
            </a:r>
            <a:r>
              <a:rPr lang="en-US" dirty="0" err="1">
                <a:solidFill>
                  <a:srgbClr val="657B83"/>
                </a:solidFill>
                <a:latin typeface="Consolas" panose="020B0609020204030204" pitchFamily="49" charset="0"/>
              </a:rPr>
              <a:t>HRse</a:t>
            </a:r>
            <a:r>
              <a:rPr lang="en-US" dirty="0">
                <a:solidFill>
                  <a:srgbClr val="657B83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657B83"/>
                </a:solidFill>
                <a:latin typeface="Consolas" panose="020B0609020204030204" pitchFamily="49" charset="0"/>
              </a:rPr>
              <a:t>HRz</a:t>
            </a:r>
            <a:r>
              <a:rPr lang="en-US" dirty="0">
                <a:solidFill>
                  <a:srgbClr val="657B83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657B83"/>
                </a:solidFill>
                <a:latin typeface="Consolas" panose="020B0609020204030204" pitchFamily="49" charset="0"/>
              </a:rPr>
              <a:t>HRp</a:t>
            </a:r>
            <a:r>
              <a:rPr lang="en-US" dirty="0">
                <a:solidFill>
                  <a:srgbClr val="657B83"/>
                </a:solidFill>
                <a:latin typeface="Consolas" panose="020B0609020204030204" pitchFamily="49" charset="0"/>
              </a:rPr>
              <a:t> HRCILL HRCIUL</a:t>
            </a:r>
          </a:p>
          <a:p>
            <a:pPr lvl="0">
              <a:defRPr/>
            </a:pPr>
            <a:r>
              <a:rPr lang="en-US" dirty="0">
                <a:solidFill>
                  <a:srgbClr val="657B83"/>
                </a:solidFill>
                <a:latin typeface="Consolas" panose="020B0609020204030204" pitchFamily="49" charset="0"/>
              </a:rPr>
              <a:t>pnc5 -0.254 0.042 -6.123 0 </a:t>
            </a:r>
            <a:r>
              <a:rPr lang="en-US" dirty="0">
                <a:solidFill>
                  <a:srgbClr val="657B83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0.775</a:t>
            </a:r>
            <a:r>
              <a:rPr lang="en-US" dirty="0">
                <a:solidFill>
                  <a:srgbClr val="657B83"/>
                </a:solidFill>
                <a:latin typeface="Consolas" panose="020B0609020204030204" pitchFamily="49" charset="0"/>
              </a:rPr>
              <a:t> 0.032 -6.973   0  0.715  0.841</a:t>
            </a:r>
          </a:p>
        </p:txBody>
      </p:sp>
    </p:spTree>
    <p:extLst>
      <p:ext uri="{BB962C8B-B14F-4D97-AF65-F5344CB8AC3E}">
        <p14:creationId xmlns:p14="http://schemas.microsoft.com/office/powerpoint/2010/main" val="2447661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Adjusting for confounding: IPTW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869"/>
            <a:ext cx="1111114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Weighted KM survival curves - to get estimates of risk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b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</a:b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s_by_pnc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&lt;-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268BD2"/>
                </a:solidFill>
                <a:latin typeface="Lucida Console" panose="020B0609040504020204" pitchFamily="49" charset="0"/>
              </a:rPr>
              <a:t>summary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B58900"/>
                </a:solidFill>
                <a:latin typeface="Lucida Console" panose="020B0609040504020204" pitchFamily="49" charset="0"/>
              </a:rPr>
              <a:t>survival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::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survfit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Surv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wksgest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preterm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~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pnc5, </a:t>
            </a:r>
            <a:r>
              <a:rPr lang="en-US" sz="1600" dirty="0">
                <a:solidFill>
                  <a:srgbClr val="268BD2"/>
                </a:solidFill>
                <a:latin typeface="Lucida Console" panose="020B0609040504020204" pitchFamily="49" charset="0"/>
              </a:rPr>
              <a:t>weights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iptw_s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6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births2, type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600" dirty="0" err="1">
                <a:solidFill>
                  <a:srgbClr val="2AA198"/>
                </a:solidFill>
                <a:latin typeface="Lucida Console" panose="020B0609040504020204" pitchFamily="49" charset="0"/>
              </a:rPr>
              <a:t>kaplan-meier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6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</a:t>
            </a:r>
            <a:r>
              <a:rPr lang="en-US" sz="1600" i="1" dirty="0" err="1">
                <a:solidFill>
                  <a:srgbClr val="93A1A1"/>
                </a:solidFill>
                <a:latin typeface="Lucida Console" panose="020B0609040504020204" pitchFamily="49" charset="0"/>
              </a:rPr>
              <a:t>Dataframe</a:t>
            </a:r>
            <a:r>
              <a:rPr lang="en-US" sz="16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 </a:t>
            </a:r>
            <a:endParaRPr lang="en-US" sz="1600" dirty="0">
              <a:solidFill>
                <a:srgbClr val="657B83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s_pnc_df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&lt;- 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data.frame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time = 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s_by_pnc$time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exposure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268BD2"/>
                </a:solidFill>
                <a:latin typeface="Lucida Console" panose="020B0609040504020204" pitchFamily="49" charset="0"/>
              </a:rPr>
              <a:t>factor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as.numeric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s_by_pnc</a:t>
            </a:r>
            <a:r>
              <a:rPr lang="en-US" sz="1600" dirty="0" err="1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strata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600" dirty="0">
                <a:solidFill>
                  <a:srgbClr val="268BD2"/>
                </a:solidFill>
                <a:latin typeface="Lucida Console" panose="020B0609040504020204" pitchFamily="49" charset="0"/>
              </a:rPr>
              <a:t>levels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268BD2"/>
                </a:solidFill>
                <a:latin typeface="Lucida Console" panose="020B0609040504020204" pitchFamily="49" charset="0"/>
              </a:rPr>
              <a:t>c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1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2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600" dirty="0">
                <a:solidFill>
                  <a:srgbClr val="268BD2"/>
                </a:solidFill>
                <a:latin typeface="Lucida Console" panose="020B0609040504020204" pitchFamily="49" charset="0"/>
              </a:rPr>
              <a:t>labels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268BD2"/>
                </a:solidFill>
                <a:latin typeface="Lucida Console" panose="020B0609040504020204" pitchFamily="49" charset="0"/>
              </a:rPr>
              <a:t>c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"No Early Care"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"Early Care"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n_at_risk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s_by_pnc</a:t>
            </a:r>
            <a:r>
              <a:rPr lang="en-US" sz="1600" dirty="0" err="1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n.risk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n_preterm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s_by_pnc</a:t>
            </a:r>
            <a:r>
              <a:rPr lang="en-US" sz="1600" dirty="0" err="1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n.event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survival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s_by_pnc</a:t>
            </a:r>
            <a:r>
              <a:rPr lang="en-US" sz="1600" dirty="0" err="1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surv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risk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1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-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s_by_pnc</a:t>
            </a:r>
            <a:r>
              <a:rPr lang="en-US" sz="1600" dirty="0" err="1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surv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lower_ci_risk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1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-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s_by_pnc</a:t>
            </a:r>
            <a:r>
              <a:rPr lang="en-US" sz="1600" dirty="0" err="1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upper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upper_ci_risk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1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-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s_by_pnc</a:t>
            </a:r>
            <a:r>
              <a:rPr lang="en-US" sz="1600" dirty="0" err="1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lower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3394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87739-A89A-7743-8C8F-61CE4B49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 to Survival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19B50-090A-A24C-9539-0A7ADE1ED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Epidemiological methods to analyze time-to-event outcomes:</a:t>
            </a:r>
          </a:p>
          <a:p>
            <a:pPr lvl="1"/>
            <a:r>
              <a:rPr lang="en-US" dirty="0"/>
              <a:t>Time until death (a.k.a., survival) </a:t>
            </a:r>
          </a:p>
          <a:p>
            <a:pPr lvl="1"/>
            <a:r>
              <a:rPr lang="en-US" dirty="0"/>
              <a:t>Time until disease occurrence</a:t>
            </a:r>
          </a:p>
          <a:p>
            <a:pPr lvl="1"/>
            <a:r>
              <a:rPr lang="en-US" dirty="0"/>
              <a:t>Time until treatment initiation or discontinuation</a:t>
            </a:r>
          </a:p>
          <a:p>
            <a:r>
              <a:rPr lang="en-US" dirty="0"/>
              <a:t>Evaluate effect of treatment on the outcome – both occurrence and timing of the event of interest.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98AA16-2F4E-4DF3-A16C-4E938DE06964}"/>
              </a:ext>
            </a:extLst>
          </p:cNvPr>
          <p:cNvSpPr/>
          <p:nvPr/>
        </p:nvSpPr>
        <p:spPr>
          <a:xfrm>
            <a:off x="343949" y="4557574"/>
            <a:ext cx="116942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68BD2"/>
                </a:solidFill>
                <a:latin typeface="Lucida Console" panose="020B0609040504020204" pitchFamily="49" charset="0"/>
              </a:rPr>
              <a:t>library</a:t>
            </a:r>
            <a:r>
              <a:rPr lang="en-US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tidyverse</a:t>
            </a:r>
            <a:r>
              <a:rPr lang="en-US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dirty="0">
                <a:solidFill>
                  <a:srgbClr val="268BD2"/>
                </a:solidFill>
                <a:latin typeface="Lucida Console" panose="020B0609040504020204" pitchFamily="49" charset="0"/>
              </a:rPr>
              <a:t>library</a:t>
            </a:r>
            <a:r>
              <a:rPr lang="en-US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dirty="0">
                <a:solidFill>
                  <a:srgbClr val="B58900"/>
                </a:solidFill>
                <a:latin typeface="Lucida Console" panose="020B0609040504020204" pitchFamily="49" charset="0"/>
              </a:rPr>
              <a:t>survival</a:t>
            </a:r>
            <a:r>
              <a:rPr lang="en-US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dirty="0">
                <a:solidFill>
                  <a:srgbClr val="268BD2"/>
                </a:solidFill>
                <a:latin typeface="Lucida Console" panose="020B0609040504020204" pitchFamily="49" charset="0"/>
              </a:rPr>
              <a:t>library</a:t>
            </a:r>
            <a:r>
              <a:rPr lang="en-US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ggfortify</a:t>
            </a:r>
            <a:r>
              <a:rPr lang="en-US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dirty="0">
                <a:solidFill>
                  <a:srgbClr val="268BD2"/>
                </a:solidFill>
                <a:latin typeface="Lucida Console" panose="020B0609040504020204" pitchFamily="49" charset="0"/>
              </a:rPr>
              <a:t>library</a:t>
            </a:r>
            <a:r>
              <a:rPr lang="en-US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survminer</a:t>
            </a:r>
            <a:r>
              <a:rPr lang="en-US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dirty="0">
                <a:solidFill>
                  <a:srgbClr val="268BD2"/>
                </a:solidFill>
                <a:latin typeface="Lucida Console" panose="020B0609040504020204" pitchFamily="49" charset="0"/>
              </a:rPr>
              <a:t>library</a:t>
            </a:r>
            <a:r>
              <a:rPr lang="en-US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ggkm</a:t>
            </a:r>
            <a:r>
              <a:rPr lang="en-US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run this code to install - </a:t>
            </a:r>
            <a:r>
              <a:rPr lang="en-US" i="1" dirty="0" err="1">
                <a:solidFill>
                  <a:srgbClr val="93A1A1"/>
                </a:solidFill>
                <a:latin typeface="Lucida Console" panose="020B0609040504020204" pitchFamily="49" charset="0"/>
              </a:rPr>
              <a:t>devtools</a:t>
            </a:r>
            <a:r>
              <a:rPr lang="en-US" i="1" dirty="0">
                <a:solidFill>
                  <a:srgbClr val="93A1A1"/>
                </a:solidFill>
                <a:latin typeface="Lucida Console" panose="020B0609040504020204" pitchFamily="49" charset="0"/>
              </a:rPr>
              <a:t>::</a:t>
            </a:r>
            <a:r>
              <a:rPr lang="en-US" i="1" dirty="0" err="1">
                <a:solidFill>
                  <a:srgbClr val="93A1A1"/>
                </a:solidFill>
                <a:latin typeface="Lucida Console" panose="020B0609040504020204" pitchFamily="49" charset="0"/>
              </a:rPr>
              <a:t>install_github</a:t>
            </a:r>
            <a:r>
              <a:rPr lang="en-US" i="1" dirty="0">
                <a:solidFill>
                  <a:srgbClr val="93A1A1"/>
                </a:solidFill>
                <a:latin typeface="Lucida Console" panose="020B0609040504020204" pitchFamily="49" charset="0"/>
              </a:rPr>
              <a:t>("</a:t>
            </a:r>
            <a:r>
              <a:rPr lang="en-US" i="1" dirty="0" err="1">
                <a:solidFill>
                  <a:srgbClr val="93A1A1"/>
                </a:solidFill>
                <a:latin typeface="Lucida Console" panose="020B0609040504020204" pitchFamily="49" charset="0"/>
              </a:rPr>
              <a:t>sachsmc</a:t>
            </a:r>
            <a:r>
              <a:rPr lang="en-US" i="1" dirty="0">
                <a:solidFill>
                  <a:srgbClr val="93A1A1"/>
                </a:solidFill>
                <a:latin typeface="Lucida Console" panose="020B0609040504020204" pitchFamily="49" charset="0"/>
              </a:rPr>
              <a:t>/</a:t>
            </a:r>
            <a:r>
              <a:rPr lang="en-US" i="1" dirty="0" err="1">
                <a:solidFill>
                  <a:srgbClr val="93A1A1"/>
                </a:solidFill>
                <a:latin typeface="Lucida Console" panose="020B0609040504020204" pitchFamily="49" charset="0"/>
              </a:rPr>
              <a:t>ggkm</a:t>
            </a:r>
            <a:r>
              <a:rPr lang="en-US" i="1" dirty="0">
                <a:solidFill>
                  <a:srgbClr val="93A1A1"/>
                </a:solidFill>
                <a:latin typeface="Lucida Console" panose="020B0609040504020204" pitchFamily="49" charset="0"/>
              </a:rPr>
              <a:t>")</a:t>
            </a:r>
            <a:r>
              <a:rPr lang="en-US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268BD2"/>
                </a:solidFill>
                <a:latin typeface="Lucida Console" panose="020B0609040504020204" pitchFamily="49" charset="0"/>
              </a:rPr>
              <a:t>library</a:t>
            </a:r>
            <a:r>
              <a:rPr lang="en-US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survutils</a:t>
            </a:r>
            <a:r>
              <a:rPr lang="en-US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4855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Adjusted cumulative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11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Plot cumulative risk by exposure group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ggplot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s_pnc_df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aes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x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268BD2"/>
                </a:solidFill>
                <a:latin typeface="Lucida Console" panose="020B0609040504020204" pitchFamily="49" charset="0"/>
              </a:rPr>
              <a:t>time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, y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risk, group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exposure, fill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exposure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))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geom_ribbon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aes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ymin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lower_ci_risk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ymax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upper_ci_risk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, alpha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2AA198"/>
                </a:solidFill>
                <a:latin typeface="Lucida Console" panose="020B0609040504020204" pitchFamily="49" charset="0"/>
              </a:rPr>
              <a:t>0.5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geom_point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geom_line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theme_bw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xlab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>
                <a:solidFill>
                  <a:srgbClr val="2AA198"/>
                </a:solidFill>
                <a:latin typeface="Lucida Console" panose="020B0609040504020204" pitchFamily="49" charset="0"/>
              </a:rPr>
              <a:t>"Risk Period in Gestational Weeks"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ylab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>
                <a:solidFill>
                  <a:srgbClr val="2AA198"/>
                </a:solidFill>
                <a:latin typeface="Lucida Console" panose="020B0609040504020204" pitchFamily="49" charset="0"/>
              </a:rPr>
              <a:t>"Cumulative Risk of Preterm (95% CI)"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theme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legend.title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element_blank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())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854FEB-2F4D-4D83-A10D-4CD44387A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760" y="3255885"/>
            <a:ext cx="4454572" cy="323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18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Forest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11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model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&lt;-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B58900"/>
                </a:solidFill>
                <a:latin typeface="Lucida Console" panose="020B0609040504020204" pitchFamily="49" charset="0"/>
              </a:rPr>
              <a:t>survival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::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coxph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Surv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wksgest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, preterm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~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pnc5_f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mage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raceeth_f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smoker_f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8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births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endParaRPr lang="en-US" sz="1800" dirty="0">
              <a:solidFill>
                <a:srgbClr val="657B83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survutils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::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get_cox_summary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model, ci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2AA198"/>
                </a:solidFill>
                <a:latin typeface="Lucida Console" panose="020B0609040504020204" pitchFamily="49" charset="0"/>
              </a:rPr>
              <a:t>95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CB4B16"/>
                </a:solidFill>
                <a:latin typeface="Lucida Console" panose="020B0609040504020204" pitchFamily="49" charset="0"/>
              </a:rPr>
              <a:t>%&gt;%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select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HR,p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survminer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::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ggforest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model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AA04CADC-C6E4-4434-ACB6-8F9CE2802C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D02809-4931-4A51-A6AD-AEB6FF274CBF}"/>
              </a:ext>
            </a:extLst>
          </p:cNvPr>
          <p:cNvSpPr txBox="1"/>
          <p:nvPr/>
        </p:nvSpPr>
        <p:spPr>
          <a:xfrm>
            <a:off x="3015290" y="4124434"/>
            <a:ext cx="5627004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                                         HR     p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pnc5_fEarly PNC                           0.793 0.000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mage                                      1.005 0.027</a:t>
            </a:r>
          </a:p>
          <a:p>
            <a:pPr lvl="0">
              <a:defRPr/>
            </a:pP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raceeth_fOther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                        1.268 0.000</a:t>
            </a:r>
          </a:p>
          <a:p>
            <a:pPr lvl="0">
              <a:defRPr/>
            </a:pP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raceeth_fWhite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Hispanic                   1.026 0.782</a:t>
            </a:r>
          </a:p>
          <a:p>
            <a:pPr lvl="0">
              <a:defRPr/>
            </a:pP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raceeth_fAfrican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American                 1.803 0.000</a:t>
            </a:r>
          </a:p>
          <a:p>
            <a:pPr lvl="0">
              <a:defRPr/>
            </a:pP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raceeth_fAmerican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Indian or Alaska Native 1.688 0.000</a:t>
            </a:r>
          </a:p>
          <a:p>
            <a:pPr lvl="0">
              <a:defRPr/>
            </a:pP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smoker_fSmoker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                        1.394 0.000</a:t>
            </a:r>
          </a:p>
        </p:txBody>
      </p:sp>
    </p:spTree>
    <p:extLst>
      <p:ext uri="{BB962C8B-B14F-4D97-AF65-F5344CB8AC3E}">
        <p14:creationId xmlns:p14="http://schemas.microsoft.com/office/powerpoint/2010/main" val="3502275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Forest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11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model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&lt;-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B58900"/>
                </a:solidFill>
                <a:latin typeface="Lucida Console" panose="020B0609040504020204" pitchFamily="49" charset="0"/>
              </a:rPr>
              <a:t>survival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::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coxph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Surv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wksgest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, preterm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~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pnc5_f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mage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raceeth_f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smoker_f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8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births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survutils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::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get_cox_summary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model, ci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2AA198"/>
                </a:solidFill>
                <a:latin typeface="Lucida Console" panose="020B0609040504020204" pitchFamily="49" charset="0"/>
              </a:rPr>
              <a:t>95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survminer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::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ggforest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model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AA04CADC-C6E4-4434-ACB6-8F9CE2802C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793C12-7439-446C-9521-38A83C6D7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56" y="1360078"/>
            <a:ext cx="11852217" cy="52946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F09631-CB2C-4911-8006-3A7300888CE7}"/>
              </a:ext>
            </a:extLst>
          </p:cNvPr>
          <p:cNvSpPr/>
          <p:nvPr/>
        </p:nvSpPr>
        <p:spPr>
          <a:xfrm>
            <a:off x="7502731" y="150743"/>
            <a:ext cx="42216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ALERT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Table 2 fallacy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938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381A41-4147-4E4B-BDE8-B801C6B4E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776" y="0"/>
            <a:ext cx="882529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3D17EC-0437-4691-9213-2C6FD2DF82EA}"/>
              </a:ext>
            </a:extLst>
          </p:cNvPr>
          <p:cNvSpPr/>
          <p:nvPr/>
        </p:nvSpPr>
        <p:spPr>
          <a:xfrm rot="16200000">
            <a:off x="-2333712" y="3121223"/>
            <a:ext cx="6457281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Plotting help</a:t>
            </a:r>
            <a:endParaRPr lang="en-US" sz="1600" dirty="0">
              <a:solidFill>
                <a:srgbClr val="657B83"/>
              </a:solidFill>
              <a:latin typeface="Lucida Console" panose="020B0609040504020204" pitchFamily="49" charset="0"/>
            </a:endParaRPr>
          </a:p>
          <a:p>
            <a:r>
              <a:rPr lang="en-US" dirty="0">
                <a:hlinkClick r:id="rId4"/>
              </a:rPr>
              <a:t>https://rpkgs.datanovia.com/survminer/survminer_cheatsheet.pdf</a:t>
            </a:r>
            <a:endParaRPr lang="en-US" dirty="0">
              <a:solidFill>
                <a:srgbClr val="657B83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527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41128-16B8-1C4E-A4DF-8D5A7D596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68"/>
            <a:ext cx="10515600" cy="1325563"/>
          </a:xfrm>
        </p:spPr>
        <p:txBody>
          <a:bodyPr/>
          <a:lstStyle/>
          <a:p>
            <a:r>
              <a:rPr lang="en-US" b="1" dirty="0"/>
              <a:t>Censoring and Competing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0C146-226F-CB41-B5AE-5EDCCE77B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29"/>
            <a:ext cx="10515600" cy="4627834"/>
          </a:xfrm>
        </p:spPr>
        <p:txBody>
          <a:bodyPr/>
          <a:lstStyle/>
          <a:p>
            <a:r>
              <a:rPr lang="en-US" dirty="0"/>
              <a:t>Survival methods need to account for censoring and competing events in analyzing time-to-event data.</a:t>
            </a:r>
          </a:p>
          <a:p>
            <a:endParaRPr lang="en-US" dirty="0"/>
          </a:p>
          <a:p>
            <a:r>
              <a:rPr lang="en-US" dirty="0"/>
              <a:t>Censoring events (e.g., study drop-out) prevent our observation of the outcome.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4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14BBEF8-A6A4-FB4C-9924-741A7DF2C417}"/>
              </a:ext>
            </a:extLst>
          </p:cNvPr>
          <p:cNvCxnSpPr>
            <a:cxnSpLocks/>
          </p:cNvCxnSpPr>
          <p:nvPr/>
        </p:nvCxnSpPr>
        <p:spPr>
          <a:xfrm>
            <a:off x="3130135" y="4783942"/>
            <a:ext cx="236220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70595FF-105B-1948-9DCD-CDBAB7EB8459}"/>
              </a:ext>
            </a:extLst>
          </p:cNvPr>
          <p:cNvSpPr/>
          <p:nvPr/>
        </p:nvSpPr>
        <p:spPr>
          <a:xfrm>
            <a:off x="2453717" y="4540102"/>
            <a:ext cx="1691640" cy="457200"/>
          </a:xfrm>
          <a:prstGeom prst="roundRect">
            <a:avLst>
              <a:gd name="adj" fmla="val 2212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Treatment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C53D34-96A6-C942-9D29-E5B6B09512E9}"/>
              </a:ext>
            </a:extLst>
          </p:cNvPr>
          <p:cNvCxnSpPr>
            <a:cxnSpLocks/>
          </p:cNvCxnSpPr>
          <p:nvPr/>
        </p:nvCxnSpPr>
        <p:spPr>
          <a:xfrm>
            <a:off x="7112254" y="4768702"/>
            <a:ext cx="1417321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2E07EB2-B268-BA4D-B8D8-37C3F3DCF085}"/>
              </a:ext>
            </a:extLst>
          </p:cNvPr>
          <p:cNvSpPr/>
          <p:nvPr/>
        </p:nvSpPr>
        <p:spPr>
          <a:xfrm>
            <a:off x="8563573" y="4524862"/>
            <a:ext cx="1691640" cy="457200"/>
          </a:xfrm>
          <a:prstGeom prst="roundRect">
            <a:avLst>
              <a:gd name="adj" fmla="val 2212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Outcome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D0F310A-C6D5-DF49-9C04-75529EC7F727}"/>
              </a:ext>
            </a:extLst>
          </p:cNvPr>
          <p:cNvSpPr/>
          <p:nvPr/>
        </p:nvSpPr>
        <p:spPr>
          <a:xfrm>
            <a:off x="5520469" y="4360080"/>
            <a:ext cx="1729740" cy="847724"/>
          </a:xfrm>
          <a:prstGeom prst="roundRect">
            <a:avLst>
              <a:gd name="adj" fmla="val 22122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Censoring event</a:t>
            </a:r>
          </a:p>
        </p:txBody>
      </p:sp>
    </p:spTree>
    <p:extLst>
      <p:ext uri="{BB962C8B-B14F-4D97-AF65-F5344CB8AC3E}">
        <p14:creationId xmlns:p14="http://schemas.microsoft.com/office/powerpoint/2010/main" val="6323841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41128-16B8-1C4E-A4DF-8D5A7D596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68"/>
            <a:ext cx="10515600" cy="1325563"/>
          </a:xfrm>
        </p:spPr>
        <p:txBody>
          <a:bodyPr/>
          <a:lstStyle/>
          <a:p>
            <a:r>
              <a:rPr lang="en-US" b="1" dirty="0"/>
              <a:t>Censoring and Competing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0C146-226F-CB41-B5AE-5EDCCE77B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29"/>
            <a:ext cx="10515600" cy="4627834"/>
          </a:xfrm>
        </p:spPr>
        <p:txBody>
          <a:bodyPr/>
          <a:lstStyle/>
          <a:p>
            <a:r>
              <a:rPr lang="en-US" dirty="0"/>
              <a:t>Censoring events (e.g., study drop-out) prevent our observation of the outcome.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Informative censoring occurs when there are determinants of both censoring and the outcome.</a:t>
            </a:r>
          </a:p>
          <a:p>
            <a:r>
              <a:rPr lang="en-US" dirty="0"/>
              <a:t>If not dealt with analytically, can bias risk estimates.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4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14BBEF8-A6A4-FB4C-9924-741A7DF2C417}"/>
              </a:ext>
            </a:extLst>
          </p:cNvPr>
          <p:cNvCxnSpPr>
            <a:cxnSpLocks/>
          </p:cNvCxnSpPr>
          <p:nvPr/>
        </p:nvCxnSpPr>
        <p:spPr>
          <a:xfrm>
            <a:off x="3130135" y="3521590"/>
            <a:ext cx="236220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70595FF-105B-1948-9DCD-CDBAB7EB8459}"/>
              </a:ext>
            </a:extLst>
          </p:cNvPr>
          <p:cNvSpPr/>
          <p:nvPr/>
        </p:nvSpPr>
        <p:spPr>
          <a:xfrm>
            <a:off x="2453717" y="3277750"/>
            <a:ext cx="1691640" cy="457200"/>
          </a:xfrm>
          <a:prstGeom prst="roundRect">
            <a:avLst>
              <a:gd name="adj" fmla="val 2212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Treatment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C53D34-96A6-C942-9D29-E5B6B09512E9}"/>
              </a:ext>
            </a:extLst>
          </p:cNvPr>
          <p:cNvCxnSpPr>
            <a:cxnSpLocks/>
          </p:cNvCxnSpPr>
          <p:nvPr/>
        </p:nvCxnSpPr>
        <p:spPr>
          <a:xfrm>
            <a:off x="7112254" y="3506350"/>
            <a:ext cx="1417321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2E07EB2-B268-BA4D-B8D8-37C3F3DCF085}"/>
              </a:ext>
            </a:extLst>
          </p:cNvPr>
          <p:cNvSpPr/>
          <p:nvPr/>
        </p:nvSpPr>
        <p:spPr>
          <a:xfrm>
            <a:off x="8563573" y="3262510"/>
            <a:ext cx="1691640" cy="457200"/>
          </a:xfrm>
          <a:prstGeom prst="roundRect">
            <a:avLst>
              <a:gd name="adj" fmla="val 2212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Outcome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D0F310A-C6D5-DF49-9C04-75529EC7F727}"/>
              </a:ext>
            </a:extLst>
          </p:cNvPr>
          <p:cNvSpPr/>
          <p:nvPr/>
        </p:nvSpPr>
        <p:spPr>
          <a:xfrm>
            <a:off x="5520469" y="3097728"/>
            <a:ext cx="1729740" cy="847724"/>
          </a:xfrm>
          <a:prstGeom prst="roundRect">
            <a:avLst>
              <a:gd name="adj" fmla="val 22122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Censoring event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E6726CD-A0D5-5B4E-B917-EE28B6EF1841}"/>
              </a:ext>
            </a:extLst>
          </p:cNvPr>
          <p:cNvSpPr/>
          <p:nvPr/>
        </p:nvSpPr>
        <p:spPr>
          <a:xfrm>
            <a:off x="3473503" y="2337354"/>
            <a:ext cx="2034330" cy="414734"/>
          </a:xfrm>
          <a:prstGeom prst="roundRect">
            <a:avLst>
              <a:gd name="adj" fmla="val 22122"/>
            </a:avLst>
          </a:prstGeom>
          <a:solidFill>
            <a:srgbClr val="7A4AAA">
              <a:alpha val="4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Determinants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201043-B4EE-3E45-A95E-F99C85C2E144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4490668" y="2752088"/>
            <a:ext cx="1223519" cy="317681"/>
          </a:xfrm>
          <a:prstGeom prst="straightConnector1">
            <a:avLst/>
          </a:prstGeom>
          <a:ln w="25400">
            <a:solidFill>
              <a:srgbClr val="7030A0"/>
            </a:solidFill>
            <a:prstDash val="dash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D5E1FCF-0423-4A48-9825-11B46FC4980E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5507833" y="2544721"/>
            <a:ext cx="3917057" cy="689830"/>
          </a:xfrm>
          <a:prstGeom prst="straightConnector1">
            <a:avLst/>
          </a:prstGeom>
          <a:ln w="25400">
            <a:solidFill>
              <a:srgbClr val="7030A0"/>
            </a:solidFill>
            <a:prstDash val="dash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476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41128-16B8-1C4E-A4DF-8D5A7D596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68"/>
            <a:ext cx="10515600" cy="1325563"/>
          </a:xfrm>
        </p:spPr>
        <p:txBody>
          <a:bodyPr/>
          <a:lstStyle/>
          <a:p>
            <a:r>
              <a:rPr lang="en-US" b="1" dirty="0"/>
              <a:t>Censoring and Competing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0C146-226F-CB41-B5AE-5EDCCE77B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29"/>
            <a:ext cx="10515600" cy="4627834"/>
          </a:xfrm>
        </p:spPr>
        <p:txBody>
          <a:bodyPr>
            <a:normAutofit/>
          </a:bodyPr>
          <a:lstStyle/>
          <a:p>
            <a:r>
              <a:rPr lang="en-US" dirty="0"/>
              <a:t>Competing events (e.g., death) prevent the occurrence of the outcome.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Treating competing events like censoring events (i.e., assuming outcome could later occur) can bias our estimates of risk.</a:t>
            </a:r>
          </a:p>
          <a:p>
            <a:endParaRPr lang="en-US" dirty="0"/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5739252B-F2D0-954E-8AC5-18F8E66FAA96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82449" y="2258016"/>
            <a:ext cx="806692" cy="2446021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DB392D-5CA4-BC4D-B391-F02B676C83D7}"/>
              </a:ext>
            </a:extLst>
          </p:cNvPr>
          <p:cNvCxnSpPr>
            <a:cxnSpLocks/>
          </p:cNvCxnSpPr>
          <p:nvPr/>
        </p:nvCxnSpPr>
        <p:spPr>
          <a:xfrm>
            <a:off x="3981885" y="2887181"/>
            <a:ext cx="2952750" cy="0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B8749B6-68A9-0A4C-BD6F-CA160F4145EA}"/>
              </a:ext>
            </a:extLst>
          </p:cNvPr>
          <p:cNvSpPr/>
          <p:nvPr/>
        </p:nvSpPr>
        <p:spPr>
          <a:xfrm>
            <a:off x="2716965" y="2658581"/>
            <a:ext cx="1691640" cy="457200"/>
          </a:xfrm>
          <a:prstGeom prst="roundRect">
            <a:avLst>
              <a:gd name="adj" fmla="val 2212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Treatment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3853E9C-C95D-4C40-8D65-8061342640B1}"/>
              </a:ext>
            </a:extLst>
          </p:cNvPr>
          <p:cNvSpPr/>
          <p:nvPr/>
        </p:nvSpPr>
        <p:spPr>
          <a:xfrm>
            <a:off x="7166429" y="2658581"/>
            <a:ext cx="1691640" cy="457200"/>
          </a:xfrm>
          <a:prstGeom prst="roundRect">
            <a:avLst>
              <a:gd name="adj" fmla="val 22122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trike="sngStrike" dirty="0">
                <a:solidFill>
                  <a:sysClr val="windowText" lastClr="000000"/>
                </a:solidFill>
              </a:rPr>
              <a:t>Outcome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2937A3-C16A-5A46-9F4F-B9930806C8F1}"/>
              </a:ext>
            </a:extLst>
          </p:cNvPr>
          <p:cNvSpPr txBox="1"/>
          <p:nvPr/>
        </p:nvSpPr>
        <p:spPr>
          <a:xfrm>
            <a:off x="6603240" y="2343614"/>
            <a:ext cx="64312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500" b="1" dirty="0"/>
              <a:t>X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C34A126-BB4E-444A-885F-A474894F6AF0}"/>
              </a:ext>
            </a:extLst>
          </p:cNvPr>
          <p:cNvSpPr/>
          <p:nvPr/>
        </p:nvSpPr>
        <p:spPr>
          <a:xfrm>
            <a:off x="6058335" y="3491144"/>
            <a:ext cx="1729740" cy="847724"/>
          </a:xfrm>
          <a:prstGeom prst="roundRect">
            <a:avLst>
              <a:gd name="adj" fmla="val 22122"/>
            </a:avLst>
          </a:prstGeom>
          <a:solidFill>
            <a:srgbClr val="AB1500">
              <a:alpha val="2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Competing event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EE9880E-D4A8-6A42-BE9D-D5FCC81C7B43}"/>
              </a:ext>
            </a:extLst>
          </p:cNvPr>
          <p:cNvCxnSpPr>
            <a:cxnSpLocks/>
          </p:cNvCxnSpPr>
          <p:nvPr/>
        </p:nvCxnSpPr>
        <p:spPr>
          <a:xfrm>
            <a:off x="7825177" y="3924807"/>
            <a:ext cx="1417321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D94A88B-7F69-2642-B5FC-D3B724F4A1E8}"/>
              </a:ext>
            </a:extLst>
          </p:cNvPr>
          <p:cNvSpPr/>
          <p:nvPr/>
        </p:nvSpPr>
        <p:spPr>
          <a:xfrm>
            <a:off x="9276496" y="3680967"/>
            <a:ext cx="1691640" cy="457200"/>
          </a:xfrm>
          <a:prstGeom prst="roundRect">
            <a:avLst>
              <a:gd name="adj" fmla="val 2212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Outcome</a:t>
            </a:r>
          </a:p>
        </p:txBody>
      </p:sp>
    </p:spTree>
    <p:extLst>
      <p:ext uri="{BB962C8B-B14F-4D97-AF65-F5344CB8AC3E}">
        <p14:creationId xmlns:p14="http://schemas.microsoft.com/office/powerpoint/2010/main" val="238228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B4EED-3A72-CD4F-93EC-F8A5A20FC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IP Weights for Survival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E47F0-F804-AE48-815D-4E6A44A4B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Confounding: Apply IPTW to survival data</a:t>
            </a:r>
          </a:p>
          <a:p>
            <a:endParaRPr lang="en-US" i="1" dirty="0"/>
          </a:p>
          <a:p>
            <a:r>
              <a:rPr lang="en-US" dirty="0"/>
              <a:t>Censoring: Account for potentially informative censoring by applying IPCW. </a:t>
            </a:r>
          </a:p>
          <a:p>
            <a:endParaRPr lang="en-US" dirty="0"/>
          </a:p>
          <a:p>
            <a:r>
              <a:rPr lang="en-US" dirty="0"/>
              <a:t>Competing risks: Use an IP-weighted estimator that allows for multiple event types.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3D17EC-0437-4691-9213-2C6FD2DF82EA}"/>
              </a:ext>
            </a:extLst>
          </p:cNvPr>
          <p:cNvSpPr/>
          <p:nvPr/>
        </p:nvSpPr>
        <p:spPr>
          <a:xfrm>
            <a:off x="449262" y="5561410"/>
            <a:ext cx="11293476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Check out </a:t>
            </a:r>
            <a:r>
              <a:rPr lang="en-US" sz="1600" i="1" dirty="0" err="1">
                <a:solidFill>
                  <a:srgbClr val="93A1A1"/>
                </a:solidFill>
                <a:latin typeface="Lucida Console" panose="020B0609040504020204" pitchFamily="49" charset="0"/>
              </a:rPr>
              <a:t>cmprisk</a:t>
            </a:r>
            <a:r>
              <a:rPr lang="en-US" sz="16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 package to appropriately handle competing events in survival analysis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dirty="0">
                <a:hlinkClick r:id="rId3"/>
              </a:rPr>
              <a:t>https://cran.r-project.org/web/packages/cmprsk/cmprsk.pdf</a:t>
            </a:r>
            <a:endParaRPr lang="en-US" dirty="0">
              <a:solidFill>
                <a:srgbClr val="657B83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020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B4EED-3A72-CD4F-93EC-F8A5A20FC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 to Multilevel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E47F0-F804-AE48-815D-4E6A44A4B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to use? When we violate the independence assumption</a:t>
            </a:r>
          </a:p>
          <a:p>
            <a:endParaRPr lang="en-US" i="1" dirty="0"/>
          </a:p>
          <a:p>
            <a:r>
              <a:rPr lang="en-US" dirty="0"/>
              <a:t>Non-independence among covariates</a:t>
            </a:r>
          </a:p>
          <a:p>
            <a:pPr lvl="1"/>
            <a:r>
              <a:rPr lang="en-US" dirty="0"/>
              <a:t>Repeated measurements (or the same patient/person/individual)</a:t>
            </a:r>
          </a:p>
          <a:p>
            <a:pPr lvl="1"/>
            <a:r>
              <a:rPr lang="en-US" dirty="0"/>
              <a:t>Sampling from a classroom, village, county, etc. </a:t>
            </a:r>
          </a:p>
          <a:p>
            <a:pPr lvl="1"/>
            <a:r>
              <a:rPr lang="en-US" dirty="0"/>
              <a:t>Clusters differ systematically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EAE354-051A-45BF-B85A-62A00F0F8A4A}"/>
              </a:ext>
            </a:extLst>
          </p:cNvPr>
          <p:cNvSpPr/>
          <p:nvPr/>
        </p:nvSpPr>
        <p:spPr>
          <a:xfrm>
            <a:off x="254796" y="5604712"/>
            <a:ext cx="11682407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Check out this article w/ J </a:t>
            </a:r>
            <a:r>
              <a:rPr lang="en-US" sz="1400" i="1" dirty="0" err="1">
                <a:solidFill>
                  <a:srgbClr val="93A1A1"/>
                </a:solidFill>
                <a:latin typeface="Lucida Console" panose="020B0609040504020204" pitchFamily="49" charset="0"/>
              </a:rPr>
              <a:t>Biebs</a:t>
            </a:r>
            <a:r>
              <a:rPr lang="en-US" sz="14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 examples: </a:t>
            </a:r>
          </a:p>
          <a:p>
            <a:r>
              <a:rPr lang="en-US" sz="1400" dirty="0">
                <a:solidFill>
                  <a:srgbClr val="657B83"/>
                </a:solidFill>
                <a:latin typeface="Lucida Console" panose="020B0609040504020204" pitchFamily="49" charset="0"/>
              </a:rPr>
              <a:t>Keep Calm and Learn Multilevel Logistic Modeling: A Simplified Three-Step Procedure Using Stata, R, </a:t>
            </a:r>
            <a:r>
              <a:rPr lang="en-US" sz="14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Mplus</a:t>
            </a:r>
            <a:r>
              <a:rPr lang="en-US" sz="1400" dirty="0">
                <a:solidFill>
                  <a:srgbClr val="657B83"/>
                </a:solidFill>
                <a:latin typeface="Lucida Console" panose="020B0609040504020204" pitchFamily="49" charset="0"/>
              </a:rPr>
              <a:t>, and SPSS</a:t>
            </a:r>
          </a:p>
          <a:p>
            <a:r>
              <a:rPr lang="en-US" sz="1600" dirty="0">
                <a:hlinkClick r:id="rId3"/>
              </a:rPr>
              <a:t>https://www.rips-irsp.com/articles/10.5334/irsp.90/</a:t>
            </a:r>
            <a:endParaRPr lang="en-US" sz="1600" dirty="0">
              <a:solidFill>
                <a:srgbClr val="657B83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244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B4EED-3A72-CD4F-93EC-F8A5A20FC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Multilevel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E47F0-F804-AE48-815D-4E6A44A4B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fit a different slope and/or intercept to each cluster (</a:t>
            </a:r>
            <a:r>
              <a:rPr lang="en-US" dirty="0" err="1"/>
              <a:t>intracluster</a:t>
            </a:r>
            <a:r>
              <a:rPr lang="en-US" dirty="0"/>
              <a:t>— “random” effect, grouping factors to control) while accounting for an overall “fixed” effect (variables we think will have an effect on the outcome)</a:t>
            </a:r>
          </a:p>
          <a:p>
            <a:r>
              <a:rPr lang="en-US" dirty="0"/>
              <a:t>We are trying to determine the [risk, odds, </a:t>
            </a:r>
            <a:r>
              <a:rPr lang="en-US" dirty="0" err="1"/>
              <a:t>etc</a:t>
            </a:r>
            <a:r>
              <a:rPr lang="en-US" dirty="0"/>
              <a:t>] of someone with treatment exposure</a:t>
            </a:r>
            <a:r>
              <a:rPr lang="en-US" i="1" dirty="0"/>
              <a:t>, </a:t>
            </a:r>
            <a:r>
              <a:rPr lang="en-US" i="1" dirty="0" err="1"/>
              <a:t>i</a:t>
            </a:r>
            <a:r>
              <a:rPr lang="en-US" i="1" dirty="0"/>
              <a:t>, </a:t>
            </a:r>
            <a:r>
              <a:rPr lang="en-US" dirty="0"/>
              <a:t>that is part of cluster, </a:t>
            </a:r>
            <a:r>
              <a:rPr lang="en-US" i="1" dirty="0"/>
              <a:t>j. </a:t>
            </a:r>
          </a:p>
          <a:p>
            <a:r>
              <a:rPr lang="en-US" dirty="0"/>
              <a:t>Usually results in coefficients with a smaller variance as opposed to models which stratify. </a:t>
            </a:r>
          </a:p>
        </p:txBody>
      </p:sp>
    </p:spTree>
    <p:extLst>
      <p:ext uri="{BB962C8B-B14F-4D97-AF65-F5344CB8AC3E}">
        <p14:creationId xmlns:p14="http://schemas.microsoft.com/office/powerpoint/2010/main" val="3548758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87739-A89A-7743-8C8F-61CE4B49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62" y="368290"/>
            <a:ext cx="10515600" cy="1325563"/>
          </a:xfrm>
        </p:spPr>
        <p:txBody>
          <a:bodyPr/>
          <a:lstStyle/>
          <a:p>
            <a:r>
              <a:rPr lang="en-US" b="1" dirty="0"/>
              <a:t>Intro to Survival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19B50-090A-A24C-9539-0A7ADE1ED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053"/>
            <a:ext cx="10515600" cy="4782910"/>
          </a:xfrm>
        </p:spPr>
        <p:txBody>
          <a:bodyPr/>
          <a:lstStyle/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Single ascertainment of presence/absence of the outcome: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vs.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dirty="0"/>
              <a:t>Measure outcomes over time: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C4B3FA8-082A-8B45-BBB2-33A297BC3D3D}"/>
              </a:ext>
            </a:extLst>
          </p:cNvPr>
          <p:cNvCxnSpPr>
            <a:cxnSpLocks/>
          </p:cNvCxnSpPr>
          <p:nvPr/>
        </p:nvCxnSpPr>
        <p:spPr>
          <a:xfrm>
            <a:off x="2706327" y="2647107"/>
            <a:ext cx="476894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DCAF824-9520-1D4B-ABA0-A841FD9F1C72}"/>
              </a:ext>
            </a:extLst>
          </p:cNvPr>
          <p:cNvSpPr/>
          <p:nvPr/>
        </p:nvSpPr>
        <p:spPr>
          <a:xfrm>
            <a:off x="2470706" y="2418507"/>
            <a:ext cx="1691640" cy="457200"/>
          </a:xfrm>
          <a:prstGeom prst="roundRect">
            <a:avLst>
              <a:gd name="adj" fmla="val 2212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Treatment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A7922D4-B580-7D4F-8CAA-B46BD2FF85D6}"/>
              </a:ext>
            </a:extLst>
          </p:cNvPr>
          <p:cNvSpPr/>
          <p:nvPr/>
        </p:nvSpPr>
        <p:spPr>
          <a:xfrm>
            <a:off x="7475276" y="2408386"/>
            <a:ext cx="1691640" cy="457200"/>
          </a:xfrm>
          <a:prstGeom prst="roundRect">
            <a:avLst>
              <a:gd name="adj" fmla="val 2212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Outcome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D3FC5A9-A575-344A-9856-1F73B0FF9035}"/>
              </a:ext>
            </a:extLst>
          </p:cNvPr>
          <p:cNvCxnSpPr>
            <a:cxnSpLocks/>
          </p:cNvCxnSpPr>
          <p:nvPr/>
        </p:nvCxnSpPr>
        <p:spPr>
          <a:xfrm>
            <a:off x="3266239" y="5040710"/>
            <a:ext cx="621792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EE4EC3E-057C-224C-8496-2CFE8AC19AE8}"/>
              </a:ext>
            </a:extLst>
          </p:cNvPr>
          <p:cNvCxnSpPr>
            <a:cxnSpLocks/>
          </p:cNvCxnSpPr>
          <p:nvPr/>
        </p:nvCxnSpPr>
        <p:spPr>
          <a:xfrm>
            <a:off x="3272786" y="4750658"/>
            <a:ext cx="466344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09BA97A-C3F2-7240-97C4-41F61D83E0C7}"/>
              </a:ext>
            </a:extLst>
          </p:cNvPr>
          <p:cNvCxnSpPr>
            <a:cxnSpLocks/>
          </p:cNvCxnSpPr>
          <p:nvPr/>
        </p:nvCxnSpPr>
        <p:spPr>
          <a:xfrm>
            <a:off x="3271494" y="4888310"/>
            <a:ext cx="301752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2AF467-3B2D-8641-9731-7B62A01DA31F}"/>
              </a:ext>
            </a:extLst>
          </p:cNvPr>
          <p:cNvCxnSpPr>
            <a:cxnSpLocks/>
          </p:cNvCxnSpPr>
          <p:nvPr/>
        </p:nvCxnSpPr>
        <p:spPr>
          <a:xfrm>
            <a:off x="3268815" y="5260473"/>
            <a:ext cx="448056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AC3F2A8-BAC5-454E-A6CB-0DE080CEDD96}"/>
              </a:ext>
            </a:extLst>
          </p:cNvPr>
          <p:cNvCxnSpPr>
            <a:cxnSpLocks/>
          </p:cNvCxnSpPr>
          <p:nvPr/>
        </p:nvCxnSpPr>
        <p:spPr>
          <a:xfrm>
            <a:off x="3271392" y="5412876"/>
            <a:ext cx="621792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5223748-4E1B-E546-A45B-9DD227740681}"/>
              </a:ext>
            </a:extLst>
          </p:cNvPr>
          <p:cNvCxnSpPr>
            <a:cxnSpLocks/>
          </p:cNvCxnSpPr>
          <p:nvPr/>
        </p:nvCxnSpPr>
        <p:spPr>
          <a:xfrm>
            <a:off x="3266240" y="5565276"/>
            <a:ext cx="82296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7664220-A1EE-A840-9A71-745ECEE441A5}"/>
              </a:ext>
            </a:extLst>
          </p:cNvPr>
          <p:cNvCxnSpPr>
            <a:cxnSpLocks/>
          </p:cNvCxnSpPr>
          <p:nvPr/>
        </p:nvCxnSpPr>
        <p:spPr>
          <a:xfrm>
            <a:off x="3260985" y="5714610"/>
            <a:ext cx="393192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63166A-1A0E-B94E-8439-947A8883E6C0}"/>
              </a:ext>
            </a:extLst>
          </p:cNvPr>
          <p:cNvCxnSpPr>
            <a:cxnSpLocks/>
          </p:cNvCxnSpPr>
          <p:nvPr/>
        </p:nvCxnSpPr>
        <p:spPr>
          <a:xfrm>
            <a:off x="3267770" y="4603268"/>
            <a:ext cx="621792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3CBA15F-B75E-714F-86F9-C7F3B043B1C9}"/>
              </a:ext>
            </a:extLst>
          </p:cNvPr>
          <p:cNvSpPr txBox="1"/>
          <p:nvPr/>
        </p:nvSpPr>
        <p:spPr>
          <a:xfrm>
            <a:off x="2438003" y="6155306"/>
            <a:ext cx="224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Follow-up time (t) for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B5F1EDB-3BC2-A54B-82F4-8BB7E39616C3}"/>
              </a:ext>
            </a:extLst>
          </p:cNvPr>
          <p:cNvCxnSpPr>
            <a:cxnSpLocks/>
          </p:cNvCxnSpPr>
          <p:nvPr/>
        </p:nvCxnSpPr>
        <p:spPr>
          <a:xfrm>
            <a:off x="2596963" y="6030268"/>
            <a:ext cx="704088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CD879F3-F8C4-9C47-BBA6-8DAAF7612287}"/>
              </a:ext>
            </a:extLst>
          </p:cNvPr>
          <p:cNvSpPr/>
          <p:nvPr/>
        </p:nvSpPr>
        <p:spPr>
          <a:xfrm>
            <a:off x="7942900" y="4657365"/>
            <a:ext cx="228600" cy="182880"/>
          </a:xfrm>
          <a:prstGeom prst="roundRect">
            <a:avLst>
              <a:gd name="adj" fmla="val 2212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2480E69-BB2B-5247-8555-ACCDA7679543}"/>
              </a:ext>
            </a:extLst>
          </p:cNvPr>
          <p:cNvCxnSpPr/>
          <p:nvPr/>
        </p:nvCxnSpPr>
        <p:spPr>
          <a:xfrm>
            <a:off x="2588537" y="5892991"/>
            <a:ext cx="0" cy="2743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770A01F-2876-6246-8F84-35CB8F0D01C9}"/>
              </a:ext>
            </a:extLst>
          </p:cNvPr>
          <p:cNvSpPr/>
          <p:nvPr/>
        </p:nvSpPr>
        <p:spPr>
          <a:xfrm>
            <a:off x="1952008" y="4518045"/>
            <a:ext cx="1351795" cy="5486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Treatment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A=1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2DBDF55-CC6C-7F45-8C76-A8D66892091C}"/>
              </a:ext>
            </a:extLst>
          </p:cNvPr>
          <p:cNvSpPr/>
          <p:nvPr/>
        </p:nvSpPr>
        <p:spPr>
          <a:xfrm>
            <a:off x="1972500" y="5217672"/>
            <a:ext cx="1351795" cy="5486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Treatment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A=0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B2E776-ECCD-F444-BC97-015CC5211DE8}"/>
              </a:ext>
            </a:extLst>
          </p:cNvPr>
          <p:cNvSpPr/>
          <p:nvPr/>
        </p:nvSpPr>
        <p:spPr>
          <a:xfrm>
            <a:off x="4669396" y="6151211"/>
            <a:ext cx="1188720" cy="358555"/>
          </a:xfrm>
          <a:prstGeom prst="roundRect">
            <a:avLst>
              <a:gd name="adj" fmla="val 2212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Outcome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BC3BB4B-02D3-2A46-A53C-A3D1EB577008}"/>
              </a:ext>
            </a:extLst>
          </p:cNvPr>
          <p:cNvSpPr/>
          <p:nvPr/>
        </p:nvSpPr>
        <p:spPr>
          <a:xfrm>
            <a:off x="6311777" y="4809765"/>
            <a:ext cx="228600" cy="182880"/>
          </a:xfrm>
          <a:prstGeom prst="roundRect">
            <a:avLst>
              <a:gd name="adj" fmla="val 2212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712BAF19-D51C-A340-9FB1-3E1880F0184F}"/>
              </a:ext>
            </a:extLst>
          </p:cNvPr>
          <p:cNvSpPr/>
          <p:nvPr/>
        </p:nvSpPr>
        <p:spPr>
          <a:xfrm>
            <a:off x="7767874" y="5170392"/>
            <a:ext cx="228600" cy="182880"/>
          </a:xfrm>
          <a:prstGeom prst="roundRect">
            <a:avLst>
              <a:gd name="adj" fmla="val 2212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A307843-2FEC-E14E-B472-928F8815EF12}"/>
              </a:ext>
            </a:extLst>
          </p:cNvPr>
          <p:cNvSpPr/>
          <p:nvPr/>
        </p:nvSpPr>
        <p:spPr>
          <a:xfrm>
            <a:off x="4108772" y="5467646"/>
            <a:ext cx="228600" cy="182880"/>
          </a:xfrm>
          <a:prstGeom prst="roundRect">
            <a:avLst>
              <a:gd name="adj" fmla="val 2212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A7D4C1E-94D3-514E-B027-22813C16DE1A}"/>
              </a:ext>
            </a:extLst>
          </p:cNvPr>
          <p:cNvSpPr/>
          <p:nvPr/>
        </p:nvSpPr>
        <p:spPr>
          <a:xfrm>
            <a:off x="7206567" y="5623063"/>
            <a:ext cx="228600" cy="182880"/>
          </a:xfrm>
          <a:prstGeom prst="roundRect">
            <a:avLst>
              <a:gd name="adj" fmla="val 2212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195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B4EED-3A72-CD4F-93EC-F8A5A20FC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E47F0-F804-AE48-815D-4E6A44A4B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Towards Data Science: </a:t>
            </a:r>
            <a:r>
              <a:rPr lang="en-US" dirty="0">
                <a:hlinkClick r:id="rId3"/>
              </a:rPr>
              <a:t>https://towardsdatascience.com/using-mixed-effects-models-for-linear-regression-7b7941d249b</a:t>
            </a:r>
            <a:endParaRPr lang="en-US" dirty="0"/>
          </a:p>
          <a:p>
            <a:r>
              <a:rPr lang="en-US" dirty="0"/>
              <a:t>Multilevel Modeling of Educational Data using R: </a:t>
            </a:r>
            <a:r>
              <a:rPr lang="en-US" dirty="0">
                <a:hlinkClick r:id="rId4"/>
              </a:rPr>
              <a:t>https://www.r-bloggers.com/multilevel-modeling-of-educational-data-using-r-part-1/</a:t>
            </a:r>
            <a:endParaRPr lang="en-US" dirty="0"/>
          </a:p>
          <a:p>
            <a:r>
              <a:rPr lang="en-US" dirty="0"/>
              <a:t>Getting Started with Mixed Effect Modeling in R: </a:t>
            </a:r>
            <a:r>
              <a:rPr lang="en-US" dirty="0">
                <a:hlinkClick r:id="rId5"/>
              </a:rPr>
              <a:t>https://www.jaredknowles.com/journal/2013/11/25/getting-started-with-mixed-effect-models-in-r</a:t>
            </a:r>
            <a:endParaRPr lang="en-US" dirty="0"/>
          </a:p>
          <a:p>
            <a:r>
              <a:rPr lang="en-US" dirty="0"/>
              <a:t>Multilevel Modeling in R: </a:t>
            </a:r>
            <a:r>
              <a:rPr lang="en-US" dirty="0">
                <a:hlinkClick r:id="rId6"/>
              </a:rPr>
              <a:t>https://rpubs.com/rslbliss/r_mlm_ws</a:t>
            </a:r>
            <a:endParaRPr lang="en-US" dirty="0"/>
          </a:p>
          <a:p>
            <a:r>
              <a:rPr lang="en-US" dirty="0"/>
              <a:t>Multilevel Modeling in R (book, $): </a:t>
            </a:r>
            <a:r>
              <a:rPr lang="en-US" dirty="0">
                <a:hlinkClick r:id="rId7"/>
              </a:rPr>
              <a:t>https://www.amazon.com/Multilevel-Modeling-Statistics-Behavioral-Sciences-ebook-dp-B00L2EBEOO/dp/</a:t>
            </a:r>
            <a:r>
              <a:rPr lang="en-US">
                <a:hlinkClick r:id="rId7"/>
              </a:rPr>
              <a:t>B00L2EBEOO/</a:t>
            </a:r>
            <a:endParaRPr lang="en-US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057886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EAE354-051A-45BF-B85A-62A00F0F8A4A}"/>
              </a:ext>
            </a:extLst>
          </p:cNvPr>
          <p:cNvSpPr/>
          <p:nvPr/>
        </p:nvSpPr>
        <p:spPr>
          <a:xfrm>
            <a:off x="254796" y="6338986"/>
            <a:ext cx="5984163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https://www.rdocumentation.org/packages/lme4/versions/1.1-21/topics/glmer</a:t>
            </a:r>
            <a:endParaRPr lang="en-US" sz="1600" dirty="0">
              <a:solidFill>
                <a:srgbClr val="657B83"/>
              </a:solidFill>
              <a:latin typeface="Lucida Console" panose="020B06090405040202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FA7902-8952-4C88-9369-D80785010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227"/>
            <a:ext cx="12192000" cy="509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251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Effect of mage on </a:t>
            </a:r>
            <a:r>
              <a:rPr lang="en-US" sz="4000" b="1" dirty="0" err="1"/>
              <a:t>wksgest</a:t>
            </a:r>
            <a:r>
              <a:rPr lang="en-US" sz="4000" b="1" dirty="0"/>
              <a:t>, taking </a:t>
            </a:r>
            <a:r>
              <a:rPr lang="en-US" sz="4000" b="1" dirty="0" err="1"/>
              <a:t>raceeth_f</a:t>
            </a:r>
            <a:r>
              <a:rPr lang="en-US" sz="4000" b="1" dirty="0"/>
              <a:t> into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869"/>
            <a:ext cx="11111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library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lme4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library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broom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18233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Relationship between mage and </a:t>
            </a:r>
            <a:r>
              <a:rPr lang="en-US" sz="4000" b="1" dirty="0" err="1"/>
              <a:t>wksgest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07869"/>
            <a:ext cx="55149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ggplot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births </a:t>
            </a:r>
            <a:r>
              <a:rPr lang="en-US" sz="2000" dirty="0">
                <a:solidFill>
                  <a:srgbClr val="CB4B16"/>
                </a:solidFill>
                <a:latin typeface="Lucida Console" panose="020B0609040504020204" pitchFamily="49" charset="0"/>
              </a:rPr>
              <a:t>%&gt;%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sample_n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10000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	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aes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mage,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wksgest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)) +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geom_jitter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() +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geom_smooth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method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2000" dirty="0" err="1">
                <a:solidFill>
                  <a:srgbClr val="2AA198"/>
                </a:solidFill>
                <a:latin typeface="Lucida Console" panose="020B0609040504020204" pitchFamily="49" charset="0"/>
              </a:rPr>
              <a:t>lm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D93C0A-79BA-4991-9F69-C665EC972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174" y="1341351"/>
            <a:ext cx="5514975" cy="515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383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Relationship between mage and </a:t>
            </a:r>
            <a:r>
              <a:rPr lang="en-US" sz="4000" b="1" dirty="0" err="1"/>
              <a:t>wksgest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07869"/>
            <a:ext cx="55149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ggplot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births </a:t>
            </a:r>
            <a:r>
              <a:rPr lang="en-US" sz="2000" dirty="0">
                <a:solidFill>
                  <a:srgbClr val="CB4B16"/>
                </a:solidFill>
                <a:latin typeface="Lucida Console" panose="020B0609040504020204" pitchFamily="49" charset="0"/>
              </a:rPr>
              <a:t>%&gt;%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sample_n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10000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	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aes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mage,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wksgest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)) +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geom_jitter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() +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geom_smooth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method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2000" dirty="0" err="1">
                <a:solidFill>
                  <a:srgbClr val="2AA198"/>
                </a:solidFill>
                <a:latin typeface="Lucida Console" panose="020B0609040504020204" pitchFamily="49" charset="0"/>
              </a:rPr>
              <a:t>lm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</a:p>
          <a:p>
            <a:pPr marL="0" indent="0">
              <a:buNone/>
            </a:pPr>
            <a:endParaRPr lang="en-US" sz="2000" dirty="0">
              <a:solidFill>
                <a:srgbClr val="586E75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basic model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268BD2"/>
                </a:solidFill>
                <a:latin typeface="Lucida Console" panose="020B0609040504020204" pitchFamily="49" charset="0"/>
              </a:rPr>
              <a:t>glm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births,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wksgest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~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mage, 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family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gaussian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"identity"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CB4B16"/>
                </a:solidFill>
                <a:latin typeface="Lucida Console" panose="020B0609040504020204" pitchFamily="49" charset="0"/>
              </a:rPr>
              <a:t>%&gt;%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broom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::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tidy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()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D93C0A-79BA-4991-9F69-C665EC972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174" y="1341351"/>
            <a:ext cx="5514975" cy="515152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F7CCBA-D68E-4D95-A10D-367F49AD0F25}"/>
              </a:ext>
            </a:extLst>
          </p:cNvPr>
          <p:cNvSpPr txBox="1">
            <a:spLocks/>
          </p:cNvSpPr>
          <p:nvPr/>
        </p:nvSpPr>
        <p:spPr>
          <a:xfrm>
            <a:off x="990599" y="3714749"/>
            <a:ext cx="5514975" cy="2596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ACB052-4B11-46DB-8A74-EBF8F9D92F56}"/>
              </a:ext>
            </a:extLst>
          </p:cNvPr>
          <p:cNvSpPr txBox="1"/>
          <p:nvPr/>
        </p:nvSpPr>
        <p:spPr>
          <a:xfrm>
            <a:off x="833436" y="5323324"/>
            <a:ext cx="5829299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# A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tibble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: 2 x 5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term        estimate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std.error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statistic     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p.value</a:t>
            </a:r>
            <a:endParaRPr lang="en-US" sz="1400" dirty="0">
              <a:solidFill>
                <a:srgbClr val="657B83"/>
              </a:solidFill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chr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    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  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1 (Intercept) 39.2       0.0463     846.   0           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2 mage        -0.00916   0.00165     -5.57 0.0000000260</a:t>
            </a:r>
          </a:p>
        </p:txBody>
      </p:sp>
    </p:spTree>
    <p:extLst>
      <p:ext uri="{BB962C8B-B14F-4D97-AF65-F5344CB8AC3E}">
        <p14:creationId xmlns:p14="http://schemas.microsoft.com/office/powerpoint/2010/main" val="13293848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Stratify by </a:t>
            </a:r>
            <a:r>
              <a:rPr lang="en-US" sz="4000" b="1" dirty="0" err="1"/>
              <a:t>raceeth_f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17" y="2506662"/>
            <a:ext cx="5800726" cy="310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ggplot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births </a:t>
            </a:r>
            <a:r>
              <a:rPr lang="en-US" sz="1800" dirty="0">
                <a:solidFill>
                  <a:srgbClr val="CB4B16"/>
                </a:solidFill>
                <a:latin typeface="Lucida Console" panose="020B0609040504020204" pitchFamily="49" charset="0"/>
              </a:rPr>
              <a:t>%&gt;%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sample_n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>
                <a:solidFill>
                  <a:srgbClr val="2AA198"/>
                </a:solidFill>
                <a:latin typeface="Lucida Console" panose="020B0609040504020204" pitchFamily="49" charset="0"/>
              </a:rPr>
              <a:t>10000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aes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mage, 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wksgest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, color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raceeth_f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))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geom_smooth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method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800" dirty="0" err="1">
                <a:solidFill>
                  <a:srgbClr val="2AA198"/>
                </a:solidFill>
                <a:latin typeface="Lucida Console" panose="020B0609040504020204" pitchFamily="49" charset="0"/>
              </a:rPr>
              <a:t>lm</a:t>
            </a:r>
            <a:r>
              <a:rPr lang="en-US" sz="18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, se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F, 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show.legend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F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by </a:t>
            </a:r>
            <a:r>
              <a:rPr lang="en-US" sz="1800" i="1" dirty="0" err="1">
                <a:solidFill>
                  <a:srgbClr val="93A1A1"/>
                </a:solidFill>
                <a:latin typeface="Lucida Console" panose="020B0609040504020204" pitchFamily="49" charset="0"/>
              </a:rPr>
              <a:t>raceeth_f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geom_smooth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color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2AA198"/>
                </a:solidFill>
                <a:latin typeface="Lucida Console" panose="020B0609040504020204" pitchFamily="49" charset="0"/>
              </a:rPr>
              <a:t>"black"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, method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800" dirty="0" err="1">
                <a:solidFill>
                  <a:srgbClr val="2AA198"/>
                </a:solidFill>
                <a:latin typeface="Lucida Console" panose="020B0609040504020204" pitchFamily="49" charset="0"/>
              </a:rPr>
              <a:t>lm</a:t>
            </a:r>
            <a:r>
              <a:rPr lang="en-US" sz="18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, size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2AA198"/>
                </a:solidFill>
                <a:latin typeface="Lucida Console" panose="020B0609040504020204" pitchFamily="49" charset="0"/>
              </a:rPr>
              <a:t>2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lty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2AA198"/>
                </a:solidFill>
                <a:latin typeface="Lucida Console" panose="020B0609040504020204" pitchFamily="49" charset="0"/>
              </a:rPr>
              <a:t>2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, se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F, </a:t>
            </a:r>
            <a:r>
              <a:rPr lang="en-US" sz="18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show.legend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F</a:t>
            </a:r>
            <a:r>
              <a:rPr lang="en-US" sz="18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  </a:t>
            </a:r>
            <a:r>
              <a:rPr lang="en-US" sz="18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overall</a:t>
            </a:r>
            <a:r>
              <a:rPr lang="en-US" sz="18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F7CCBA-D68E-4D95-A10D-367F49AD0F25}"/>
              </a:ext>
            </a:extLst>
          </p:cNvPr>
          <p:cNvSpPr txBox="1">
            <a:spLocks/>
          </p:cNvSpPr>
          <p:nvPr/>
        </p:nvSpPr>
        <p:spPr>
          <a:xfrm>
            <a:off x="990599" y="3714749"/>
            <a:ext cx="5514975" cy="2596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14E2EC-DE8F-4E6C-8D64-51E595781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574" y="1081281"/>
            <a:ext cx="5026710" cy="46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706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M1: Fixed effects – mage, </a:t>
            </a:r>
            <a:r>
              <a:rPr lang="en-US" b="1" dirty="0" err="1"/>
              <a:t>raceeth_f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869"/>
            <a:ext cx="108819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additive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glm_mod_add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268BD2"/>
                </a:solidFill>
                <a:latin typeface="Lucida Console" panose="020B0609040504020204" pitchFamily="49" charset="0"/>
              </a:rPr>
              <a:t>glm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births,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wksgest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~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mage</a:t>
            </a:r>
            <a:r>
              <a:rPr lang="en-US" sz="2000" dirty="0" err="1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raceeth_f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family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gaussian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"identity"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broom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::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tidy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glm_mod_add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CB4B16"/>
                </a:solidFill>
                <a:latin typeface="Lucida Console" panose="020B0609040504020204" pitchFamily="49" charset="0"/>
              </a:rPr>
              <a:t>%&gt;%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bind_cols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broom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::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confint_tidy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glm_mod_add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))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9CA74-E8D9-4922-8EE6-E1231A5ED6B1}"/>
              </a:ext>
            </a:extLst>
          </p:cNvPr>
          <p:cNvSpPr txBox="1"/>
          <p:nvPr/>
        </p:nvSpPr>
        <p:spPr>
          <a:xfrm>
            <a:off x="1801932" y="4127882"/>
            <a:ext cx="8954523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# A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tibble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: 6 x 7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term                         estimate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std.error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statistic  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p.value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conf.low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conf.high</a:t>
            </a:r>
            <a:endParaRPr lang="en-US" sz="1400" dirty="0">
              <a:solidFill>
                <a:srgbClr val="657B83"/>
              </a:solidFill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chr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                     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1 (Intercept)                   39.5      0.0483    818.    0.         39.4      39.6   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2 mage                          </a:t>
            </a:r>
            <a:r>
              <a:rPr lang="en-US" sz="1400" dirty="0">
                <a:solidFill>
                  <a:srgbClr val="657B83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-0.0160   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0.00166    -9.64  5.58e- 22  -0.0192   -0.0127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3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raceeth_fOther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            -0.134    0.0275     -4.89  1.03e-  6  -0.188    -0.0805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4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raceeth_fWhite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Hispanic       -0.0468   0.0624     -0.750 4.53e-  1  -0.169     0.0755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5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raceeth_fAfrican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American     -0.627    0.0240    -26.1   2.56e-149  -0.674    -0.580 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6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raceeth_fAmerican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Indian or~  -0.346    0.0827     -4.18  2.88e-  5  -0.508    -0.184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542011-0210-4D5E-AE9F-AA88E0F80F18}"/>
              </a:ext>
            </a:extLst>
          </p:cNvPr>
          <p:cNvSpPr txBox="1"/>
          <p:nvPr/>
        </p:nvSpPr>
        <p:spPr>
          <a:xfrm>
            <a:off x="7663187" y="2788637"/>
            <a:ext cx="433831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Intercept: risk among </a:t>
            </a:r>
            <a:r>
              <a:rPr lang="en-US" dirty="0" err="1"/>
              <a:t>WnH</a:t>
            </a:r>
            <a:r>
              <a:rPr lang="en-US" dirty="0"/>
              <a:t>, youngest age</a:t>
            </a:r>
          </a:p>
          <a:p>
            <a:r>
              <a:rPr lang="en-US" dirty="0"/>
              <a:t>mage: RD, same among all </a:t>
            </a:r>
            <a:r>
              <a:rPr lang="en-US" dirty="0" err="1"/>
              <a:t>raceeth_f</a:t>
            </a:r>
            <a:r>
              <a:rPr lang="en-US" dirty="0"/>
              <a:t> groups</a:t>
            </a:r>
          </a:p>
        </p:txBody>
      </p:sp>
    </p:spTree>
    <p:extLst>
      <p:ext uri="{BB962C8B-B14F-4D97-AF65-F5344CB8AC3E}">
        <p14:creationId xmlns:p14="http://schemas.microsoft.com/office/powerpoint/2010/main" val="316936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M2: Random intercept –</a:t>
            </a:r>
            <a:r>
              <a:rPr lang="en-US" b="1" dirty="0" err="1"/>
              <a:t>raceeth_f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869"/>
            <a:ext cx="108819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multi_int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lme4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::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lmer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births,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wksgest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~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mage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1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|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raceeth_f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tidy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multi_int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conf.level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0.95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conf.int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T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new lme4 </a:t>
            </a:r>
            <a:r>
              <a:rPr lang="en-US" sz="2000" i="1" dirty="0" err="1">
                <a:solidFill>
                  <a:srgbClr val="93A1A1"/>
                </a:solidFill>
                <a:latin typeface="Lucida Console" panose="020B0609040504020204" pitchFamily="49" charset="0"/>
              </a:rPr>
              <a:t>tidiers</a:t>
            </a:r>
            <a:r>
              <a:rPr lang="en-US" sz="20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 to come in </a:t>
            </a:r>
            <a:r>
              <a:rPr lang="en-US" sz="2000" i="1" dirty="0" err="1">
                <a:solidFill>
                  <a:srgbClr val="93A1A1"/>
                </a:solidFill>
                <a:latin typeface="Lucida Console" panose="020B0609040504020204" pitchFamily="49" charset="0"/>
              </a:rPr>
              <a:t>broom.mixed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9CA74-E8D9-4922-8EE6-E1231A5ED6B1}"/>
              </a:ext>
            </a:extLst>
          </p:cNvPr>
          <p:cNvSpPr txBox="1"/>
          <p:nvPr/>
        </p:nvSpPr>
        <p:spPr>
          <a:xfrm>
            <a:off x="1801932" y="3718307"/>
            <a:ext cx="8954523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tidy(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multi_int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conf.level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=0.95, conf.int=T)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# A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tibble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: 4 x 7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term                     estimate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std.error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statistic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conf.low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conf.high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group    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chr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                 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chr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 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1 (Intercept)               39.3      0.126      312.    39.0      39.5    fixed    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2 mage                      </a:t>
            </a:r>
            <a:r>
              <a:rPr lang="en-US" sz="1400" dirty="0">
                <a:solidFill>
                  <a:srgbClr val="657B83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-0.0159   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0.00166     -9.62  -0.0192   -0.0127 fixed    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3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sd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_(Intercept).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raceeth_f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0.259   NA          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NA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NA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NA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 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raceeth_f</a:t>
            </a:r>
            <a:endParaRPr lang="en-US" sz="1400" dirty="0">
              <a:solidFill>
                <a:srgbClr val="657B83"/>
              </a:solidFill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4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sd_Observation.Residual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2.43    NA          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NA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NA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NA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  Residual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21D532-2A15-4C54-B0E6-107583CF3991}"/>
              </a:ext>
            </a:extLst>
          </p:cNvPr>
          <p:cNvSpPr txBox="1"/>
          <p:nvPr/>
        </p:nvSpPr>
        <p:spPr>
          <a:xfrm>
            <a:off x="7663187" y="2400797"/>
            <a:ext cx="4338313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Intercept: global mean baseline risk (distribution), youngest age</a:t>
            </a:r>
          </a:p>
          <a:p>
            <a:r>
              <a:rPr lang="en-US" dirty="0"/>
              <a:t>mage: global RD effect (same among all groups)</a:t>
            </a:r>
          </a:p>
        </p:txBody>
      </p:sp>
    </p:spTree>
    <p:extLst>
      <p:ext uri="{BB962C8B-B14F-4D97-AF65-F5344CB8AC3E}">
        <p14:creationId xmlns:p14="http://schemas.microsoft.com/office/powerpoint/2010/main" val="185576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M3: EMM – mage, </a:t>
            </a:r>
            <a:r>
              <a:rPr lang="en-US" b="1" dirty="0" err="1"/>
              <a:t>raceeth_f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869"/>
            <a:ext cx="108819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add interaction term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glm_mod_int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268BD2"/>
                </a:solidFill>
                <a:latin typeface="Lucida Console" panose="020B0609040504020204" pitchFamily="49" charset="0"/>
              </a:rPr>
              <a:t>glm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births,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wksgest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~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mage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*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raceeth_f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family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gaussian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"identity"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broom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::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tidy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glm_mod_int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CB4B16"/>
                </a:solidFill>
                <a:latin typeface="Lucida Console" panose="020B0609040504020204" pitchFamily="49" charset="0"/>
              </a:rPr>
              <a:t>%&gt;%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bind_cols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broom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::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confint_tidy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glm_mod_int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))</a:t>
            </a:r>
            <a:endParaRPr lang="en-US" sz="2000" dirty="0">
              <a:solidFill>
                <a:srgbClr val="657B83"/>
              </a:solidFill>
              <a:latin typeface="Lucida Console" panose="020B060904050402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9CA74-E8D9-4922-8EE6-E1231A5ED6B1}"/>
              </a:ext>
            </a:extLst>
          </p:cNvPr>
          <p:cNvSpPr txBox="1"/>
          <p:nvPr/>
        </p:nvSpPr>
        <p:spPr>
          <a:xfrm>
            <a:off x="1801932" y="3718307"/>
            <a:ext cx="8954523" cy="2893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# A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tibble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: 10 x 7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term                         estimate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std.error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statistic 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p.value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conf.low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conf.high</a:t>
            </a:r>
            <a:endParaRPr lang="en-US" sz="1400" dirty="0">
              <a:solidFill>
                <a:srgbClr val="657B83"/>
              </a:solidFill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chr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                     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1 (Intercept)                  39.5       0.0648   609.     0.        39.3     39.6    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2 mage                         </a:t>
            </a:r>
            <a:r>
              <a:rPr lang="en-US" sz="1400" dirty="0">
                <a:solidFill>
                  <a:srgbClr val="657B83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-0.0142    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0.00226   -6.29   3.17e-10  -0.0187  -0.00979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3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raceeth_fOther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           -0.0158    0.131     -0.121  9.04e- 1  -0.273    0.241  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4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raceeth_fWhite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Hispanic      -0.0146    0.285     -0.0513 9.59e- 1  -0.573    0.544  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5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raceeth_fAfrican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American    -0.530     0.110     -4.80   1.60e- 6  -0.746   -0.313  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6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raceeth_fAmerican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Indian or~ -0.144     0.362     -0.397  6.91e- 1  -0.854    0.566  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7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mage:raceeth_fOther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      -0.00421   0.00455   -0.925  3.55e- 1  -0.0131   0.00471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8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mage:raceeth_fWhite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Hispanic -0.00113   0.0101    -0.112  9.11e- 1  -0.0210   0.0187 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9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mage:raceeth_fAfrican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Ameri~ -0.00362   0.00405   -0.893  3.72e- 1  -0.0116   0.00432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10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mage:raceeth_fAmerican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Indi~ -0.00782   0.0139    -0.560  5.75e- 1  -0.0352   0.0195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8B5D40-5AC7-4FFA-9993-B28C4B5A730F}"/>
              </a:ext>
            </a:extLst>
          </p:cNvPr>
          <p:cNvSpPr txBox="1"/>
          <p:nvPr/>
        </p:nvSpPr>
        <p:spPr>
          <a:xfrm>
            <a:off x="7625087" y="838697"/>
            <a:ext cx="433831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Intercept: risk among </a:t>
            </a:r>
            <a:r>
              <a:rPr lang="en-US" dirty="0" err="1"/>
              <a:t>WnH</a:t>
            </a:r>
            <a:r>
              <a:rPr lang="en-US" dirty="0"/>
              <a:t>, youngest age</a:t>
            </a:r>
          </a:p>
          <a:p>
            <a:r>
              <a:rPr lang="en-US" dirty="0"/>
              <a:t>mage: RD among </a:t>
            </a:r>
            <a:r>
              <a:rPr lang="en-US" dirty="0" err="1"/>
              <a:t>WnH</a:t>
            </a:r>
            <a:r>
              <a:rPr lang="en-US" dirty="0"/>
              <a:t>. RD changes within strata of </a:t>
            </a:r>
            <a:r>
              <a:rPr lang="en-US" dirty="0" err="1"/>
              <a:t>raceeth_f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8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M4: Random slope &amp; intercept – </a:t>
            </a:r>
            <a:r>
              <a:rPr lang="en-US" b="1" dirty="0" err="1"/>
              <a:t>raceeth_f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869"/>
            <a:ext cx="108819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multi_intslope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lme4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::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lmer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births,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wksgest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~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mage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1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mage</a:t>
            </a:r>
            <a:r>
              <a:rPr lang="en-US" sz="2000" dirty="0" err="1">
                <a:solidFill>
                  <a:srgbClr val="586E75"/>
                </a:solidFill>
                <a:latin typeface="Lucida Console" panose="020B0609040504020204" pitchFamily="49" charset="0"/>
              </a:rPr>
              <a:t>|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raceeth_f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tidy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multi_intslope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conf.level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0.95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conf.int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T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new lme4 </a:t>
            </a:r>
            <a:r>
              <a:rPr lang="en-US" sz="2000" i="1" dirty="0" err="1">
                <a:solidFill>
                  <a:srgbClr val="93A1A1"/>
                </a:solidFill>
                <a:latin typeface="Lucida Console" panose="020B0609040504020204" pitchFamily="49" charset="0"/>
              </a:rPr>
              <a:t>tidiers</a:t>
            </a:r>
            <a:r>
              <a:rPr lang="en-US" sz="20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 to come in </a:t>
            </a:r>
            <a:r>
              <a:rPr lang="en-US" sz="2000" i="1" dirty="0" err="1">
                <a:solidFill>
                  <a:srgbClr val="93A1A1"/>
                </a:solidFill>
                <a:latin typeface="Lucida Console" panose="020B0609040504020204" pitchFamily="49" charset="0"/>
              </a:rPr>
              <a:t>broom.mixed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9CA74-E8D9-4922-8EE6-E1231A5ED6B1}"/>
              </a:ext>
            </a:extLst>
          </p:cNvPr>
          <p:cNvSpPr txBox="1"/>
          <p:nvPr/>
        </p:nvSpPr>
        <p:spPr>
          <a:xfrm>
            <a:off x="1801932" y="3718307"/>
            <a:ext cx="8954523" cy="24622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tidy(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multi_intslope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conf.level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=0.95, conf.int=T) # new lme4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tidiers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to come in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broom.mixed</a:t>
            </a:r>
            <a:endParaRPr lang="en-US" sz="1400" dirty="0">
              <a:solidFill>
                <a:srgbClr val="657B83"/>
              </a:solidFill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# A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tibble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: 6 x 7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term                          estimate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std.error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statistic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conf.low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conf.high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group   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chr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                      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 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&lt;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chr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&gt;   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1 (Intercept)                   39.3       0.322      122.    38.7      39.9    fixed   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2 mage                          </a:t>
            </a:r>
            <a:r>
              <a:rPr lang="en-US" sz="1400" dirty="0">
                <a:solidFill>
                  <a:srgbClr val="657B83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-0.0161    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0.00174     -9.25  -0.0195   -0.0127 fixed   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3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sd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_(Intercept).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raceeth_f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   0.711    NA          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NA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NA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NA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 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raceeth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~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4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sd_mage.raceeth_f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          0.00114  NA          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NA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NA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NA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 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raceeth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~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5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cor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_(Intercept).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mage.raceeth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~  0.994    NA          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NA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NA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NA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 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raceeth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~</a:t>
            </a:r>
          </a:p>
          <a:p>
            <a:pPr lvl="0">
              <a:defRPr/>
            </a:pP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6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sd_Observation.Residual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    2.43     NA          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NA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NA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>
                <a:solidFill>
                  <a:srgbClr val="657B83"/>
                </a:solidFill>
                <a:latin typeface="Consolas" panose="020B0609020204030204" pitchFamily="49" charset="0"/>
              </a:rPr>
              <a:t>NA</a:t>
            </a:r>
            <a:r>
              <a:rPr lang="en-US" sz="1400" dirty="0">
                <a:solidFill>
                  <a:srgbClr val="657B83"/>
                </a:solidFill>
                <a:latin typeface="Consolas" panose="020B0609020204030204" pitchFamily="49" charset="0"/>
              </a:rPr>
              <a:t>      Residual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1F634-C323-440A-8652-EBEC63D41A2E}"/>
              </a:ext>
            </a:extLst>
          </p:cNvPr>
          <p:cNvSpPr txBox="1"/>
          <p:nvPr/>
        </p:nvSpPr>
        <p:spPr>
          <a:xfrm>
            <a:off x="7615562" y="2301423"/>
            <a:ext cx="433831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Intercept: global mean baseline risk (distribution), youngest age</a:t>
            </a:r>
          </a:p>
          <a:p>
            <a:r>
              <a:rPr lang="en-US" dirty="0"/>
              <a:t>mage: global RD effect (distribution)</a:t>
            </a:r>
          </a:p>
        </p:txBody>
      </p:sp>
    </p:spTree>
    <p:extLst>
      <p:ext uri="{BB962C8B-B14F-4D97-AF65-F5344CB8AC3E}">
        <p14:creationId xmlns:p14="http://schemas.microsoft.com/office/powerpoint/2010/main" val="399151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BE5CB-5E75-BF48-868A-5D854A0E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578"/>
            <a:ext cx="10515600" cy="1325563"/>
          </a:xfrm>
        </p:spPr>
        <p:txBody>
          <a:bodyPr/>
          <a:lstStyle/>
          <a:p>
            <a:r>
              <a:rPr lang="en-US" b="1" dirty="0"/>
              <a:t>Survival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9A7F-FAD6-D64C-8E7B-0C14C3AF5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026"/>
            <a:ext cx="10515600" cy="5373974"/>
          </a:xfrm>
        </p:spPr>
        <p:txBody>
          <a:bodyPr>
            <a:normAutofit/>
          </a:bodyPr>
          <a:lstStyle/>
          <a:p>
            <a:r>
              <a:rPr lang="en-US" u="sng" dirty="0"/>
              <a:t>Survival at time </a:t>
            </a:r>
            <a:r>
              <a:rPr lang="en-US" i="1" u="sng" dirty="0"/>
              <a:t>t</a:t>
            </a:r>
            <a:r>
              <a:rPr lang="en-US" u="sng" dirty="0"/>
              <a:t>:</a:t>
            </a:r>
            <a:r>
              <a:rPr lang="en-US" dirty="0"/>
              <a:t> Probability of event-free survival up to time </a:t>
            </a:r>
            <a:r>
              <a:rPr lang="en-US" i="1" dirty="0"/>
              <a:t>t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This is the complement of the cumulative risk of the event.</a:t>
            </a:r>
          </a:p>
          <a:p>
            <a:pPr lvl="1"/>
            <a:endParaRPr lang="en-US" dirty="0"/>
          </a:p>
          <a:p>
            <a:r>
              <a:rPr lang="en-US" u="sng" dirty="0"/>
              <a:t>Cumulative risk at time </a:t>
            </a:r>
            <a:r>
              <a:rPr lang="en-US" i="1" u="sng" dirty="0"/>
              <a:t>t:</a:t>
            </a:r>
            <a:r>
              <a:rPr lang="en-US" i="1" dirty="0"/>
              <a:t> </a:t>
            </a:r>
            <a:r>
              <a:rPr lang="en-US" dirty="0"/>
              <a:t>Risk(t) = 1 – Survival(t)</a:t>
            </a:r>
          </a:p>
          <a:p>
            <a:pPr lvl="1"/>
            <a:endParaRPr lang="en-US" dirty="0"/>
          </a:p>
          <a:p>
            <a:r>
              <a:rPr lang="en-US" u="sng" dirty="0"/>
              <a:t>Hazard at time </a:t>
            </a:r>
            <a:r>
              <a:rPr lang="en-US" i="1" u="sng" dirty="0"/>
              <a:t>t</a:t>
            </a:r>
            <a:r>
              <a:rPr lang="en-US" u="sng" dirty="0"/>
              <a:t>:</a:t>
            </a:r>
            <a:r>
              <a:rPr lang="en-US" dirty="0"/>
              <a:t> Instantaneous rate of events. Conditional probability of the event at time </a:t>
            </a:r>
            <a:r>
              <a:rPr lang="en-US" i="1" dirty="0"/>
              <a:t>t</a:t>
            </a:r>
            <a:r>
              <a:rPr lang="en-US" dirty="0"/>
              <a:t>, given survival to time </a:t>
            </a:r>
            <a:r>
              <a:rPr lang="en-US" i="1" dirty="0"/>
              <a:t>t</a:t>
            </a:r>
            <a:r>
              <a:rPr lang="en-US" dirty="0"/>
              <a:t>.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77E43B-D1A3-5244-BB65-33ED4776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550" y="4712845"/>
            <a:ext cx="6692900" cy="20193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560BAE-091C-423B-8660-98F4C5B4F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141" y="4171013"/>
            <a:ext cx="1257309" cy="233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3698FF-B554-4CE2-8690-AB1B004FE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1688" y="2023200"/>
            <a:ext cx="2105040" cy="53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952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You can also have binary outcomes!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91" y="2022826"/>
            <a:ext cx="8035534" cy="310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births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pnc5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&lt;-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solidFill>
                  <a:srgbClr val="268BD2"/>
                </a:solidFill>
                <a:latin typeface="Lucida Console" panose="020B0609040504020204" pitchFamily="49" charset="0"/>
              </a:rPr>
              <a:t>ifelse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births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$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pnc5_f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==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"Early PNC"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1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0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multi_intslope2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lme4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::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glmer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births, preterm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~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pnc5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1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+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pnc5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|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raceeth_f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1600" dirty="0">
                <a:solidFill>
                  <a:srgbClr val="268BD2"/>
                </a:solidFill>
                <a:latin typeface="Lucida Console" panose="020B0609040504020204" pitchFamily="49" charset="0"/>
              </a:rPr>
              <a:t>family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268BD2"/>
                </a:solidFill>
                <a:latin typeface="Lucida Console" panose="020B0609040504020204" pitchFamily="49" charset="0"/>
              </a:rPr>
              <a:t>binomial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link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"logit"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))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tidy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multi_intslope2, </a:t>
            </a:r>
            <a:r>
              <a:rPr lang="en-US" sz="16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conf.level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2AA198"/>
                </a:solidFill>
                <a:latin typeface="Lucida Console" panose="020B0609040504020204" pitchFamily="49" charset="0"/>
              </a:rPr>
              <a:t>0.95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, conf.int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1600" dirty="0">
                <a:solidFill>
                  <a:srgbClr val="657B83"/>
                </a:solidFill>
                <a:latin typeface="Lucida Console" panose="020B0609040504020204" pitchFamily="49" charset="0"/>
              </a:rPr>
              <a:t>T</a:t>
            </a:r>
            <a:r>
              <a:rPr lang="en-US" sz="16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endParaRPr lang="en-US" sz="1600" dirty="0">
              <a:solidFill>
                <a:srgbClr val="657B83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F7CCBA-D68E-4D95-A10D-367F49AD0F25}"/>
              </a:ext>
            </a:extLst>
          </p:cNvPr>
          <p:cNvSpPr txBox="1">
            <a:spLocks/>
          </p:cNvSpPr>
          <p:nvPr/>
        </p:nvSpPr>
        <p:spPr>
          <a:xfrm>
            <a:off x="990599" y="3714749"/>
            <a:ext cx="5514975" cy="2596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82464F-781A-4D55-8027-FD266A398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708" y="3898458"/>
            <a:ext cx="2949867" cy="2755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19AB2F-F374-40F0-BC79-2B021A8AD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707" y="819149"/>
            <a:ext cx="2949868" cy="27554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8F26D8-D34E-4420-8905-3C41D1E37FA5}"/>
              </a:ext>
            </a:extLst>
          </p:cNvPr>
          <p:cNvSpPr txBox="1"/>
          <p:nvPr/>
        </p:nvSpPr>
        <p:spPr>
          <a:xfrm>
            <a:off x="470291" y="4228347"/>
            <a:ext cx="7711949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# A </a:t>
            </a:r>
            <a:r>
              <a:rPr lang="en-US" sz="1200" dirty="0" err="1">
                <a:solidFill>
                  <a:srgbClr val="657B83"/>
                </a:solidFill>
                <a:latin typeface="Consolas" panose="020B0609020204030204" pitchFamily="49" charset="0"/>
              </a:rPr>
              <a:t>tibble</a:t>
            </a: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: 5 x 8</a:t>
            </a:r>
          </a:p>
          <a:p>
            <a:pPr lvl="0">
              <a:defRPr/>
            </a:pP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  term                 estimate </a:t>
            </a:r>
            <a:r>
              <a:rPr lang="en-US" sz="1200" dirty="0" err="1">
                <a:solidFill>
                  <a:srgbClr val="657B83"/>
                </a:solidFill>
                <a:latin typeface="Consolas" panose="020B0609020204030204" pitchFamily="49" charset="0"/>
              </a:rPr>
              <a:t>std.error</a:t>
            </a: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 statistic   </a:t>
            </a:r>
            <a:r>
              <a:rPr lang="en-US" sz="1200" dirty="0" err="1">
                <a:solidFill>
                  <a:srgbClr val="657B83"/>
                </a:solidFill>
                <a:latin typeface="Consolas" panose="020B0609020204030204" pitchFamily="49" charset="0"/>
              </a:rPr>
              <a:t>p.value</a:t>
            </a: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657B83"/>
                </a:solidFill>
                <a:latin typeface="Consolas" panose="020B0609020204030204" pitchFamily="49" charset="0"/>
              </a:rPr>
              <a:t>conf.low</a:t>
            </a: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657B83"/>
                </a:solidFill>
                <a:latin typeface="Consolas" panose="020B0609020204030204" pitchFamily="49" charset="0"/>
              </a:rPr>
              <a:t>conf.high</a:t>
            </a: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 group  </a:t>
            </a:r>
          </a:p>
          <a:p>
            <a:pPr lvl="0">
              <a:defRPr/>
            </a:pP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  &lt;</a:t>
            </a:r>
            <a:r>
              <a:rPr lang="en-US" sz="1200" dirty="0" err="1">
                <a:solidFill>
                  <a:srgbClr val="657B83"/>
                </a:solidFill>
                <a:latin typeface="Consolas" panose="020B0609020204030204" pitchFamily="49" charset="0"/>
              </a:rPr>
              <a:t>chr</a:t>
            </a: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&gt;                   &lt;</a:t>
            </a:r>
            <a:r>
              <a:rPr lang="en-US" sz="12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&gt;     &lt;</a:t>
            </a:r>
            <a:r>
              <a:rPr lang="en-US" sz="12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&gt;     &lt;</a:t>
            </a:r>
            <a:r>
              <a:rPr lang="en-US" sz="12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&gt;     &lt;</a:t>
            </a:r>
            <a:r>
              <a:rPr lang="en-US" sz="12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&gt;    &lt;</a:t>
            </a:r>
            <a:r>
              <a:rPr lang="en-US" sz="12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&gt;     &lt;</a:t>
            </a:r>
            <a:r>
              <a:rPr lang="en-US" sz="1200" dirty="0" err="1">
                <a:solidFill>
                  <a:srgbClr val="657B83"/>
                </a:solidFill>
                <a:latin typeface="Consolas" panose="020B0609020204030204" pitchFamily="49" charset="0"/>
              </a:rPr>
              <a:t>dbl</a:t>
            </a: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&gt; &lt;</a:t>
            </a:r>
            <a:r>
              <a:rPr lang="en-US" sz="1200" dirty="0" err="1">
                <a:solidFill>
                  <a:srgbClr val="657B83"/>
                </a:solidFill>
                <a:latin typeface="Consolas" panose="020B0609020204030204" pitchFamily="49" charset="0"/>
              </a:rPr>
              <a:t>chr</a:t>
            </a: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&gt;  </a:t>
            </a:r>
          </a:p>
          <a:p>
            <a:pPr lvl="0">
              <a:defRPr/>
            </a:pP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1 (Intercept)           -1.92      0.106     -18.2   5.94e-74   -2.13     -1.72  fixed  </a:t>
            </a:r>
          </a:p>
          <a:p>
            <a:pPr lvl="0">
              <a:defRPr/>
            </a:pP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2 pnc5                  -0.266     0.0479     -5.56  2.72e- 8   -0.360    -0.172 fixed  </a:t>
            </a:r>
          </a:p>
          <a:p>
            <a:pPr lvl="0">
              <a:defRPr/>
            </a:pP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3 </a:t>
            </a:r>
            <a:r>
              <a:rPr lang="en-US" sz="1200" dirty="0" err="1">
                <a:solidFill>
                  <a:srgbClr val="657B83"/>
                </a:solidFill>
                <a:latin typeface="Consolas" panose="020B0609020204030204" pitchFamily="49" charset="0"/>
              </a:rPr>
              <a:t>sd</a:t>
            </a: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_(Intercept).race~   0.222    NA          </a:t>
            </a:r>
            <a:r>
              <a:rPr lang="en-US" sz="1200" dirty="0" err="1">
                <a:solidFill>
                  <a:srgbClr val="657B83"/>
                </a:solidFill>
                <a:latin typeface="Consolas" panose="020B0609020204030204" pitchFamily="49" charset="0"/>
              </a:rPr>
              <a:t>NA</a:t>
            </a: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    </a:t>
            </a:r>
            <a:r>
              <a:rPr lang="en-US" sz="1200" dirty="0" err="1">
                <a:solidFill>
                  <a:srgbClr val="657B83"/>
                </a:solidFill>
                <a:latin typeface="Consolas" panose="020B0609020204030204" pitchFamily="49" charset="0"/>
              </a:rPr>
              <a:t>NA</a:t>
            </a: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          </a:t>
            </a:r>
            <a:r>
              <a:rPr lang="en-US" sz="1200" dirty="0" err="1">
                <a:solidFill>
                  <a:srgbClr val="657B83"/>
                </a:solidFill>
                <a:latin typeface="Consolas" panose="020B0609020204030204" pitchFamily="49" charset="0"/>
              </a:rPr>
              <a:t>NA</a:t>
            </a: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        </a:t>
            </a:r>
            <a:r>
              <a:rPr lang="en-US" sz="1200" dirty="0" err="1">
                <a:solidFill>
                  <a:srgbClr val="657B83"/>
                </a:solidFill>
                <a:latin typeface="Consolas" panose="020B0609020204030204" pitchFamily="49" charset="0"/>
              </a:rPr>
              <a:t>NA</a:t>
            </a: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     </a:t>
            </a:r>
            <a:r>
              <a:rPr lang="en-US" sz="1200" dirty="0" err="1">
                <a:solidFill>
                  <a:srgbClr val="657B83"/>
                </a:solidFill>
                <a:latin typeface="Consolas" panose="020B0609020204030204" pitchFamily="49" charset="0"/>
              </a:rPr>
              <a:t>raceet</a:t>
            </a: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~</a:t>
            </a:r>
          </a:p>
          <a:p>
            <a:pPr lvl="0">
              <a:defRPr/>
            </a:pP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4 sd_pnc5.raceeth_f      0.0435   NA          </a:t>
            </a:r>
            <a:r>
              <a:rPr lang="en-US" sz="1200" dirty="0" err="1">
                <a:solidFill>
                  <a:srgbClr val="657B83"/>
                </a:solidFill>
                <a:latin typeface="Consolas" panose="020B0609020204030204" pitchFamily="49" charset="0"/>
              </a:rPr>
              <a:t>NA</a:t>
            </a: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    </a:t>
            </a:r>
            <a:r>
              <a:rPr lang="en-US" sz="1200" dirty="0" err="1">
                <a:solidFill>
                  <a:srgbClr val="657B83"/>
                </a:solidFill>
                <a:latin typeface="Consolas" panose="020B0609020204030204" pitchFamily="49" charset="0"/>
              </a:rPr>
              <a:t>NA</a:t>
            </a: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          </a:t>
            </a:r>
            <a:r>
              <a:rPr lang="en-US" sz="1200" dirty="0" err="1">
                <a:solidFill>
                  <a:srgbClr val="657B83"/>
                </a:solidFill>
                <a:latin typeface="Consolas" panose="020B0609020204030204" pitchFamily="49" charset="0"/>
              </a:rPr>
              <a:t>NA</a:t>
            </a: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        </a:t>
            </a:r>
            <a:r>
              <a:rPr lang="en-US" sz="1200" dirty="0" err="1">
                <a:solidFill>
                  <a:srgbClr val="657B83"/>
                </a:solidFill>
                <a:latin typeface="Consolas" panose="020B0609020204030204" pitchFamily="49" charset="0"/>
              </a:rPr>
              <a:t>NA</a:t>
            </a: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     </a:t>
            </a:r>
            <a:r>
              <a:rPr lang="en-US" sz="1200" dirty="0" err="1">
                <a:solidFill>
                  <a:srgbClr val="657B83"/>
                </a:solidFill>
                <a:latin typeface="Consolas" panose="020B0609020204030204" pitchFamily="49" charset="0"/>
              </a:rPr>
              <a:t>raceet</a:t>
            </a: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~</a:t>
            </a:r>
          </a:p>
          <a:p>
            <a:pPr lvl="0">
              <a:defRPr/>
            </a:pP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5 </a:t>
            </a:r>
            <a:r>
              <a:rPr lang="en-US" sz="1200" dirty="0" err="1">
                <a:solidFill>
                  <a:srgbClr val="657B83"/>
                </a:solidFill>
                <a:latin typeface="Consolas" panose="020B0609020204030204" pitchFamily="49" charset="0"/>
              </a:rPr>
              <a:t>cor</a:t>
            </a: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_(Intercept).</a:t>
            </a:r>
            <a:r>
              <a:rPr lang="en-US" sz="1200" dirty="0" err="1">
                <a:solidFill>
                  <a:srgbClr val="657B83"/>
                </a:solidFill>
                <a:latin typeface="Consolas" panose="020B0609020204030204" pitchFamily="49" charset="0"/>
              </a:rPr>
              <a:t>pnc</a:t>
            </a: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~   1.00     NA          </a:t>
            </a:r>
            <a:r>
              <a:rPr lang="en-US" sz="1200" dirty="0" err="1">
                <a:solidFill>
                  <a:srgbClr val="657B83"/>
                </a:solidFill>
                <a:latin typeface="Consolas" panose="020B0609020204030204" pitchFamily="49" charset="0"/>
              </a:rPr>
              <a:t>NA</a:t>
            </a: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    </a:t>
            </a:r>
            <a:r>
              <a:rPr lang="en-US" sz="1200" dirty="0" err="1">
                <a:solidFill>
                  <a:srgbClr val="657B83"/>
                </a:solidFill>
                <a:latin typeface="Consolas" panose="020B0609020204030204" pitchFamily="49" charset="0"/>
              </a:rPr>
              <a:t>NA</a:t>
            </a: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          </a:t>
            </a:r>
            <a:r>
              <a:rPr lang="en-US" sz="1200" dirty="0" err="1">
                <a:solidFill>
                  <a:srgbClr val="657B83"/>
                </a:solidFill>
                <a:latin typeface="Consolas" panose="020B0609020204030204" pitchFamily="49" charset="0"/>
              </a:rPr>
              <a:t>NA</a:t>
            </a: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        </a:t>
            </a:r>
            <a:r>
              <a:rPr lang="en-US" sz="1200" dirty="0" err="1">
                <a:solidFill>
                  <a:srgbClr val="657B83"/>
                </a:solidFill>
                <a:latin typeface="Consolas" panose="020B0609020204030204" pitchFamily="49" charset="0"/>
              </a:rPr>
              <a:t>NA</a:t>
            </a: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     </a:t>
            </a:r>
            <a:r>
              <a:rPr lang="en-US" sz="1200" dirty="0" err="1">
                <a:solidFill>
                  <a:srgbClr val="657B83"/>
                </a:solidFill>
                <a:latin typeface="Consolas" panose="020B0609020204030204" pitchFamily="49" charset="0"/>
              </a:rPr>
              <a:t>raceet</a:t>
            </a:r>
            <a:r>
              <a:rPr lang="en-US" sz="1200" dirty="0">
                <a:solidFill>
                  <a:srgbClr val="657B83"/>
                </a:solidFill>
                <a:latin typeface="Consolas" panose="020B0609020204030204" pitchFamily="49" charset="0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608983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BE5CB-5E75-BF48-868A-5D854A0E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Survival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9A7F-FAD6-D64C-8E7B-0C14C3AF5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026"/>
            <a:ext cx="10515600" cy="53739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Kaplan-Meier is a non-parametric estimator of survival. </a:t>
            </a:r>
          </a:p>
          <a:p>
            <a:pPr lvl="1"/>
            <a:r>
              <a:rPr lang="en-US" dirty="0"/>
              <a:t>Defined as the cumulative product of the estimated probability of not incurring an event. </a:t>
            </a:r>
            <a:endParaRPr lang="en-US" b="1" dirty="0"/>
          </a:p>
          <a:p>
            <a:pPr lvl="1"/>
            <a:r>
              <a:rPr lang="en-US" dirty="0"/>
              <a:t>Other non-parametric estimators: Nelson-Aalen (cumulative hazard), Aalen-Johansen (competing events).</a:t>
            </a:r>
          </a:p>
          <a:p>
            <a:endParaRPr lang="en-US" dirty="0"/>
          </a:p>
          <a:p>
            <a:r>
              <a:rPr lang="en-US" dirty="0"/>
              <a:t>Parametric survival methods assume the underlying distribution of the survival times follows a known probability distribution.</a:t>
            </a:r>
          </a:p>
          <a:p>
            <a:pPr lvl="1"/>
            <a:r>
              <a:rPr lang="en-US" dirty="0"/>
              <a:t>Exponential, Weibull, lognormal, etc.</a:t>
            </a:r>
          </a:p>
          <a:p>
            <a:pPr lvl="1"/>
            <a:endParaRPr lang="en-US" dirty="0"/>
          </a:p>
          <a:p>
            <a:r>
              <a:rPr lang="en-US" dirty="0"/>
              <a:t>Cox proportional hazards model is a semiparametric approach, used to estimate the relationship between the hazard function and predictor variables.</a:t>
            </a:r>
          </a:p>
        </p:txBody>
      </p:sp>
    </p:spTree>
    <p:extLst>
      <p:ext uri="{BB962C8B-B14F-4D97-AF65-F5344CB8AC3E}">
        <p14:creationId xmlns:p14="http://schemas.microsoft.com/office/powerpoint/2010/main" val="2991730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BA5EF-973E-D946-BF3F-7398E54ED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Survival Analysis in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B5775-15AD-D04B-8AAC-ECDD8B38D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package options!</a:t>
            </a:r>
          </a:p>
          <a:p>
            <a:pPr lvl="1"/>
            <a:r>
              <a:rPr lang="en-US" dirty="0"/>
              <a:t>Core survival analysis methods: </a:t>
            </a:r>
            <a:r>
              <a:rPr lang="en-US" dirty="0">
                <a:hlinkClick r:id="rId2"/>
              </a:rPr>
              <a:t>survival</a:t>
            </a:r>
            <a:r>
              <a:rPr lang="en-US" dirty="0"/>
              <a:t>   </a:t>
            </a:r>
            <a:r>
              <a:rPr lang="en-US" i="1" dirty="0"/>
              <a:t>(most other packages rely on it)</a:t>
            </a:r>
          </a:p>
          <a:p>
            <a:pPr lvl="1"/>
            <a:r>
              <a:rPr lang="en-US" dirty="0"/>
              <a:t>Survival plots: </a:t>
            </a:r>
            <a:r>
              <a:rPr lang="en-US" dirty="0">
                <a:hlinkClick r:id="rId3"/>
              </a:rPr>
              <a:t>ggfortify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survminer</a:t>
            </a:r>
            <a:endParaRPr lang="en-US" dirty="0"/>
          </a:p>
          <a:p>
            <a:pPr lvl="1"/>
            <a:r>
              <a:rPr lang="en-US" dirty="0"/>
              <a:t>Tidy your Cox models: </a:t>
            </a:r>
            <a:r>
              <a:rPr lang="en-US" dirty="0">
                <a:hlinkClick r:id="rId5"/>
              </a:rPr>
              <a:t>survutils</a:t>
            </a:r>
            <a:endParaRPr lang="en-US" dirty="0"/>
          </a:p>
          <a:p>
            <a:pPr lvl="1"/>
            <a:r>
              <a:rPr lang="en-US" dirty="0"/>
              <a:t>Dealing with competing risks: </a:t>
            </a:r>
            <a:r>
              <a:rPr lang="en-US" dirty="0">
                <a:hlinkClick r:id="rId6"/>
              </a:rPr>
              <a:t>cmprsk</a:t>
            </a:r>
            <a:endParaRPr lang="en-US" dirty="0"/>
          </a:p>
          <a:p>
            <a:pPr lvl="1"/>
            <a:r>
              <a:rPr lang="en-US" dirty="0"/>
              <a:t>More here: </a:t>
            </a:r>
            <a:r>
              <a:rPr lang="en-US" dirty="0">
                <a:hlinkClick r:id="rId7"/>
              </a:rPr>
              <a:t>https://cran.r-project.org/web/views/Survival.html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9957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Births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68877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Preterm birth as a time-to-event outcome.</a:t>
            </a:r>
          </a:p>
          <a:p>
            <a:pPr lvl="1"/>
            <a:r>
              <a:rPr lang="en-US" dirty="0"/>
              <a:t>Time to event: </a:t>
            </a:r>
            <a:r>
              <a:rPr lang="en-US" dirty="0" err="1"/>
              <a:t>wksgest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Event status: preterm</a:t>
            </a:r>
          </a:p>
          <a:p>
            <a:pPr lvl="1"/>
            <a:r>
              <a:rPr lang="en-US" dirty="0"/>
              <a:t>Risk period: 20-36 weeks of gestation</a:t>
            </a:r>
          </a:p>
          <a:p>
            <a:pPr lvl="1"/>
            <a:endParaRPr lang="en-US" sz="1900" dirty="0"/>
          </a:p>
          <a:p>
            <a:pPr lvl="1"/>
            <a:endParaRPr lang="en-US" sz="1900" dirty="0"/>
          </a:p>
          <a:p>
            <a:pPr marL="0" indent="0">
              <a:buNone/>
            </a:pPr>
            <a:r>
              <a:rPr lang="en-US" sz="22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Dependent variable for survival analysis is two-part: the time to event (</a:t>
            </a:r>
            <a:r>
              <a:rPr lang="en-US" sz="2200" i="1" dirty="0" err="1">
                <a:solidFill>
                  <a:srgbClr val="93A1A1"/>
                </a:solidFill>
                <a:latin typeface="Lucida Console" panose="020B0609040504020204" pitchFamily="49" charset="0"/>
              </a:rPr>
              <a:t>wksgest</a:t>
            </a:r>
            <a:r>
              <a:rPr lang="en-US" sz="22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) and the event status (preterm)</a:t>
            </a:r>
            <a:r>
              <a:rPr lang="en-US" sz="2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657B83"/>
                </a:solidFill>
                <a:latin typeface="Lucida Console" panose="020B0609040504020204" pitchFamily="49" charset="0"/>
              </a:rPr>
              <a:t>births </a:t>
            </a:r>
            <a:r>
              <a:rPr lang="en-US" sz="2200" dirty="0">
                <a:solidFill>
                  <a:srgbClr val="CB4B16"/>
                </a:solidFill>
                <a:latin typeface="Lucida Console" panose="020B0609040504020204" pitchFamily="49" charset="0"/>
              </a:rPr>
              <a:t>%&gt;%</a:t>
            </a:r>
            <a:r>
              <a:rPr lang="en-US" sz="2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268BD2"/>
                </a:solidFill>
                <a:latin typeface="Lucida Console" panose="020B0609040504020204" pitchFamily="49" charset="0"/>
              </a:rPr>
              <a:t>filter</a:t>
            </a:r>
            <a:r>
              <a:rPr lang="en-US" sz="2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preterm_f</a:t>
            </a:r>
            <a:r>
              <a:rPr lang="en-US" sz="2200" dirty="0">
                <a:solidFill>
                  <a:srgbClr val="586E75"/>
                </a:solidFill>
                <a:latin typeface="Lucida Console" panose="020B0609040504020204" pitchFamily="49" charset="0"/>
              </a:rPr>
              <a:t>==</a:t>
            </a:r>
            <a:r>
              <a:rPr lang="en-US" sz="2200" dirty="0">
                <a:solidFill>
                  <a:srgbClr val="2AA198"/>
                </a:solidFill>
                <a:latin typeface="Lucida Console" panose="020B0609040504020204" pitchFamily="49" charset="0"/>
              </a:rPr>
              <a:t>"preterm"</a:t>
            </a:r>
            <a:r>
              <a:rPr lang="en-US" sz="22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200" dirty="0">
                <a:solidFill>
                  <a:srgbClr val="CB4B16"/>
                </a:solidFill>
                <a:latin typeface="Lucida Console" panose="020B0609040504020204" pitchFamily="49" charset="0"/>
              </a:rPr>
              <a:t>%&gt;%</a:t>
            </a:r>
            <a:r>
              <a:rPr lang="en-US" sz="2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ggplot</a:t>
            </a:r>
            <a:r>
              <a:rPr lang="en-US" sz="2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aes</a:t>
            </a:r>
            <a:r>
              <a:rPr lang="en-US" sz="2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200" dirty="0">
                <a:solidFill>
                  <a:srgbClr val="657B83"/>
                </a:solidFill>
                <a:latin typeface="Lucida Console" panose="020B0609040504020204" pitchFamily="49" charset="0"/>
              </a:rPr>
              <a:t>x</a:t>
            </a:r>
            <a:r>
              <a:rPr lang="en-US" sz="22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wksgest</a:t>
            </a:r>
            <a:r>
              <a:rPr lang="en-US" sz="2200" dirty="0">
                <a:solidFill>
                  <a:srgbClr val="586E75"/>
                </a:solidFill>
                <a:latin typeface="Lucida Console" panose="020B0609040504020204" pitchFamily="49" charset="0"/>
              </a:rPr>
              <a:t>)) +</a:t>
            </a:r>
            <a:r>
              <a:rPr lang="en-US" sz="2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geom_bar</a:t>
            </a:r>
            <a:r>
              <a:rPr lang="en-US" sz="2200" dirty="0">
                <a:solidFill>
                  <a:srgbClr val="586E75"/>
                </a:solidFill>
                <a:latin typeface="Lucida Console" panose="020B0609040504020204" pitchFamily="49" charset="0"/>
              </a:rPr>
              <a:t>() +</a:t>
            </a:r>
            <a:r>
              <a:rPr lang="en-US" sz="2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ylab</a:t>
            </a:r>
            <a:r>
              <a:rPr lang="en-US" sz="2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200" dirty="0">
                <a:solidFill>
                  <a:srgbClr val="2AA198"/>
                </a:solidFill>
                <a:latin typeface="Lucida Console" panose="020B0609040504020204" pitchFamily="49" charset="0"/>
              </a:rPr>
              <a:t>"Count of Events"</a:t>
            </a:r>
            <a:r>
              <a:rPr lang="en-US" sz="2200" dirty="0">
                <a:solidFill>
                  <a:srgbClr val="586E75"/>
                </a:solidFill>
                <a:latin typeface="Lucida Console" panose="020B0609040504020204" pitchFamily="49" charset="0"/>
              </a:rPr>
              <a:t>) +</a:t>
            </a:r>
            <a:r>
              <a:rPr lang="en-US" sz="2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xlab</a:t>
            </a:r>
            <a:r>
              <a:rPr lang="en-US" sz="22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200" dirty="0">
                <a:solidFill>
                  <a:srgbClr val="2AA198"/>
                </a:solidFill>
                <a:latin typeface="Lucida Console" panose="020B0609040504020204" pitchFamily="49" charset="0"/>
              </a:rPr>
              <a:t>"Week of Gestation"</a:t>
            </a:r>
            <a:r>
              <a:rPr lang="en-US" sz="2200" dirty="0">
                <a:solidFill>
                  <a:srgbClr val="586E75"/>
                </a:solidFill>
                <a:latin typeface="Lucida Console" panose="020B0609040504020204" pitchFamily="49" charset="0"/>
              </a:rPr>
              <a:t>) +</a:t>
            </a:r>
            <a:r>
              <a:rPr lang="en-US" sz="22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theme_bw</a:t>
            </a:r>
            <a:r>
              <a:rPr lang="en-US" sz="2200" dirty="0">
                <a:solidFill>
                  <a:srgbClr val="586E75"/>
                </a:solidFill>
                <a:latin typeface="Lucida Console" panose="020B0609040504020204" pitchFamily="49" charset="0"/>
              </a:rPr>
              <a:t>()</a:t>
            </a:r>
            <a:endParaRPr lang="en-US" sz="22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DD133B-952D-4CF7-9FAD-0342F6AB3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487" y="2391456"/>
            <a:ext cx="6119840" cy="32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05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A6B0-D6B3-F04D-BF89-0DAC669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Survival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4016-1712-FA40-99F0-0FB8B9C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784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i="1" dirty="0">
              <a:solidFill>
                <a:srgbClr val="93A1A1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rgbClr val="93A1A1"/>
                </a:solidFill>
                <a:latin typeface="Lucida Console" panose="020B0609040504020204" pitchFamily="49" charset="0"/>
              </a:rPr>
              <a:t># Fit a basic survival model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s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&lt;- </a:t>
            </a:r>
            <a:r>
              <a:rPr lang="en-US" sz="2000" dirty="0">
                <a:solidFill>
                  <a:srgbClr val="B58900"/>
                </a:solidFill>
                <a:latin typeface="Lucida Console" panose="020B0609040504020204" pitchFamily="49" charset="0"/>
              </a:rPr>
              <a:t>survival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::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survfit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Surv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solidFill>
                  <a:srgbClr val="657B83"/>
                </a:solidFill>
                <a:latin typeface="Lucida Console" panose="020B0609040504020204" pitchFamily="49" charset="0"/>
              </a:rPr>
              <a:t>wksgest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preterm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~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1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, </a:t>
            </a:r>
            <a:r>
              <a:rPr lang="en-US" sz="2000" dirty="0">
                <a:solidFill>
                  <a:srgbClr val="268BD2"/>
                </a:solidFill>
                <a:latin typeface="Lucida Console" panose="020B0609040504020204" pitchFamily="49" charset="0"/>
              </a:rPr>
              <a:t>data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births, type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=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2000" dirty="0" err="1">
                <a:solidFill>
                  <a:srgbClr val="2AA198"/>
                </a:solidFill>
                <a:latin typeface="Lucida Console" panose="020B0609040504020204" pitchFamily="49" charset="0"/>
              </a:rPr>
              <a:t>kaplan-meier</a:t>
            </a:r>
            <a:r>
              <a:rPr lang="en-US" sz="2000" dirty="0">
                <a:solidFill>
                  <a:srgbClr val="2AA198"/>
                </a:solidFill>
                <a:latin typeface="Lucida Console" panose="020B0609040504020204" pitchFamily="49" charset="0"/>
              </a:rPr>
              <a:t>"</a:t>
            </a:r>
            <a:r>
              <a:rPr lang="en-US" sz="2000" dirty="0">
                <a:solidFill>
                  <a:srgbClr val="586E75"/>
                </a:solidFill>
                <a:latin typeface="Lucida Console" panose="020B0609040504020204" pitchFamily="49" charset="0"/>
              </a:rPr>
              <a:t>)</a:t>
            </a:r>
            <a:r>
              <a:rPr lang="en-US" sz="2000" dirty="0">
                <a:solidFill>
                  <a:srgbClr val="657B83"/>
                </a:solidFill>
                <a:latin typeface="Lucida Console" panose="020B0609040504020204" pitchFamily="49" charset="0"/>
              </a:rPr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2DBCCE-0C6C-4681-B0B1-54442ECAB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596" y="3446222"/>
            <a:ext cx="7193689" cy="235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D95CFA-9269-4B99-AFB4-2A2A700E3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758" y="599633"/>
            <a:ext cx="6754890" cy="11585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F8BF3E-0326-4DC6-8014-74E090154DB2}"/>
              </a:ext>
            </a:extLst>
          </p:cNvPr>
          <p:cNvSpPr/>
          <p:nvPr/>
        </p:nvSpPr>
        <p:spPr>
          <a:xfrm>
            <a:off x="109490" y="6106487"/>
            <a:ext cx="800469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https://www.rdocumentation.org/packages/survival/versions/3.1-11/topics/Surv</a:t>
            </a:r>
            <a:endParaRPr lang="en-US" dirty="0"/>
          </a:p>
          <a:p>
            <a:r>
              <a:rPr lang="en-US" dirty="0">
                <a:hlinkClick r:id="rId6"/>
              </a:rPr>
              <a:t>https://www.rdocumentation.org/packages/survival/versions/2.11-4/topics/survfit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04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6170</TotalTime>
  <Words>6413</Words>
  <Application>Microsoft Office PowerPoint</Application>
  <PresentationFormat>Widescreen</PresentationFormat>
  <Paragraphs>667</Paragraphs>
  <Slides>50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Consolas</vt:lpstr>
      <vt:lpstr>Lucida Console</vt:lpstr>
      <vt:lpstr>Monaco</vt:lpstr>
      <vt:lpstr>Office Theme</vt:lpstr>
      <vt:lpstr>PowerPoint Presentation</vt:lpstr>
      <vt:lpstr>Overview &amp; Acknowledgements</vt:lpstr>
      <vt:lpstr>Intro to Survival Analysis</vt:lpstr>
      <vt:lpstr>Intro to Survival Analysis</vt:lpstr>
      <vt:lpstr>Survival Methods</vt:lpstr>
      <vt:lpstr>Survival Methods</vt:lpstr>
      <vt:lpstr>Survival Analysis in R</vt:lpstr>
      <vt:lpstr>Births Example</vt:lpstr>
      <vt:lpstr>Survival objects</vt:lpstr>
      <vt:lpstr>Survival objects</vt:lpstr>
      <vt:lpstr>Survival objects</vt:lpstr>
      <vt:lpstr>Graphing survival objects</vt:lpstr>
      <vt:lpstr>Graphing survival objects</vt:lpstr>
      <vt:lpstr>Tidy survival objects</vt:lpstr>
      <vt:lpstr>Summarize survival objects</vt:lpstr>
      <vt:lpstr>Graphing cumulative risk</vt:lpstr>
      <vt:lpstr>Graphing cumulative risk</vt:lpstr>
      <vt:lpstr>Stratified survival analysis</vt:lpstr>
      <vt:lpstr>Stratified survival analysis</vt:lpstr>
      <vt:lpstr>Stratified survival analysis</vt:lpstr>
      <vt:lpstr>Stratified survival analysis</vt:lpstr>
      <vt:lpstr>Stratified survival analysis</vt:lpstr>
      <vt:lpstr>Stratified survival analysis</vt:lpstr>
      <vt:lpstr>Cox models</vt:lpstr>
      <vt:lpstr>Adjusting for confounding</vt:lpstr>
      <vt:lpstr>Adjusting for confounding</vt:lpstr>
      <vt:lpstr>Adjusting for confounding: IPTW</vt:lpstr>
      <vt:lpstr>Adjusting for confounding: IPTW</vt:lpstr>
      <vt:lpstr>Adjusting for confounding: IPTW</vt:lpstr>
      <vt:lpstr>Adjusted cumulative risk</vt:lpstr>
      <vt:lpstr>Forest plots</vt:lpstr>
      <vt:lpstr>Forest plots</vt:lpstr>
      <vt:lpstr>PowerPoint Presentation</vt:lpstr>
      <vt:lpstr>Censoring and Competing Events</vt:lpstr>
      <vt:lpstr>Censoring and Competing Events</vt:lpstr>
      <vt:lpstr>Censoring and Competing Events</vt:lpstr>
      <vt:lpstr>IP Weights for Survival Analysis </vt:lpstr>
      <vt:lpstr>Intro to Multilevel Modeling</vt:lpstr>
      <vt:lpstr>Multilevel Modeling</vt:lpstr>
      <vt:lpstr>Resources</vt:lpstr>
      <vt:lpstr>PowerPoint Presentation</vt:lpstr>
      <vt:lpstr>Effect of mage on wksgest, taking raceeth_f into account</vt:lpstr>
      <vt:lpstr>Relationship between mage and wksgest</vt:lpstr>
      <vt:lpstr>Relationship between mage and wksgest</vt:lpstr>
      <vt:lpstr>Stratify by raceeth_f</vt:lpstr>
      <vt:lpstr>M1: Fixed effects – mage, raceeth_f</vt:lpstr>
      <vt:lpstr>M2: Random intercept –raceeth_f</vt:lpstr>
      <vt:lpstr>M3: EMM – mage, raceeth_f</vt:lpstr>
      <vt:lpstr>M4: Random slope &amp; intercept – raceeth_f</vt:lpstr>
      <vt:lpstr>You can also have binary outcomes!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Generalized Linear Models (GLM) in R</dc:title>
  <dc:creator>Nathaniel MacNell</dc:creator>
  <cp:lastModifiedBy>Hillary Topazian</cp:lastModifiedBy>
  <cp:revision>174</cp:revision>
  <dcterms:created xsi:type="dcterms:W3CDTF">2017-10-01T20:55:07Z</dcterms:created>
  <dcterms:modified xsi:type="dcterms:W3CDTF">2020-04-09T12:50:50Z</dcterms:modified>
</cp:coreProperties>
</file>